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73" r:id="rId12"/>
    <p:sldId id="266" r:id="rId13"/>
    <p:sldId id="267" r:id="rId14"/>
    <p:sldId id="268" r:id="rId15"/>
    <p:sldId id="275" r:id="rId16"/>
    <p:sldId id="269" r:id="rId17"/>
    <p:sldId id="270" r:id="rId18"/>
    <p:sldId id="271" r:id="rId19"/>
    <p:sldId id="27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3" autoAdjust="0"/>
    <p:restoredTop sz="96583" autoAdjust="0"/>
  </p:normalViewPr>
  <p:slideViewPr>
    <p:cSldViewPr>
      <p:cViewPr varScale="1">
        <p:scale>
          <a:sx n="73" d="100"/>
          <a:sy n="73" d="100"/>
        </p:scale>
        <p:origin x="12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8927829-6351-4DAD-818D-E34031102EB3}" type="slidenum">
              <a:rPr lang="en-US"/>
              <a:pPr/>
              <a:t>‹#›</a:t>
            </a:fld>
            <a:endParaRPr lang="en-US"/>
          </a:p>
        </p:txBody>
      </p:sp>
    </p:spTree>
    <p:extLst>
      <p:ext uri="{BB962C8B-B14F-4D97-AF65-F5344CB8AC3E}">
        <p14:creationId xmlns:p14="http://schemas.microsoft.com/office/powerpoint/2010/main" val="24019130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083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35" name="Rectangle 3"/>
          <p:cNvSpPr>
            <a:spLocks noGrp="1" noChangeArrowheads="1"/>
          </p:cNvSpPr>
          <p:nvPr>
            <p:ph type="ctrTitle"/>
          </p:nvPr>
        </p:nvSpPr>
        <p:spPr>
          <a:xfrm>
            <a:off x="304800" y="304800"/>
            <a:ext cx="6781800" cy="1076325"/>
          </a:xfrm>
        </p:spPr>
        <p:txBody>
          <a:bodyPr/>
          <a:lstStyle>
            <a:lvl1pPr algn="r">
              <a:defRPr sz="3200"/>
            </a:lvl1pPr>
          </a:lstStyle>
          <a:p>
            <a:pPr lvl="0"/>
            <a:r>
              <a:rPr lang="en-US" altLang="en-US" noProof="0" smtClean="0"/>
              <a:t>Click to edit Master title style</a:t>
            </a:r>
          </a:p>
        </p:txBody>
      </p:sp>
      <p:sp>
        <p:nvSpPr>
          <p:cNvPr id="120836" name="Rectangle 4"/>
          <p:cNvSpPr>
            <a:spLocks noGrp="1" noChangeArrowheads="1"/>
          </p:cNvSpPr>
          <p:nvPr>
            <p:ph type="subTitle" idx="1"/>
          </p:nvPr>
        </p:nvSpPr>
        <p:spPr>
          <a:xfrm>
            <a:off x="914400" y="3048000"/>
            <a:ext cx="6248400" cy="2362200"/>
          </a:xfrm>
        </p:spPr>
        <p:txBody>
          <a:bodyPr/>
          <a:lstStyle>
            <a:lvl1pPr marL="0" indent="0" algn="r">
              <a:buFont typeface="Wingdings" pitchFamily="2" charset="2"/>
              <a:buNone/>
              <a:defRPr sz="3200"/>
            </a:lvl1pPr>
          </a:lstStyle>
          <a:p>
            <a:pPr lvl="0"/>
            <a:r>
              <a:rPr lang="en-US" altLang="en-US" noProof="0" smtClean="0"/>
              <a:t>Click to edit Master subtitle style</a:t>
            </a:r>
          </a:p>
        </p:txBody>
      </p:sp>
      <p:sp>
        <p:nvSpPr>
          <p:cNvPr id="120837" name="Rectangle 5"/>
          <p:cNvSpPr>
            <a:spLocks noGrp="1" noChangeArrowheads="1"/>
          </p:cNvSpPr>
          <p:nvPr>
            <p:ph type="dt" sz="half" idx="2"/>
          </p:nvPr>
        </p:nvSpPr>
        <p:spPr>
          <a:xfrm>
            <a:off x="457200" y="6248400"/>
            <a:ext cx="1371600" cy="457200"/>
          </a:xfrm>
        </p:spPr>
        <p:txBody>
          <a:bodyPr/>
          <a:lstStyle>
            <a:lvl1pPr>
              <a:defRPr/>
            </a:lvl1pPr>
          </a:lstStyle>
          <a:p>
            <a:endParaRPr lang="en-US" altLang="en-US"/>
          </a:p>
        </p:txBody>
      </p:sp>
      <p:sp>
        <p:nvSpPr>
          <p:cNvPr id="120838" name="Rectangle 6"/>
          <p:cNvSpPr>
            <a:spLocks noGrp="1" noChangeArrowheads="1"/>
          </p:cNvSpPr>
          <p:nvPr>
            <p:ph type="ftr" sz="quarter" idx="3"/>
          </p:nvPr>
        </p:nvSpPr>
        <p:spPr>
          <a:xfrm>
            <a:off x="1981200" y="6248400"/>
            <a:ext cx="5105400" cy="457200"/>
          </a:xfrm>
        </p:spPr>
        <p:txBody>
          <a:bodyPr/>
          <a:lstStyle>
            <a:lvl1pPr>
              <a:defRPr/>
            </a:lvl1pPr>
          </a:lstStyle>
          <a:p>
            <a:r>
              <a:rPr lang="en-ZA" altLang="en-US" smtClean="0"/>
              <a:t>Introduction to Systems Analysis and Design, 6th Edition</a:t>
            </a:r>
            <a:endParaRPr lang="en-US" altLang="en-US"/>
          </a:p>
        </p:txBody>
      </p:sp>
      <p:sp>
        <p:nvSpPr>
          <p:cNvPr id="120839" name="Rectangle 7"/>
          <p:cNvSpPr>
            <a:spLocks noGrp="1" noChangeArrowheads="1"/>
          </p:cNvSpPr>
          <p:nvPr>
            <p:ph type="sldNum" sz="quarter" idx="4"/>
          </p:nvPr>
        </p:nvSpPr>
        <p:spPr>
          <a:xfrm>
            <a:off x="7315200" y="6248400"/>
            <a:ext cx="1371600" cy="457200"/>
          </a:xfrm>
        </p:spPr>
        <p:txBody>
          <a:bodyPr/>
          <a:lstStyle>
            <a:lvl1pPr>
              <a:defRPr/>
            </a:lvl1pPr>
          </a:lstStyle>
          <a:p>
            <a:fld id="{87C192D5-EC4D-4C0E-A53C-70B00B4397F3}" type="slidenum">
              <a:rPr lang="en-US" altLang="en-US"/>
              <a:pPr/>
              <a:t>‹#›</a:t>
            </a:fld>
            <a:endParaRPr lang="en-US" altLang="en-US"/>
          </a:p>
        </p:txBody>
      </p:sp>
      <p:grpSp>
        <p:nvGrpSpPr>
          <p:cNvPr id="120840" name="Group 8"/>
          <p:cNvGrpSpPr>
            <a:grpSpLocks/>
          </p:cNvGrpSpPr>
          <p:nvPr/>
        </p:nvGrpSpPr>
        <p:grpSpPr bwMode="auto">
          <a:xfrm>
            <a:off x="7493000" y="2992438"/>
            <a:ext cx="1338263" cy="2189162"/>
            <a:chOff x="4704" y="1885"/>
            <a:chExt cx="843" cy="1379"/>
          </a:xfrm>
        </p:grpSpPr>
        <p:sp>
          <p:nvSpPr>
            <p:cNvPr id="120841"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2"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3"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4"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5"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6"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7"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8"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9"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0"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1"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2"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3"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4"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5"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6"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7"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8"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9"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0"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1"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2"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3"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4"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5"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6"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7"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8"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9"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0"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1"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0872"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73" name="Rectangle 41"/>
          <p:cNvSpPr>
            <a:spLocks noChangeArrowheads="1"/>
          </p:cNvSpPr>
          <p:nvPr/>
        </p:nvSpPr>
        <p:spPr bwMode="auto">
          <a:xfrm>
            <a:off x="457200" y="1676400"/>
            <a:ext cx="67818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endParaRPr lang="en-US" altLang="en-US" sz="3200" b="1">
              <a:solidFill>
                <a:schemeClr val="tx2"/>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6" name="Slide Number Placeholder 5"/>
          <p:cNvSpPr>
            <a:spLocks noGrp="1"/>
          </p:cNvSpPr>
          <p:nvPr>
            <p:ph type="sldNum" sz="quarter" idx="12"/>
          </p:nvPr>
        </p:nvSpPr>
        <p:spPr/>
        <p:txBody>
          <a:bodyPr/>
          <a:lstStyle>
            <a:lvl1pPr>
              <a:defRPr/>
            </a:lvl1pPr>
          </a:lstStyle>
          <a:p>
            <a:fld id="{A4449391-3BC3-45C5-88E7-A09D2C82CD17}" type="slidenum">
              <a:rPr lang="en-US" altLang="en-US"/>
              <a:pPr/>
              <a:t>‹#›</a:t>
            </a:fld>
            <a:endParaRPr lang="en-US" altLang="en-US"/>
          </a:p>
        </p:txBody>
      </p:sp>
    </p:spTree>
    <p:extLst>
      <p:ext uri="{BB962C8B-B14F-4D97-AF65-F5344CB8AC3E}">
        <p14:creationId xmlns:p14="http://schemas.microsoft.com/office/powerpoint/2010/main" val="1910783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6" name="Slide Number Placeholder 5"/>
          <p:cNvSpPr>
            <a:spLocks noGrp="1"/>
          </p:cNvSpPr>
          <p:nvPr>
            <p:ph type="sldNum" sz="quarter" idx="12"/>
          </p:nvPr>
        </p:nvSpPr>
        <p:spPr/>
        <p:txBody>
          <a:bodyPr/>
          <a:lstStyle>
            <a:lvl1pPr>
              <a:defRPr/>
            </a:lvl1pPr>
          </a:lstStyle>
          <a:p>
            <a:fld id="{74100FFA-0C7F-4A47-A315-04AB37C481FE}" type="slidenum">
              <a:rPr lang="en-US" altLang="en-US"/>
              <a:pPr/>
              <a:t>‹#›</a:t>
            </a:fld>
            <a:endParaRPr lang="en-US" altLang="en-US"/>
          </a:p>
        </p:txBody>
      </p:sp>
    </p:spTree>
    <p:extLst>
      <p:ext uri="{BB962C8B-B14F-4D97-AF65-F5344CB8AC3E}">
        <p14:creationId xmlns:p14="http://schemas.microsoft.com/office/powerpoint/2010/main" val="819117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1828800" y="6248400"/>
            <a:ext cx="5486400" cy="457200"/>
          </a:xfrm>
        </p:spPr>
        <p:txBody>
          <a:bodyPr/>
          <a:lstStyle>
            <a:lvl1pPr>
              <a:defRPr/>
            </a:lvl1pPr>
          </a:lstStyle>
          <a:p>
            <a:r>
              <a:rPr lang="en-ZA" altLang="en-US" smtClean="0"/>
              <a:t>Introduction to Systems Analysis and Design, 6th Edition</a:t>
            </a:r>
            <a:endParaRPr lang="en-US" altLang="en-US"/>
          </a:p>
        </p:txBody>
      </p:sp>
      <p:sp>
        <p:nvSpPr>
          <p:cNvPr id="5" name="Slide Number Placeholder 4"/>
          <p:cNvSpPr>
            <a:spLocks noGrp="1"/>
          </p:cNvSpPr>
          <p:nvPr>
            <p:ph type="sldNum" sz="quarter" idx="12"/>
          </p:nvPr>
        </p:nvSpPr>
        <p:spPr>
          <a:xfrm>
            <a:off x="7543800" y="6248400"/>
            <a:ext cx="1143000" cy="457200"/>
          </a:xfrm>
        </p:spPr>
        <p:txBody>
          <a:bodyPr/>
          <a:lstStyle>
            <a:lvl1pPr>
              <a:defRPr/>
            </a:lvl1pPr>
          </a:lstStyle>
          <a:p>
            <a:fld id="{FDE33415-5608-4915-B6C5-DA15A72D2EE9}" type="slidenum">
              <a:rPr lang="en-US" altLang="en-US"/>
              <a:pPr/>
              <a:t>‹#›</a:t>
            </a:fld>
            <a:endParaRPr lang="en-US" altLang="en-US"/>
          </a:p>
        </p:txBody>
      </p:sp>
    </p:spTree>
    <p:extLst>
      <p:ext uri="{BB962C8B-B14F-4D97-AF65-F5344CB8AC3E}">
        <p14:creationId xmlns:p14="http://schemas.microsoft.com/office/powerpoint/2010/main" val="123590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6" name="Slide Number Placeholder 5"/>
          <p:cNvSpPr>
            <a:spLocks noGrp="1"/>
          </p:cNvSpPr>
          <p:nvPr>
            <p:ph type="sldNum" sz="quarter" idx="12"/>
          </p:nvPr>
        </p:nvSpPr>
        <p:spPr/>
        <p:txBody>
          <a:bodyPr/>
          <a:lstStyle>
            <a:lvl1pPr>
              <a:defRPr/>
            </a:lvl1pPr>
          </a:lstStyle>
          <a:p>
            <a:fld id="{B812CAE0-9D8F-4C57-A770-1173ADDBCEEF}" type="slidenum">
              <a:rPr lang="en-US" altLang="en-US"/>
              <a:pPr/>
              <a:t>‹#›</a:t>
            </a:fld>
            <a:endParaRPr lang="en-US" altLang="en-US"/>
          </a:p>
        </p:txBody>
      </p:sp>
    </p:spTree>
    <p:extLst>
      <p:ext uri="{BB962C8B-B14F-4D97-AF65-F5344CB8AC3E}">
        <p14:creationId xmlns:p14="http://schemas.microsoft.com/office/powerpoint/2010/main" val="1891195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6" name="Slide Number Placeholder 5"/>
          <p:cNvSpPr>
            <a:spLocks noGrp="1"/>
          </p:cNvSpPr>
          <p:nvPr>
            <p:ph type="sldNum" sz="quarter" idx="12"/>
          </p:nvPr>
        </p:nvSpPr>
        <p:spPr/>
        <p:txBody>
          <a:bodyPr/>
          <a:lstStyle>
            <a:lvl1pPr>
              <a:defRPr/>
            </a:lvl1pPr>
          </a:lstStyle>
          <a:p>
            <a:fld id="{F32E3E78-32E9-466C-BB65-5CD382A85EC2}" type="slidenum">
              <a:rPr lang="en-US" altLang="en-US"/>
              <a:pPr/>
              <a:t>‹#›</a:t>
            </a:fld>
            <a:endParaRPr lang="en-US" altLang="en-US"/>
          </a:p>
        </p:txBody>
      </p:sp>
    </p:spTree>
    <p:extLst>
      <p:ext uri="{BB962C8B-B14F-4D97-AF65-F5344CB8AC3E}">
        <p14:creationId xmlns:p14="http://schemas.microsoft.com/office/powerpoint/2010/main" val="637467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7" name="Slide Number Placeholder 6"/>
          <p:cNvSpPr>
            <a:spLocks noGrp="1"/>
          </p:cNvSpPr>
          <p:nvPr>
            <p:ph type="sldNum" sz="quarter" idx="12"/>
          </p:nvPr>
        </p:nvSpPr>
        <p:spPr/>
        <p:txBody>
          <a:bodyPr/>
          <a:lstStyle>
            <a:lvl1pPr>
              <a:defRPr/>
            </a:lvl1pPr>
          </a:lstStyle>
          <a:p>
            <a:fld id="{90470860-5B6D-4628-B8BA-90D7DDCE1029}" type="slidenum">
              <a:rPr lang="en-US" altLang="en-US"/>
              <a:pPr/>
              <a:t>‹#›</a:t>
            </a:fld>
            <a:endParaRPr lang="en-US" altLang="en-US"/>
          </a:p>
        </p:txBody>
      </p:sp>
    </p:spTree>
    <p:extLst>
      <p:ext uri="{BB962C8B-B14F-4D97-AF65-F5344CB8AC3E}">
        <p14:creationId xmlns:p14="http://schemas.microsoft.com/office/powerpoint/2010/main" val="803401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9" name="Slide Number Placeholder 8"/>
          <p:cNvSpPr>
            <a:spLocks noGrp="1"/>
          </p:cNvSpPr>
          <p:nvPr>
            <p:ph type="sldNum" sz="quarter" idx="12"/>
          </p:nvPr>
        </p:nvSpPr>
        <p:spPr/>
        <p:txBody>
          <a:bodyPr/>
          <a:lstStyle>
            <a:lvl1pPr>
              <a:defRPr/>
            </a:lvl1pPr>
          </a:lstStyle>
          <a:p>
            <a:fld id="{24D2805B-45B9-4893-8AAC-9E86450AA4FB}" type="slidenum">
              <a:rPr lang="en-US" altLang="en-US"/>
              <a:pPr/>
              <a:t>‹#›</a:t>
            </a:fld>
            <a:endParaRPr lang="en-US" altLang="en-US"/>
          </a:p>
        </p:txBody>
      </p:sp>
    </p:spTree>
    <p:extLst>
      <p:ext uri="{BB962C8B-B14F-4D97-AF65-F5344CB8AC3E}">
        <p14:creationId xmlns:p14="http://schemas.microsoft.com/office/powerpoint/2010/main" val="410354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5" name="Slide Number Placeholder 4"/>
          <p:cNvSpPr>
            <a:spLocks noGrp="1"/>
          </p:cNvSpPr>
          <p:nvPr>
            <p:ph type="sldNum" sz="quarter" idx="12"/>
          </p:nvPr>
        </p:nvSpPr>
        <p:spPr/>
        <p:txBody>
          <a:bodyPr/>
          <a:lstStyle>
            <a:lvl1pPr>
              <a:defRPr/>
            </a:lvl1pPr>
          </a:lstStyle>
          <a:p>
            <a:fld id="{9C8D1130-C179-4960-9B30-0E618084A16B}" type="slidenum">
              <a:rPr lang="en-US" altLang="en-US"/>
              <a:pPr/>
              <a:t>‹#›</a:t>
            </a:fld>
            <a:endParaRPr lang="en-US" altLang="en-US"/>
          </a:p>
        </p:txBody>
      </p:sp>
    </p:spTree>
    <p:extLst>
      <p:ext uri="{BB962C8B-B14F-4D97-AF65-F5344CB8AC3E}">
        <p14:creationId xmlns:p14="http://schemas.microsoft.com/office/powerpoint/2010/main" val="250602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4" name="Slide Number Placeholder 3"/>
          <p:cNvSpPr>
            <a:spLocks noGrp="1"/>
          </p:cNvSpPr>
          <p:nvPr>
            <p:ph type="sldNum" sz="quarter" idx="12"/>
          </p:nvPr>
        </p:nvSpPr>
        <p:spPr/>
        <p:txBody>
          <a:bodyPr/>
          <a:lstStyle>
            <a:lvl1pPr>
              <a:defRPr/>
            </a:lvl1pPr>
          </a:lstStyle>
          <a:p>
            <a:fld id="{71E19640-2E94-4280-A853-B61BF0B803A4}" type="slidenum">
              <a:rPr lang="en-US" altLang="en-US"/>
              <a:pPr/>
              <a:t>‹#›</a:t>
            </a:fld>
            <a:endParaRPr lang="en-US" altLang="en-US"/>
          </a:p>
        </p:txBody>
      </p:sp>
    </p:spTree>
    <p:extLst>
      <p:ext uri="{BB962C8B-B14F-4D97-AF65-F5344CB8AC3E}">
        <p14:creationId xmlns:p14="http://schemas.microsoft.com/office/powerpoint/2010/main" val="2343641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7" name="Slide Number Placeholder 6"/>
          <p:cNvSpPr>
            <a:spLocks noGrp="1"/>
          </p:cNvSpPr>
          <p:nvPr>
            <p:ph type="sldNum" sz="quarter" idx="12"/>
          </p:nvPr>
        </p:nvSpPr>
        <p:spPr/>
        <p:txBody>
          <a:bodyPr/>
          <a:lstStyle>
            <a:lvl1pPr>
              <a:defRPr/>
            </a:lvl1pPr>
          </a:lstStyle>
          <a:p>
            <a:fld id="{44C7EC8D-35AB-4871-A666-3B4783107613}" type="slidenum">
              <a:rPr lang="en-US" altLang="en-US"/>
              <a:pPr/>
              <a:t>‹#›</a:t>
            </a:fld>
            <a:endParaRPr lang="en-US" altLang="en-US"/>
          </a:p>
        </p:txBody>
      </p:sp>
    </p:spTree>
    <p:extLst>
      <p:ext uri="{BB962C8B-B14F-4D97-AF65-F5344CB8AC3E}">
        <p14:creationId xmlns:p14="http://schemas.microsoft.com/office/powerpoint/2010/main" val="40777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ZA" altLang="en-US" smtClean="0"/>
              <a:t>Introduction to Systems Analysis and Design, 6th Edition</a:t>
            </a:r>
            <a:endParaRPr lang="en-US" altLang="en-US"/>
          </a:p>
        </p:txBody>
      </p:sp>
      <p:sp>
        <p:nvSpPr>
          <p:cNvPr id="7" name="Slide Number Placeholder 6"/>
          <p:cNvSpPr>
            <a:spLocks noGrp="1"/>
          </p:cNvSpPr>
          <p:nvPr>
            <p:ph type="sldNum" sz="quarter" idx="12"/>
          </p:nvPr>
        </p:nvSpPr>
        <p:spPr/>
        <p:txBody>
          <a:bodyPr/>
          <a:lstStyle>
            <a:lvl1pPr>
              <a:defRPr/>
            </a:lvl1pPr>
          </a:lstStyle>
          <a:p>
            <a:fld id="{A1FE83DD-3C93-42FE-9608-519C0B39C2CA}" type="slidenum">
              <a:rPr lang="en-US" altLang="en-US"/>
              <a:pPr/>
              <a:t>‹#›</a:t>
            </a:fld>
            <a:endParaRPr lang="en-US" altLang="en-US"/>
          </a:p>
        </p:txBody>
      </p:sp>
    </p:spTree>
    <p:extLst>
      <p:ext uri="{BB962C8B-B14F-4D97-AF65-F5344CB8AC3E}">
        <p14:creationId xmlns:p14="http://schemas.microsoft.com/office/powerpoint/2010/main" val="186642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9811"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19812"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9813" name="Rectangle 5"/>
          <p:cNvSpPr>
            <a:spLocks noGrp="1" noChangeArrowheads="1"/>
          </p:cNvSpPr>
          <p:nvPr>
            <p:ph type="dt" sz="half" idx="2"/>
          </p:nvPr>
        </p:nvSpPr>
        <p:spPr bwMode="auto">
          <a:xfrm>
            <a:off x="4572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119814" name="Rectangle 6"/>
          <p:cNvSpPr>
            <a:spLocks noGrp="1" noChangeArrowheads="1"/>
          </p:cNvSpPr>
          <p:nvPr>
            <p:ph type="ftr" sz="quarter" idx="3"/>
          </p:nvPr>
        </p:nvSpPr>
        <p:spPr bwMode="auto">
          <a:xfrm>
            <a:off x="1828800" y="62484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ZA" altLang="en-US" smtClean="0"/>
              <a:t>Introduction to Systems Analysis and Design, 6th Edition</a:t>
            </a:r>
            <a:endParaRPr lang="en-US" altLang="en-US"/>
          </a:p>
        </p:txBody>
      </p:sp>
      <p:sp>
        <p:nvSpPr>
          <p:cNvPr id="119815" name="Rectangle 7"/>
          <p:cNvSpPr>
            <a:spLocks noGrp="1" noChangeArrowheads="1"/>
          </p:cNvSpPr>
          <p:nvPr>
            <p:ph type="sldNum" sz="quarter" idx="4"/>
          </p:nvPr>
        </p:nvSpPr>
        <p:spPr bwMode="auto">
          <a:xfrm>
            <a:off x="75438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06F421F1-3CB1-4A62-898A-3ABF07D68308}" type="slidenum">
              <a:rPr lang="en-US" altLang="en-US"/>
              <a:pPr/>
              <a:t>‹#›</a:t>
            </a:fld>
            <a:endParaRPr lang="en-US" altLang="en-US"/>
          </a:p>
        </p:txBody>
      </p:sp>
      <p:grpSp>
        <p:nvGrpSpPr>
          <p:cNvPr id="119816" name="Group 8"/>
          <p:cNvGrpSpPr>
            <a:grpSpLocks/>
          </p:cNvGrpSpPr>
          <p:nvPr/>
        </p:nvGrpSpPr>
        <p:grpSpPr bwMode="auto">
          <a:xfrm>
            <a:off x="8153400" y="152400"/>
            <a:ext cx="792163" cy="1295400"/>
            <a:chOff x="5136" y="960"/>
            <a:chExt cx="528" cy="864"/>
          </a:xfrm>
        </p:grpSpPr>
        <p:sp>
          <p:nvSpPr>
            <p:cNvPr id="119817"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8"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9"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0"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1"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2"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3"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4"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5"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6"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7"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8"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9"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0"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1"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2"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3"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4"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5"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6"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7"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8"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9"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0"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1"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2"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3"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4"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5"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6"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7"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iming>
    <p:tnLst>
      <p:par>
        <p:cTn id="1" dur="indefinite" restart="never" nodeType="tmRoot"/>
      </p:par>
    </p:tnLst>
  </p:timing>
  <p:hf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cs typeface="Arial" charset="0"/>
        </a:defRPr>
      </a:lvl2pPr>
      <a:lvl3pPr algn="l" rtl="0" eaLnBrk="1" fontAlgn="base" hangingPunct="1">
        <a:spcBef>
          <a:spcPct val="0"/>
        </a:spcBef>
        <a:spcAft>
          <a:spcPct val="0"/>
        </a:spcAft>
        <a:defRPr sz="3900" b="1">
          <a:solidFill>
            <a:schemeClr val="tx2"/>
          </a:solidFill>
          <a:latin typeface="Arial" charset="0"/>
          <a:cs typeface="Arial" charset="0"/>
        </a:defRPr>
      </a:lvl3pPr>
      <a:lvl4pPr algn="l" rtl="0" eaLnBrk="1" fontAlgn="base" hangingPunct="1">
        <a:spcBef>
          <a:spcPct val="0"/>
        </a:spcBef>
        <a:spcAft>
          <a:spcPct val="0"/>
        </a:spcAft>
        <a:defRPr sz="3900" b="1">
          <a:solidFill>
            <a:schemeClr val="tx2"/>
          </a:solidFill>
          <a:latin typeface="Arial" charset="0"/>
          <a:cs typeface="Arial" charset="0"/>
        </a:defRPr>
      </a:lvl4pPr>
      <a:lvl5pPr algn="l" rtl="0" eaLnBrk="1" fontAlgn="base" hangingPunct="1">
        <a:spcBef>
          <a:spcPct val="0"/>
        </a:spcBef>
        <a:spcAft>
          <a:spcPct val="0"/>
        </a:spcAft>
        <a:defRPr sz="3900" b="1">
          <a:solidFill>
            <a:schemeClr val="tx2"/>
          </a:solidFill>
          <a:latin typeface="Arial" charset="0"/>
          <a:cs typeface="Arial" charset="0"/>
        </a:defRPr>
      </a:lvl5pPr>
      <a:lvl6pPr marL="457200" algn="l" rtl="0" eaLnBrk="1" fontAlgn="base" hangingPunct="1">
        <a:spcBef>
          <a:spcPct val="0"/>
        </a:spcBef>
        <a:spcAft>
          <a:spcPct val="0"/>
        </a:spcAft>
        <a:defRPr sz="3900" b="1">
          <a:solidFill>
            <a:schemeClr val="tx2"/>
          </a:solidFill>
          <a:latin typeface="Arial" charset="0"/>
          <a:cs typeface="Arial" charset="0"/>
        </a:defRPr>
      </a:lvl6pPr>
      <a:lvl7pPr marL="914400" algn="l" rtl="0" eaLnBrk="1" fontAlgn="base" hangingPunct="1">
        <a:spcBef>
          <a:spcPct val="0"/>
        </a:spcBef>
        <a:spcAft>
          <a:spcPct val="0"/>
        </a:spcAft>
        <a:defRPr sz="3900" b="1">
          <a:solidFill>
            <a:schemeClr val="tx2"/>
          </a:solidFill>
          <a:latin typeface="Arial" charset="0"/>
          <a:cs typeface="Arial" charset="0"/>
        </a:defRPr>
      </a:lvl7pPr>
      <a:lvl8pPr marL="1371600" algn="l" rtl="0" eaLnBrk="1" fontAlgn="base" hangingPunct="1">
        <a:spcBef>
          <a:spcPct val="0"/>
        </a:spcBef>
        <a:spcAft>
          <a:spcPct val="0"/>
        </a:spcAft>
        <a:defRPr sz="3900" b="1">
          <a:solidFill>
            <a:schemeClr val="tx2"/>
          </a:solidFill>
          <a:latin typeface="Arial" charset="0"/>
          <a:cs typeface="Arial" charset="0"/>
        </a:defRPr>
      </a:lvl8pPr>
      <a:lvl9pPr marL="1828800" algn="l" rtl="0" eaLnBrk="1" fontAlgn="base" hangingPunct="1">
        <a:spcBef>
          <a:spcPct val="0"/>
        </a:spcBef>
        <a:spcAft>
          <a:spcPct val="0"/>
        </a:spcAft>
        <a:defRPr sz="3900" b="1">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315913" y="609600"/>
            <a:ext cx="6781800" cy="838200"/>
          </a:xfrm>
        </p:spPr>
        <p:txBody>
          <a:bodyPr/>
          <a:lstStyle/>
          <a:p>
            <a:pPr algn="ctr"/>
            <a:r>
              <a:rPr lang="en-US" sz="2000" dirty="0"/>
              <a:t/>
            </a:r>
            <a:br>
              <a:rPr lang="en-US" sz="2000" dirty="0"/>
            </a:br>
            <a:endParaRPr lang="en-US" sz="2800" dirty="0"/>
          </a:p>
        </p:txBody>
      </p:sp>
      <p:sp>
        <p:nvSpPr>
          <p:cNvPr id="67587" name="Rectangle 3"/>
          <p:cNvSpPr>
            <a:spLocks noGrp="1" noChangeArrowheads="1"/>
          </p:cNvSpPr>
          <p:nvPr>
            <p:ph type="subTitle" idx="1"/>
          </p:nvPr>
        </p:nvSpPr>
        <p:spPr>
          <a:xfrm>
            <a:off x="1187624" y="3284984"/>
            <a:ext cx="5544616" cy="2592288"/>
          </a:xfrm>
        </p:spPr>
        <p:txBody>
          <a:bodyPr/>
          <a:lstStyle/>
          <a:p>
            <a:pPr algn="l"/>
            <a:r>
              <a:rPr lang="en-US" sz="2400" dirty="0" smtClean="0"/>
              <a:t>1. </a:t>
            </a:r>
            <a:r>
              <a:rPr lang="en-US" sz="2400" dirty="0"/>
              <a:t>First-cut DCD, </a:t>
            </a:r>
          </a:p>
          <a:p>
            <a:pPr algn="l"/>
            <a:r>
              <a:rPr lang="en-US" sz="2400" dirty="0" smtClean="0"/>
              <a:t>2. first </a:t>
            </a:r>
            <a:r>
              <a:rPr lang="en-US" sz="2400" dirty="0"/>
              <a:t>cut CRC, </a:t>
            </a:r>
          </a:p>
          <a:p>
            <a:pPr algn="l"/>
            <a:r>
              <a:rPr lang="en-US" sz="2400" dirty="0" smtClean="0"/>
              <a:t>3. detailed </a:t>
            </a:r>
            <a:r>
              <a:rPr lang="en-US" sz="2400" dirty="0"/>
              <a:t>sequence diagram, </a:t>
            </a:r>
          </a:p>
          <a:p>
            <a:pPr algn="l"/>
            <a:r>
              <a:rPr lang="en-US" sz="2400" dirty="0" smtClean="0"/>
              <a:t>4. update </a:t>
            </a:r>
            <a:r>
              <a:rPr lang="en-US" sz="2400" dirty="0"/>
              <a:t>DCD, </a:t>
            </a:r>
          </a:p>
          <a:p>
            <a:pPr algn="l"/>
            <a:r>
              <a:rPr lang="en-US" sz="2400" dirty="0" smtClean="0"/>
              <a:t>5. make packages</a:t>
            </a:r>
          </a:p>
          <a:p>
            <a:pPr algn="l"/>
            <a:r>
              <a:rPr lang="en-US" sz="2400" b="1" dirty="0" smtClean="0"/>
              <a:t>Homework</a:t>
            </a:r>
            <a:r>
              <a:rPr lang="en-US" sz="2400" dirty="0" smtClean="0"/>
              <a:t>: What is MVC?</a:t>
            </a:r>
            <a:endParaRPr lang="en-ZA" sz="2400" dirty="0"/>
          </a:p>
          <a:p>
            <a:pPr algn="l">
              <a:lnSpc>
                <a:spcPct val="80000"/>
              </a:lnSpc>
            </a:pPr>
            <a:endParaRPr lang="en-US" sz="2400" dirty="0" smtClean="0"/>
          </a:p>
        </p:txBody>
      </p:sp>
      <p:sp>
        <p:nvSpPr>
          <p:cNvPr id="67588" name="Rectangle 4"/>
          <p:cNvSpPr>
            <a:spLocks noChangeArrowheads="1"/>
          </p:cNvSpPr>
          <p:nvPr/>
        </p:nvSpPr>
        <p:spPr bwMode="auto">
          <a:xfrm>
            <a:off x="381000" y="18288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ctr"/>
            <a:r>
              <a:rPr lang="en-US" sz="4000" b="1" dirty="0" smtClean="0">
                <a:solidFill>
                  <a:schemeClr val="tx2"/>
                </a:solidFill>
              </a:rPr>
              <a:t>Chapters 10, 11b</a:t>
            </a:r>
            <a:endParaRPr lang="en-US" sz="4000" b="1" dirty="0">
              <a:solidFill>
                <a:schemeClr val="tx2"/>
              </a:solidFill>
            </a:endParaRPr>
          </a:p>
        </p:txBody>
      </p:sp>
      <p:sp>
        <p:nvSpPr>
          <p:cNvPr id="2" name="Slide Number Placeholder 1"/>
          <p:cNvSpPr>
            <a:spLocks noGrp="1"/>
          </p:cNvSpPr>
          <p:nvPr>
            <p:ph type="sldNum" sz="quarter" idx="4"/>
          </p:nvPr>
        </p:nvSpPr>
        <p:spPr/>
        <p:txBody>
          <a:bodyPr/>
          <a:lstStyle/>
          <a:p>
            <a:fld id="{87C192D5-EC4D-4C0E-A53C-70B00B4397F3}" type="slidenum">
              <a:rPr lang="en-US" altLang="en-US" smtClean="0"/>
              <a:pPr/>
              <a:t>1</a:t>
            </a:fld>
            <a:endParaRPr lang="en-US"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3"/>
            <a:r>
              <a:rPr lang="en-US" dirty="0"/>
              <a:t>Object </a:t>
            </a:r>
            <a:r>
              <a:rPr lang="en-US" dirty="0" smtClean="0"/>
              <a:t>Responsibility</a:t>
            </a:r>
            <a:endParaRPr lang="en-ZA" dirty="0"/>
          </a:p>
        </p:txBody>
      </p:sp>
      <p:sp>
        <p:nvSpPr>
          <p:cNvPr id="3" name="Content Placeholder 2"/>
          <p:cNvSpPr>
            <a:spLocks noGrp="1"/>
          </p:cNvSpPr>
          <p:nvPr>
            <p:ph idx="1"/>
          </p:nvPr>
        </p:nvSpPr>
        <p:spPr/>
        <p:txBody>
          <a:bodyPr/>
          <a:lstStyle/>
          <a:p>
            <a:r>
              <a:rPr lang="en-US" sz="2400" dirty="0" smtClean="0"/>
              <a:t>One </a:t>
            </a:r>
            <a:r>
              <a:rPr lang="en-US" sz="2400" dirty="0"/>
              <a:t>of the most fundamental principles of object-oriented development is the idea of object responsibility. </a:t>
            </a:r>
            <a:endParaRPr lang="en-US" sz="2400" dirty="0" smtClean="0"/>
          </a:p>
          <a:p>
            <a:r>
              <a:rPr lang="en-US" sz="2400" dirty="0" smtClean="0"/>
              <a:t>These </a:t>
            </a:r>
            <a:r>
              <a:rPr lang="en-US" sz="2400" dirty="0"/>
              <a:t>responsibilities are categorized in two major areas: knowing and doing. </a:t>
            </a:r>
            <a:endParaRPr lang="en-US" sz="2400" dirty="0" smtClean="0"/>
          </a:p>
          <a:p>
            <a:r>
              <a:rPr lang="en-US" sz="2400" dirty="0" smtClean="0"/>
              <a:t>In </a:t>
            </a:r>
            <a:r>
              <a:rPr lang="en-US" sz="2400" dirty="0"/>
              <a:t>other words, what is an object expected to know, and what is an object expected to do or to initiate? </a:t>
            </a:r>
            <a:endParaRPr lang="en-US" sz="2400" dirty="0" smtClean="0"/>
          </a:p>
          <a:p>
            <a:pPr lvl="1"/>
            <a:r>
              <a:rPr lang="en-US" sz="2000" dirty="0" smtClean="0"/>
              <a:t>“</a:t>
            </a:r>
            <a:r>
              <a:rPr lang="en-US" sz="2000" dirty="0"/>
              <a:t>Knowing” includes an object’s responsibilities for knowing about its own data and knowing about other classes with which it must collaborate to carry out use cases. </a:t>
            </a:r>
            <a:endParaRPr lang="en-US" sz="2000" dirty="0" smtClean="0"/>
          </a:p>
          <a:p>
            <a:pPr lvl="1"/>
            <a:r>
              <a:rPr lang="en-US" sz="2000" dirty="0" smtClean="0"/>
              <a:t>“</a:t>
            </a:r>
            <a:r>
              <a:rPr lang="en-US" sz="2000" dirty="0"/>
              <a:t>Doing” includes all the activities an object does to assist in executing a use case.</a:t>
            </a:r>
            <a:endParaRPr lang="en-ZA" sz="2000"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10</a:t>
            </a:fld>
            <a:endParaRPr lang="en-US" altLang="en-US"/>
          </a:p>
        </p:txBody>
      </p:sp>
    </p:spTree>
    <p:extLst>
      <p:ext uri="{BB962C8B-B14F-4D97-AF65-F5344CB8AC3E}">
        <p14:creationId xmlns:p14="http://schemas.microsoft.com/office/powerpoint/2010/main" val="6667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CRC Cards (p290-293)</a:t>
            </a:r>
            <a:endParaRPr lang="en-ZA" dirty="0"/>
          </a:p>
        </p:txBody>
      </p:sp>
      <p:sp>
        <p:nvSpPr>
          <p:cNvPr id="3" name="Content Placeholder 2"/>
          <p:cNvSpPr>
            <a:spLocks noGrp="1"/>
          </p:cNvSpPr>
          <p:nvPr>
            <p:ph idx="1"/>
          </p:nvPr>
        </p:nvSpPr>
        <p:spPr/>
        <p:txBody>
          <a:bodyPr/>
          <a:lstStyle/>
          <a:p>
            <a:r>
              <a:rPr lang="en-ZA" sz="2800" dirty="0" smtClean="0"/>
              <a:t>Brainstorming technique among O-O developers.</a:t>
            </a:r>
          </a:p>
          <a:p>
            <a:r>
              <a:rPr lang="en-ZA" sz="2800" dirty="0" smtClean="0"/>
              <a:t>Class-Responsibility-Collaboration</a:t>
            </a:r>
          </a:p>
          <a:p>
            <a:r>
              <a:rPr lang="en-ZA" sz="2800" dirty="0" smtClean="0"/>
              <a:t>Advantage:</a:t>
            </a:r>
          </a:p>
          <a:p>
            <a:pPr lvl="1"/>
            <a:r>
              <a:rPr lang="en-ZA" sz="2400" dirty="0" smtClean="0"/>
              <a:t>It produces substantial information from which to begin.</a:t>
            </a:r>
          </a:p>
          <a:p>
            <a:pPr lvl="1"/>
            <a:r>
              <a:rPr lang="en-ZA" sz="2400" dirty="0" smtClean="0"/>
              <a:t>Especially if it can be followed up with pseudo-code</a:t>
            </a:r>
          </a:p>
          <a:p>
            <a:pPr lvl="1"/>
            <a:r>
              <a:rPr lang="en-US" sz="2400" dirty="0" smtClean="0"/>
              <a:t>“</a:t>
            </a:r>
            <a:r>
              <a:rPr lang="en-US" sz="2400" b="1" dirty="0" smtClean="0"/>
              <a:t>Nothing </a:t>
            </a:r>
            <a:r>
              <a:rPr lang="en-US" sz="2400" b="1" dirty="0"/>
              <a:t>helps a person to learn how to design well than having to write the code from the design </a:t>
            </a:r>
            <a:r>
              <a:rPr lang="en-US" sz="2400" b="1" dirty="0" smtClean="0"/>
              <a:t>documents</a:t>
            </a:r>
            <a:r>
              <a:rPr lang="en-US" sz="2400" dirty="0" smtClean="0"/>
              <a:t>”.</a:t>
            </a:r>
            <a:endParaRPr lang="en-ZA" sz="2400"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11</a:t>
            </a:fld>
            <a:endParaRPr lang="en-US" altLang="en-US"/>
          </a:p>
        </p:txBody>
      </p:sp>
    </p:spTree>
    <p:extLst>
      <p:ext uri="{BB962C8B-B14F-4D97-AF65-F5344CB8AC3E}">
        <p14:creationId xmlns:p14="http://schemas.microsoft.com/office/powerpoint/2010/main" val="4234077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C508B24-6E67-4678-BAFE-9E2501B9A508}" type="slidenum">
              <a:rPr lang="en-US" altLang="en-US"/>
              <a:pPr eaLnBrk="1" hangingPunct="1"/>
              <a:t>12</a:t>
            </a:fld>
            <a:endParaRPr lang="en-US" altLang="en-US"/>
          </a:p>
        </p:txBody>
      </p:sp>
      <p:sp>
        <p:nvSpPr>
          <p:cNvPr id="32771" name="Rectangle 2"/>
          <p:cNvSpPr>
            <a:spLocks noGrp="1" noChangeArrowheads="1"/>
          </p:cNvSpPr>
          <p:nvPr>
            <p:ph type="title"/>
          </p:nvPr>
        </p:nvSpPr>
        <p:spPr>
          <a:xfrm>
            <a:off x="304800" y="122238"/>
            <a:ext cx="7696200" cy="792162"/>
          </a:xfrm>
        </p:spPr>
        <p:txBody>
          <a:bodyPr/>
          <a:lstStyle/>
          <a:p>
            <a:pPr eaLnBrk="1" hangingPunct="1"/>
            <a:r>
              <a:rPr lang="en-US" altLang="en-US" sz="3600" smtClean="0"/>
              <a:t>Designing With CRC Cards</a:t>
            </a:r>
          </a:p>
        </p:txBody>
      </p:sp>
      <p:sp>
        <p:nvSpPr>
          <p:cNvPr id="32772" name="Rectangle 3"/>
          <p:cNvSpPr>
            <a:spLocks noGrp="1" noChangeArrowheads="1"/>
          </p:cNvSpPr>
          <p:nvPr>
            <p:ph type="body" idx="1"/>
          </p:nvPr>
        </p:nvSpPr>
        <p:spPr>
          <a:xfrm>
            <a:off x="304800" y="1066800"/>
            <a:ext cx="8534400" cy="4953000"/>
          </a:xfrm>
        </p:spPr>
        <p:txBody>
          <a:bodyPr/>
          <a:lstStyle/>
          <a:p>
            <a:pPr eaLnBrk="1" hangingPunct="1"/>
            <a:r>
              <a:rPr lang="en-US" altLang="en-US" sz="2600" smtClean="0"/>
              <a:t>CRC Cards—Classes, Responsibilities, Collaboration Cards</a:t>
            </a:r>
          </a:p>
          <a:p>
            <a:pPr eaLnBrk="1" hangingPunct="1"/>
            <a:r>
              <a:rPr lang="en-US" altLang="en-US" sz="2600" smtClean="0"/>
              <a:t>OO design is about assigning Responsibilities to Classes for how they Collaborate to accomplish a use case</a:t>
            </a:r>
          </a:p>
          <a:p>
            <a:pPr eaLnBrk="1" hangingPunct="1"/>
            <a:r>
              <a:rPr lang="en-US" altLang="en-US" sz="2600" smtClean="0"/>
              <a:t>Usually a manual process done in a brainstorming session </a:t>
            </a:r>
          </a:p>
          <a:p>
            <a:pPr lvl="1" eaLnBrk="1" hangingPunct="1"/>
            <a:r>
              <a:rPr lang="en-US" altLang="en-US" sz="2200" smtClean="0"/>
              <a:t>3 X 5 note cards</a:t>
            </a:r>
          </a:p>
          <a:p>
            <a:pPr lvl="1" eaLnBrk="1" hangingPunct="1"/>
            <a:r>
              <a:rPr lang="en-US" altLang="en-US" sz="2200" smtClean="0"/>
              <a:t>One card per class</a:t>
            </a:r>
          </a:p>
          <a:p>
            <a:pPr lvl="1" eaLnBrk="1" hangingPunct="1"/>
            <a:r>
              <a:rPr lang="en-US" altLang="en-US" sz="2200" smtClean="0"/>
              <a:t>Front has responsibilities and collaborations</a:t>
            </a:r>
          </a:p>
          <a:p>
            <a:pPr lvl="1" eaLnBrk="1" hangingPunct="1"/>
            <a:r>
              <a:rPr lang="en-US" altLang="en-US" sz="2200" smtClean="0"/>
              <a:t>Back has attributes needed	</a:t>
            </a:r>
          </a:p>
        </p:txBody>
      </p:sp>
      <p:sp>
        <p:nvSpPr>
          <p:cNvPr id="32774" name="Rectangle 4"/>
          <p:cNvSpPr>
            <a:spLocks noChangeArrowheads="1"/>
          </p:cNvSpPr>
          <p:nvPr/>
        </p:nvSpPr>
        <p:spPr bwMode="auto">
          <a:xfrm>
            <a:off x="762000" y="6519863"/>
            <a:ext cx="7508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800">
                <a:solidFill>
                  <a:srgbClr val="C0C0C0"/>
                </a:solidFill>
                <a:cs typeface="Times New Roman" panose="02020603050405020304" pitchFamily="18" charset="0"/>
              </a:rPr>
              <a:t>© 2012 Cengage Learning. All Rights Reserved. This edition is intended for use outside of the U.S. only, with content that may be different from the U.S. Edition.</a:t>
            </a:r>
          </a:p>
          <a:p>
            <a:pPr algn="ctr" eaLnBrk="1" hangingPunct="1"/>
            <a:r>
              <a:rPr lang="en-US" altLang="en-US" sz="800">
                <a:solidFill>
                  <a:srgbClr val="C0C0C0"/>
                </a:solidFill>
                <a:cs typeface="Times New Roman" panose="02020603050405020304" pitchFamily="18" charset="0"/>
              </a:rPr>
              <a:t> May not be scanned, copied, duplicated, or posted to a publicly accessible website, in whole or in part.</a:t>
            </a:r>
            <a:endParaRPr lang="en-US" altLang="en-US" sz="2400"/>
          </a:p>
        </p:txBody>
      </p:sp>
    </p:spTree>
    <p:extLst>
      <p:ext uri="{BB962C8B-B14F-4D97-AF65-F5344CB8AC3E}">
        <p14:creationId xmlns:p14="http://schemas.microsoft.com/office/powerpoint/2010/main" val="3082079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83CF533-B82B-4D66-90FA-2B1A347E6EE6}" type="slidenum">
              <a:rPr lang="en-US" altLang="en-US"/>
              <a:pPr eaLnBrk="1" hangingPunct="1"/>
              <a:t>13</a:t>
            </a:fld>
            <a:endParaRPr lang="en-US" altLang="en-US"/>
          </a:p>
        </p:txBody>
      </p:sp>
      <p:sp>
        <p:nvSpPr>
          <p:cNvPr id="33795" name="Rectangle 2"/>
          <p:cNvSpPr>
            <a:spLocks noGrp="1" noChangeArrowheads="1"/>
          </p:cNvSpPr>
          <p:nvPr>
            <p:ph type="title"/>
          </p:nvPr>
        </p:nvSpPr>
        <p:spPr>
          <a:xfrm>
            <a:off x="304800" y="122238"/>
            <a:ext cx="7696200" cy="1173162"/>
          </a:xfrm>
        </p:spPr>
        <p:txBody>
          <a:bodyPr/>
          <a:lstStyle/>
          <a:p>
            <a:pPr eaLnBrk="1" hangingPunct="1"/>
            <a:r>
              <a:rPr lang="en-US" altLang="en-US" sz="3600" smtClean="0"/>
              <a:t>Example of CRC Card</a:t>
            </a:r>
          </a:p>
        </p:txBody>
      </p:sp>
      <p:pic>
        <p:nvPicPr>
          <p:cNvPr id="3379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52600"/>
            <a:ext cx="9144000"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Rectangle 4"/>
          <p:cNvSpPr>
            <a:spLocks noChangeArrowheads="1"/>
          </p:cNvSpPr>
          <p:nvPr/>
        </p:nvSpPr>
        <p:spPr bwMode="auto">
          <a:xfrm>
            <a:off x="762000" y="6519863"/>
            <a:ext cx="7508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800">
                <a:solidFill>
                  <a:srgbClr val="C0C0C0"/>
                </a:solidFill>
                <a:cs typeface="Times New Roman" panose="02020603050405020304" pitchFamily="18" charset="0"/>
              </a:rPr>
              <a:t>© 2012 Cengage Learning. All Rights Reserved. This edition is intended for use outside of the U.S. only, with content that may be different from the U.S. Edition.</a:t>
            </a:r>
          </a:p>
          <a:p>
            <a:pPr algn="ctr" eaLnBrk="1" hangingPunct="1"/>
            <a:r>
              <a:rPr lang="en-US" altLang="en-US" sz="800">
                <a:solidFill>
                  <a:srgbClr val="C0C0C0"/>
                </a:solidFill>
                <a:cs typeface="Times New Roman" panose="02020603050405020304" pitchFamily="18" charset="0"/>
              </a:rPr>
              <a:t> May not be scanned, copied, duplicated, or posted to a publicly accessible website, in whole or in part.</a:t>
            </a:r>
            <a:endParaRPr lang="en-US" altLang="en-US" sz="2400"/>
          </a:p>
        </p:txBody>
      </p:sp>
    </p:spTree>
    <p:extLst>
      <p:ext uri="{BB962C8B-B14F-4D97-AF65-F5344CB8AC3E}">
        <p14:creationId xmlns:p14="http://schemas.microsoft.com/office/powerpoint/2010/main" val="42075360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94B3AD0-928C-4402-AC8D-E14AD9F11FAC}" type="slidenum">
              <a:rPr lang="en-US" altLang="en-US"/>
              <a:pPr eaLnBrk="1" hangingPunct="1"/>
              <a:t>14</a:t>
            </a:fld>
            <a:endParaRPr lang="en-US" altLang="en-US"/>
          </a:p>
        </p:txBody>
      </p:sp>
      <p:sp>
        <p:nvSpPr>
          <p:cNvPr id="34819" name="Rectangle 2"/>
          <p:cNvSpPr>
            <a:spLocks noGrp="1" noChangeArrowheads="1"/>
          </p:cNvSpPr>
          <p:nvPr>
            <p:ph type="title"/>
          </p:nvPr>
        </p:nvSpPr>
        <p:spPr>
          <a:xfrm>
            <a:off x="304800" y="122238"/>
            <a:ext cx="7696200" cy="792162"/>
          </a:xfrm>
        </p:spPr>
        <p:txBody>
          <a:bodyPr/>
          <a:lstStyle/>
          <a:p>
            <a:pPr eaLnBrk="1" hangingPunct="1"/>
            <a:r>
              <a:rPr lang="en-US" altLang="en-US" sz="3600" smtClean="0"/>
              <a:t>CRC Cards Procedure</a:t>
            </a:r>
          </a:p>
        </p:txBody>
      </p:sp>
      <p:sp>
        <p:nvSpPr>
          <p:cNvPr id="34820" name="Rectangle 3"/>
          <p:cNvSpPr>
            <a:spLocks noGrp="1" noChangeArrowheads="1"/>
          </p:cNvSpPr>
          <p:nvPr>
            <p:ph type="body" idx="1"/>
          </p:nvPr>
        </p:nvSpPr>
        <p:spPr>
          <a:xfrm>
            <a:off x="0" y="1066800"/>
            <a:ext cx="8839200" cy="4953000"/>
          </a:xfrm>
        </p:spPr>
        <p:txBody>
          <a:bodyPr/>
          <a:lstStyle/>
          <a:p>
            <a:pPr eaLnBrk="1" hangingPunct="1"/>
            <a:r>
              <a:rPr lang="en-US" altLang="en-US" sz="2600" smtClean="0"/>
              <a:t>Because the process is to design, or realize, a single use case, start with a set of unused CRC cards. Add a controller class (Controller design pattern).</a:t>
            </a:r>
          </a:p>
          <a:p>
            <a:pPr eaLnBrk="1" hangingPunct="1"/>
            <a:r>
              <a:rPr lang="en-US" altLang="en-US" sz="2600" smtClean="0"/>
              <a:t>Identify a problem domain class that has primary responsibility for this use case that will receive the first message from the use case controller. For example, a Customer object for new sale.</a:t>
            </a:r>
          </a:p>
          <a:p>
            <a:pPr eaLnBrk="1" hangingPunct="1"/>
            <a:r>
              <a:rPr lang="en-US" altLang="en-US" sz="2600" smtClean="0"/>
              <a:t>Use the first cut design class diagram to identify other classes that must collaborate with the primary object class to complete the use case.</a:t>
            </a:r>
          </a:p>
          <a:p>
            <a:pPr eaLnBrk="1" hangingPunct="1"/>
            <a:r>
              <a:rPr lang="en-US" altLang="en-US" sz="2600" smtClean="0"/>
              <a:t>Have use case descriptions and SSDs handy </a:t>
            </a:r>
          </a:p>
          <a:p>
            <a:pPr eaLnBrk="1" hangingPunct="1"/>
            <a:endParaRPr lang="en-US" altLang="en-US" sz="2600" smtClean="0"/>
          </a:p>
        </p:txBody>
      </p:sp>
      <p:sp>
        <p:nvSpPr>
          <p:cNvPr id="34822" name="Rectangle 4"/>
          <p:cNvSpPr>
            <a:spLocks noChangeArrowheads="1"/>
          </p:cNvSpPr>
          <p:nvPr/>
        </p:nvSpPr>
        <p:spPr bwMode="auto">
          <a:xfrm>
            <a:off x="762000" y="6519863"/>
            <a:ext cx="7508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800">
                <a:solidFill>
                  <a:srgbClr val="C0C0C0"/>
                </a:solidFill>
                <a:cs typeface="Times New Roman" panose="02020603050405020304" pitchFamily="18" charset="0"/>
              </a:rPr>
              <a:t>© 2012 Cengage Learning. All Rights Reserved. This edition is intended for use outside of the U.S. only, with content that may be different from the U.S. Edition.</a:t>
            </a:r>
          </a:p>
          <a:p>
            <a:pPr algn="ctr" eaLnBrk="1" hangingPunct="1"/>
            <a:r>
              <a:rPr lang="en-US" altLang="en-US" sz="800">
                <a:solidFill>
                  <a:srgbClr val="C0C0C0"/>
                </a:solidFill>
                <a:cs typeface="Times New Roman" panose="02020603050405020304" pitchFamily="18" charset="0"/>
              </a:rPr>
              <a:t> May not be scanned, copied, duplicated, or posted to a publicly accessible website, in whole or in part.</a:t>
            </a:r>
            <a:endParaRPr lang="en-US" altLang="en-US" sz="2400"/>
          </a:p>
        </p:txBody>
      </p:sp>
    </p:spTree>
    <p:extLst>
      <p:ext uri="{BB962C8B-B14F-4D97-AF65-F5344CB8AC3E}">
        <p14:creationId xmlns:p14="http://schemas.microsoft.com/office/powerpoint/2010/main" val="3693166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15</a:t>
            </a:fld>
            <a:endParaRPr lang="en-US" altLang="en-US"/>
          </a:p>
        </p:txBody>
      </p:sp>
      <p:pic>
        <p:nvPicPr>
          <p:cNvPr id="3" name="Picture 2"/>
          <p:cNvPicPr>
            <a:picLocks noChangeAspect="1"/>
          </p:cNvPicPr>
          <p:nvPr/>
        </p:nvPicPr>
        <p:blipFill>
          <a:blip r:embed="rId2"/>
          <a:stretch>
            <a:fillRect/>
          </a:stretch>
        </p:blipFill>
        <p:spPr>
          <a:xfrm>
            <a:off x="1187624" y="781224"/>
            <a:ext cx="6697826" cy="5240064"/>
          </a:xfrm>
          <a:prstGeom prst="rect">
            <a:avLst/>
          </a:prstGeom>
        </p:spPr>
      </p:pic>
    </p:spTree>
    <p:extLst>
      <p:ext uri="{BB962C8B-B14F-4D97-AF65-F5344CB8AC3E}">
        <p14:creationId xmlns:p14="http://schemas.microsoft.com/office/powerpoint/2010/main" val="3905052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3C19EC4-74BA-47CF-8004-D1939548A85A}" type="slidenum">
              <a:rPr lang="en-US" altLang="en-US"/>
              <a:pPr eaLnBrk="1" hangingPunct="1"/>
              <a:t>16</a:t>
            </a:fld>
            <a:endParaRPr lang="en-US" altLang="en-US"/>
          </a:p>
        </p:txBody>
      </p:sp>
      <p:sp>
        <p:nvSpPr>
          <p:cNvPr id="35843" name="Rectangle 2"/>
          <p:cNvSpPr>
            <a:spLocks noGrp="1" noChangeArrowheads="1"/>
          </p:cNvSpPr>
          <p:nvPr>
            <p:ph type="title"/>
          </p:nvPr>
        </p:nvSpPr>
        <p:spPr>
          <a:xfrm>
            <a:off x="304800" y="122238"/>
            <a:ext cx="7696200" cy="792162"/>
          </a:xfrm>
        </p:spPr>
        <p:txBody>
          <a:bodyPr/>
          <a:lstStyle/>
          <a:p>
            <a:pPr eaLnBrk="1" hangingPunct="1"/>
            <a:r>
              <a:rPr lang="en-US" altLang="en-US" sz="3600" smtClean="0"/>
              <a:t>CRC Cards Procedure </a:t>
            </a:r>
            <a:r>
              <a:rPr lang="en-US" altLang="en-US" sz="2400" smtClean="0"/>
              <a:t>(continued)</a:t>
            </a:r>
          </a:p>
        </p:txBody>
      </p:sp>
      <p:sp>
        <p:nvSpPr>
          <p:cNvPr id="35844" name="Rectangle 3"/>
          <p:cNvSpPr>
            <a:spLocks noGrp="1" noChangeArrowheads="1"/>
          </p:cNvSpPr>
          <p:nvPr>
            <p:ph type="body" idx="1"/>
          </p:nvPr>
        </p:nvSpPr>
        <p:spPr>
          <a:xfrm>
            <a:off x="0" y="1066800"/>
            <a:ext cx="8915400" cy="4953000"/>
          </a:xfrm>
        </p:spPr>
        <p:txBody>
          <a:bodyPr/>
          <a:lstStyle/>
          <a:p>
            <a:pPr eaLnBrk="1" hangingPunct="1"/>
            <a:r>
              <a:rPr lang="en-US" altLang="en-US" sz="2600" smtClean="0"/>
              <a:t>Start with the class that gets the first message from the controller. Name the responsibility and write it on card.</a:t>
            </a:r>
          </a:p>
          <a:p>
            <a:pPr eaLnBrk="1" hangingPunct="1"/>
            <a:r>
              <a:rPr lang="en-US" altLang="en-US" sz="2600" smtClean="0"/>
              <a:t>Now ask what this first class needs to carry out the responsibility. Assign other classes responsibilities to satisfy each need. Write responsibilities on those cards.</a:t>
            </a:r>
          </a:p>
          <a:p>
            <a:pPr eaLnBrk="1" hangingPunct="1"/>
            <a:r>
              <a:rPr lang="en-US" altLang="en-US" sz="2600" smtClean="0"/>
              <a:t>Sometimes different designers play the role of each class, acting out the use case by verbally sending messages to each other demonstrating responsibilities </a:t>
            </a:r>
          </a:p>
          <a:p>
            <a:pPr eaLnBrk="1" hangingPunct="1"/>
            <a:r>
              <a:rPr lang="en-US" altLang="en-US" sz="2600" smtClean="0"/>
              <a:t>Add collaborators to cards showing which collaborate with which. Add attributes to back when data is used</a:t>
            </a:r>
          </a:p>
          <a:p>
            <a:pPr eaLnBrk="1" hangingPunct="1"/>
            <a:r>
              <a:rPr lang="en-US" altLang="en-US" sz="2600" smtClean="0"/>
              <a:t>Eventually, user interface classes or even data access classes can be added</a:t>
            </a:r>
          </a:p>
          <a:p>
            <a:pPr eaLnBrk="1" hangingPunct="1"/>
            <a:endParaRPr lang="en-US" altLang="en-US" sz="2600" smtClean="0"/>
          </a:p>
        </p:txBody>
      </p:sp>
      <p:sp>
        <p:nvSpPr>
          <p:cNvPr id="35846" name="Rectangle 4"/>
          <p:cNvSpPr>
            <a:spLocks noChangeArrowheads="1"/>
          </p:cNvSpPr>
          <p:nvPr/>
        </p:nvSpPr>
        <p:spPr bwMode="auto">
          <a:xfrm>
            <a:off x="762000" y="6519863"/>
            <a:ext cx="7508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800">
                <a:solidFill>
                  <a:srgbClr val="C0C0C0"/>
                </a:solidFill>
                <a:cs typeface="Times New Roman" panose="02020603050405020304" pitchFamily="18" charset="0"/>
              </a:rPr>
              <a:t>© 2012 Cengage Learning. All Rights Reserved. This edition is intended for use outside of the U.S. only, with content that may be different from the U.S. Edition.</a:t>
            </a:r>
          </a:p>
          <a:p>
            <a:pPr algn="ctr" eaLnBrk="1" hangingPunct="1"/>
            <a:r>
              <a:rPr lang="en-US" altLang="en-US" sz="800">
                <a:solidFill>
                  <a:srgbClr val="C0C0C0"/>
                </a:solidFill>
                <a:cs typeface="Times New Roman" panose="02020603050405020304" pitchFamily="18" charset="0"/>
              </a:rPr>
              <a:t> May not be scanned, copied, duplicated, or posted to a publicly accessible website, in whole or in part.</a:t>
            </a:r>
            <a:endParaRPr lang="en-US" altLang="en-US" sz="2400"/>
          </a:p>
        </p:txBody>
      </p:sp>
    </p:spTree>
    <p:extLst>
      <p:ext uri="{BB962C8B-B14F-4D97-AF65-F5344CB8AC3E}">
        <p14:creationId xmlns:p14="http://schemas.microsoft.com/office/powerpoint/2010/main" val="21548425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6176FB-B734-446F-9FDB-DD76844B0386}" type="slidenum">
              <a:rPr lang="en-US" altLang="en-US"/>
              <a:pPr eaLnBrk="1" hangingPunct="1"/>
              <a:t>17</a:t>
            </a:fld>
            <a:endParaRPr lang="en-US" altLang="en-US"/>
          </a:p>
        </p:txBody>
      </p:sp>
      <p:sp>
        <p:nvSpPr>
          <p:cNvPr id="36867" name="Rectangle 2"/>
          <p:cNvSpPr>
            <a:spLocks noGrp="1" noChangeArrowheads="1"/>
          </p:cNvSpPr>
          <p:nvPr>
            <p:ph type="title"/>
          </p:nvPr>
        </p:nvSpPr>
        <p:spPr>
          <a:xfrm>
            <a:off x="304800" y="122238"/>
            <a:ext cx="7696200" cy="1096962"/>
          </a:xfrm>
        </p:spPr>
        <p:txBody>
          <a:bodyPr/>
          <a:lstStyle/>
          <a:p>
            <a:pPr eaLnBrk="1" hangingPunct="1"/>
            <a:r>
              <a:rPr lang="en-US" altLang="en-US" sz="3600" smtClean="0"/>
              <a:t>CRC Cards Results</a:t>
            </a:r>
            <a:br>
              <a:rPr lang="en-US" altLang="en-US" sz="3600" smtClean="0"/>
            </a:br>
            <a:r>
              <a:rPr lang="en-US" altLang="en-US" sz="2800" smtClean="0"/>
              <a:t>Several Use Cases</a:t>
            </a:r>
          </a:p>
        </p:txBody>
      </p:sp>
      <p:pic>
        <p:nvPicPr>
          <p:cNvPr id="3686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22400"/>
            <a:ext cx="8458200" cy="492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9" name="Rectangle 4"/>
          <p:cNvSpPr>
            <a:spLocks noChangeArrowheads="1"/>
          </p:cNvSpPr>
          <p:nvPr/>
        </p:nvSpPr>
        <p:spPr bwMode="auto">
          <a:xfrm>
            <a:off x="762000" y="6519863"/>
            <a:ext cx="7508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800">
                <a:solidFill>
                  <a:srgbClr val="C0C0C0"/>
                </a:solidFill>
                <a:cs typeface="Times New Roman" panose="02020603050405020304" pitchFamily="18" charset="0"/>
              </a:rPr>
              <a:t>© 2012 Cengage Learning. All Rights Reserved. This edition is intended for use outside of the U.S. only, with content that may be different from the U.S. Edition.</a:t>
            </a:r>
          </a:p>
          <a:p>
            <a:pPr algn="ctr" eaLnBrk="1" hangingPunct="1"/>
            <a:r>
              <a:rPr lang="en-US" altLang="en-US" sz="800">
                <a:solidFill>
                  <a:srgbClr val="C0C0C0"/>
                </a:solidFill>
                <a:cs typeface="Times New Roman" panose="02020603050405020304" pitchFamily="18" charset="0"/>
              </a:rPr>
              <a:t> May not be scanned, copied, duplicated, or posted to a publicly accessible website, in whole or in part.</a:t>
            </a:r>
            <a:endParaRPr lang="en-US" altLang="en-US" sz="2400"/>
          </a:p>
        </p:txBody>
      </p:sp>
    </p:spTree>
    <p:extLst>
      <p:ext uri="{BB962C8B-B14F-4D97-AF65-F5344CB8AC3E}">
        <p14:creationId xmlns:p14="http://schemas.microsoft.com/office/powerpoint/2010/main" val="24308917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416FEE6-7402-458D-A445-18A4501C8C0B}" type="slidenum">
              <a:rPr lang="en-US" altLang="en-US"/>
              <a:pPr eaLnBrk="1" hangingPunct="1"/>
              <a:t>18</a:t>
            </a:fld>
            <a:endParaRPr lang="en-US" altLang="en-US"/>
          </a:p>
        </p:txBody>
      </p:sp>
      <p:sp>
        <p:nvSpPr>
          <p:cNvPr id="37891" name="Rectangle 2"/>
          <p:cNvSpPr>
            <a:spLocks noGrp="1" noChangeArrowheads="1"/>
          </p:cNvSpPr>
          <p:nvPr>
            <p:ph type="title"/>
          </p:nvPr>
        </p:nvSpPr>
        <p:spPr>
          <a:xfrm>
            <a:off x="304800" y="122238"/>
            <a:ext cx="7696200" cy="1096962"/>
          </a:xfrm>
        </p:spPr>
        <p:txBody>
          <a:bodyPr/>
          <a:lstStyle/>
          <a:p>
            <a:pPr eaLnBrk="1" hangingPunct="1"/>
            <a:r>
              <a:rPr lang="en-US" altLang="en-US" sz="3600" smtClean="0"/>
              <a:t>CRC Cards Results</a:t>
            </a:r>
            <a:br>
              <a:rPr lang="en-US" altLang="en-US" sz="3600" smtClean="0"/>
            </a:br>
            <a:r>
              <a:rPr lang="en-US" altLang="en-US" sz="2800" smtClean="0"/>
              <a:t>Adding In User Interface Layer</a:t>
            </a:r>
          </a:p>
        </p:txBody>
      </p:sp>
      <p:pic>
        <p:nvPicPr>
          <p:cNvPr id="378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752600"/>
            <a:ext cx="8915400" cy="387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4" name="Rectangle 4"/>
          <p:cNvSpPr>
            <a:spLocks noChangeArrowheads="1"/>
          </p:cNvSpPr>
          <p:nvPr/>
        </p:nvSpPr>
        <p:spPr bwMode="auto">
          <a:xfrm>
            <a:off x="762000" y="6519863"/>
            <a:ext cx="7508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800">
                <a:solidFill>
                  <a:srgbClr val="C0C0C0"/>
                </a:solidFill>
                <a:cs typeface="Times New Roman" panose="02020603050405020304" pitchFamily="18" charset="0"/>
              </a:rPr>
              <a:t>© 2012 Cengage Learning. All Rights Reserved. This edition is intended for use outside of the U.S. only, with content that may be different from the U.S. Edition.</a:t>
            </a:r>
          </a:p>
          <a:p>
            <a:pPr algn="ctr" eaLnBrk="1" hangingPunct="1"/>
            <a:r>
              <a:rPr lang="en-US" altLang="en-US" sz="800">
                <a:solidFill>
                  <a:srgbClr val="C0C0C0"/>
                </a:solidFill>
                <a:cs typeface="Times New Roman" panose="02020603050405020304" pitchFamily="18" charset="0"/>
              </a:rPr>
              <a:t> May not be scanned, copied, duplicated, or posted to a publicly accessible website, in whole or in part.</a:t>
            </a:r>
            <a:endParaRPr lang="en-US" altLang="en-US" sz="2400"/>
          </a:p>
        </p:txBody>
      </p:sp>
    </p:spTree>
    <p:extLst>
      <p:ext uri="{BB962C8B-B14F-4D97-AF65-F5344CB8AC3E}">
        <p14:creationId xmlns:p14="http://schemas.microsoft.com/office/powerpoint/2010/main" val="18777865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126D20A-AC63-4AA2-B0DB-04B32C775E6C}" type="slidenum">
              <a:rPr lang="en-US" altLang="en-US"/>
              <a:pPr eaLnBrk="1" hangingPunct="1"/>
              <a:t>19</a:t>
            </a:fld>
            <a:endParaRPr lang="en-US" altLang="en-US"/>
          </a:p>
        </p:txBody>
      </p:sp>
      <p:sp>
        <p:nvSpPr>
          <p:cNvPr id="38915" name="Rectangle 2"/>
          <p:cNvSpPr>
            <a:spLocks noGrp="1" noChangeArrowheads="1"/>
          </p:cNvSpPr>
          <p:nvPr>
            <p:ph type="title"/>
          </p:nvPr>
        </p:nvSpPr>
        <p:spPr>
          <a:xfrm>
            <a:off x="381000" y="685800"/>
            <a:ext cx="2743200" cy="4953000"/>
          </a:xfrm>
        </p:spPr>
        <p:txBody>
          <a:bodyPr/>
          <a:lstStyle/>
          <a:p>
            <a:pPr eaLnBrk="1" hangingPunct="1"/>
            <a:r>
              <a:rPr lang="en-US" altLang="en-US" sz="3600" smtClean="0"/>
              <a:t>CRC Cards</a:t>
            </a:r>
            <a:br>
              <a:rPr lang="en-US" altLang="en-US" sz="3600" smtClean="0"/>
            </a:br>
            <a:r>
              <a:rPr lang="en-US" altLang="en-US" sz="3600" smtClean="0"/>
              <a:t/>
            </a:r>
            <a:br>
              <a:rPr lang="en-US" altLang="en-US" sz="3600" smtClean="0"/>
            </a:br>
            <a:r>
              <a:rPr lang="en-US" altLang="en-US" sz="2400" smtClean="0"/>
              <a:t>Update design class diagram based on CRC results</a:t>
            </a:r>
            <a:br>
              <a:rPr lang="en-US" altLang="en-US" sz="2400" smtClean="0"/>
            </a:br>
            <a:r>
              <a:rPr lang="en-US" altLang="en-US" sz="2400" smtClean="0"/>
              <a:t/>
            </a:r>
            <a:br>
              <a:rPr lang="en-US" altLang="en-US" sz="2400" smtClean="0"/>
            </a:br>
            <a:r>
              <a:rPr lang="en-US" altLang="en-US" sz="2400" smtClean="0"/>
              <a:t>Responsibilities become methods</a:t>
            </a:r>
            <a:br>
              <a:rPr lang="en-US" altLang="en-US" sz="2400" smtClean="0"/>
            </a:br>
            <a:r>
              <a:rPr lang="en-US" altLang="en-US" sz="2400" smtClean="0"/>
              <a:t/>
            </a:r>
            <a:br>
              <a:rPr lang="en-US" altLang="en-US" sz="2400" smtClean="0"/>
            </a:br>
            <a:r>
              <a:rPr lang="en-US" altLang="en-US" sz="2400" smtClean="0"/>
              <a:t>Arguments and return types not yet added</a:t>
            </a:r>
          </a:p>
        </p:txBody>
      </p:sp>
      <p:pic>
        <p:nvPicPr>
          <p:cNvPr id="389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152400"/>
            <a:ext cx="5019675" cy="617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8" name="Rectangle 4"/>
          <p:cNvSpPr>
            <a:spLocks noChangeArrowheads="1"/>
          </p:cNvSpPr>
          <p:nvPr/>
        </p:nvSpPr>
        <p:spPr bwMode="auto">
          <a:xfrm>
            <a:off x="762000" y="6519863"/>
            <a:ext cx="75088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800">
                <a:solidFill>
                  <a:srgbClr val="C0C0C0"/>
                </a:solidFill>
                <a:cs typeface="Times New Roman" panose="02020603050405020304" pitchFamily="18" charset="0"/>
              </a:rPr>
              <a:t>© 2012 Cengage Learning. All Rights Reserved. This edition is intended for use outside of the U.S. only, with content that may be different from the U.S. Edition.</a:t>
            </a:r>
          </a:p>
          <a:p>
            <a:pPr algn="ctr" eaLnBrk="1" hangingPunct="1"/>
            <a:r>
              <a:rPr lang="en-US" altLang="en-US" sz="800">
                <a:solidFill>
                  <a:srgbClr val="C0C0C0"/>
                </a:solidFill>
                <a:cs typeface="Times New Roman" panose="02020603050405020304" pitchFamily="18" charset="0"/>
              </a:rPr>
              <a:t> May not be scanned, copied, duplicated, or posted to a publicly accessible website, in whole or in part.</a:t>
            </a:r>
            <a:endParaRPr lang="en-US" altLang="en-US" sz="2400"/>
          </a:p>
        </p:txBody>
      </p:sp>
    </p:spTree>
    <p:extLst>
      <p:ext uri="{BB962C8B-B14F-4D97-AF65-F5344CB8AC3E}">
        <p14:creationId xmlns:p14="http://schemas.microsoft.com/office/powerpoint/2010/main" val="8497538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Quiz:</a:t>
            </a:r>
            <a:endParaRPr lang="en-ZA" dirty="0"/>
          </a:p>
        </p:txBody>
      </p:sp>
      <p:sp>
        <p:nvSpPr>
          <p:cNvPr id="3" name="Content Placeholder 2"/>
          <p:cNvSpPr>
            <a:spLocks noGrp="1"/>
          </p:cNvSpPr>
          <p:nvPr>
            <p:ph idx="1"/>
          </p:nvPr>
        </p:nvSpPr>
        <p:spPr/>
        <p:txBody>
          <a:bodyPr/>
          <a:lstStyle/>
          <a:p>
            <a:r>
              <a:rPr lang="en-US" dirty="0" smtClean="0"/>
              <a:t>Q1: </a:t>
            </a:r>
            <a:r>
              <a:rPr lang="en-US" dirty="0"/>
              <a:t>What is the difference between a system sequence diagram and a sequence diagram? </a:t>
            </a:r>
            <a:endParaRPr lang="en-ZA" dirty="0"/>
          </a:p>
          <a:p>
            <a:r>
              <a:rPr lang="en-US" dirty="0" smtClean="0"/>
              <a:t>Q2: </a:t>
            </a:r>
            <a:r>
              <a:rPr lang="en-US" dirty="0"/>
              <a:t>What is the difference between a domain </a:t>
            </a:r>
            <a:r>
              <a:rPr lang="en-US" dirty="0" smtClean="0"/>
              <a:t>class </a:t>
            </a:r>
            <a:r>
              <a:rPr lang="en-US" dirty="0"/>
              <a:t>and a design class</a:t>
            </a:r>
            <a:r>
              <a:rPr lang="en-US" dirty="0" smtClean="0"/>
              <a:t>?</a:t>
            </a:r>
          </a:p>
          <a:p>
            <a:r>
              <a:rPr lang="en-US" dirty="0" smtClean="0"/>
              <a:t>Q3: </a:t>
            </a:r>
            <a:r>
              <a:rPr lang="en-US" dirty="0"/>
              <a:t>What is a design class used for? </a:t>
            </a:r>
            <a:endParaRPr lang="en-ZA" dirty="0"/>
          </a:p>
          <a:p>
            <a:r>
              <a:rPr lang="en-US" dirty="0" smtClean="0"/>
              <a:t>Q4: </a:t>
            </a:r>
            <a:r>
              <a:rPr lang="en-US" dirty="0"/>
              <a:t>What is the process for doing detailed design? </a:t>
            </a:r>
            <a:endParaRPr lang="en-ZA" dirty="0"/>
          </a:p>
          <a:p>
            <a:r>
              <a:rPr lang="en-US" dirty="0" smtClean="0"/>
              <a:t> </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a:t>
            </a:fld>
            <a:endParaRPr lang="en-US" altLang="en-US"/>
          </a:p>
        </p:txBody>
      </p:sp>
    </p:spTree>
    <p:extLst>
      <p:ext uri="{BB962C8B-B14F-4D97-AF65-F5344CB8AC3E}">
        <p14:creationId xmlns:p14="http://schemas.microsoft.com/office/powerpoint/2010/main" val="38376957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err="1" smtClean="0"/>
              <a:t>Answ</a:t>
            </a:r>
            <a:r>
              <a:rPr lang="en-ZA" dirty="0" smtClean="0"/>
              <a:t>:</a:t>
            </a:r>
            <a:endParaRPr lang="en-ZA" dirty="0"/>
          </a:p>
        </p:txBody>
      </p:sp>
      <p:sp>
        <p:nvSpPr>
          <p:cNvPr id="3" name="Content Placeholder 2"/>
          <p:cNvSpPr>
            <a:spLocks noGrp="1"/>
          </p:cNvSpPr>
          <p:nvPr>
            <p:ph idx="1"/>
          </p:nvPr>
        </p:nvSpPr>
        <p:spPr/>
        <p:txBody>
          <a:bodyPr/>
          <a:lstStyle/>
          <a:p>
            <a:r>
              <a:rPr lang="en-US" sz="2400" dirty="0" smtClean="0"/>
              <a:t>A1:  </a:t>
            </a:r>
            <a:r>
              <a:rPr lang="en-US" sz="2400" dirty="0"/>
              <a:t>The SSD only shows the entire system as a single unit.  A sequence diagram shows the objects (classes) inside the system. </a:t>
            </a:r>
            <a:endParaRPr lang="en-ZA" sz="2400" dirty="0"/>
          </a:p>
          <a:p>
            <a:r>
              <a:rPr lang="en-US" sz="2400" dirty="0" smtClean="0"/>
              <a:t>A2: </a:t>
            </a:r>
            <a:r>
              <a:rPr lang="en-US" sz="2400" dirty="0"/>
              <a:t>The domain class only has names of attributes.  Design class has names and type information for attributes and method </a:t>
            </a:r>
            <a:r>
              <a:rPr lang="en-US" sz="2400" dirty="0" smtClean="0"/>
              <a:t>signatures</a:t>
            </a:r>
          </a:p>
          <a:p>
            <a:r>
              <a:rPr lang="en-US" sz="2400" dirty="0" smtClean="0"/>
              <a:t>A3: </a:t>
            </a:r>
            <a:r>
              <a:rPr lang="en-US" sz="2400" dirty="0"/>
              <a:t>To write program code. </a:t>
            </a:r>
            <a:endParaRPr lang="en-ZA" sz="2400" dirty="0"/>
          </a:p>
          <a:p>
            <a:r>
              <a:rPr lang="en-US" sz="2400" dirty="0" smtClean="0"/>
              <a:t>A4: </a:t>
            </a:r>
            <a:r>
              <a:rPr lang="en-US" sz="2400" dirty="0"/>
              <a:t>First-cut DCD, first cut CRC, detailed sequence diagram, update DCD, make packages</a:t>
            </a:r>
            <a:endParaRPr lang="en-ZA" sz="2400" dirty="0"/>
          </a:p>
          <a:p>
            <a:endParaRPr lang="en-ZA"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3</a:t>
            </a:fld>
            <a:endParaRPr lang="en-US" altLang="en-US"/>
          </a:p>
        </p:txBody>
      </p:sp>
    </p:spTree>
    <p:extLst>
      <p:ext uri="{BB962C8B-B14F-4D97-AF65-F5344CB8AC3E}">
        <p14:creationId xmlns:p14="http://schemas.microsoft.com/office/powerpoint/2010/main" val="70500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Outcomes:</a:t>
            </a:r>
            <a:endParaRPr lang="en-ZA" dirty="0"/>
          </a:p>
        </p:txBody>
      </p:sp>
      <p:sp>
        <p:nvSpPr>
          <p:cNvPr id="3" name="Content Placeholder 2"/>
          <p:cNvSpPr>
            <a:spLocks noGrp="1"/>
          </p:cNvSpPr>
          <p:nvPr>
            <p:ph idx="1"/>
          </p:nvPr>
        </p:nvSpPr>
        <p:spPr/>
        <p:txBody>
          <a:bodyPr/>
          <a:lstStyle/>
          <a:p>
            <a:r>
              <a:rPr lang="en-US" dirty="0"/>
              <a:t>First-cut DCD, </a:t>
            </a:r>
            <a:endParaRPr lang="en-US" dirty="0" smtClean="0"/>
          </a:p>
          <a:p>
            <a:r>
              <a:rPr lang="en-US" dirty="0" smtClean="0"/>
              <a:t>first </a:t>
            </a:r>
            <a:r>
              <a:rPr lang="en-US" dirty="0"/>
              <a:t>cut CRC, </a:t>
            </a:r>
            <a:endParaRPr lang="en-US" dirty="0" smtClean="0"/>
          </a:p>
          <a:p>
            <a:r>
              <a:rPr lang="en-US" dirty="0" smtClean="0"/>
              <a:t>detailed </a:t>
            </a:r>
            <a:r>
              <a:rPr lang="en-US" dirty="0"/>
              <a:t>sequence diagram, </a:t>
            </a:r>
            <a:endParaRPr lang="en-US" dirty="0" smtClean="0"/>
          </a:p>
          <a:p>
            <a:r>
              <a:rPr lang="en-US" dirty="0" smtClean="0"/>
              <a:t>update </a:t>
            </a:r>
            <a:r>
              <a:rPr lang="en-US" dirty="0"/>
              <a:t>DCD, </a:t>
            </a:r>
            <a:endParaRPr lang="en-US" dirty="0" smtClean="0"/>
          </a:p>
          <a:p>
            <a:r>
              <a:rPr lang="en-US" dirty="0" smtClean="0"/>
              <a:t>make </a:t>
            </a:r>
            <a:r>
              <a:rPr lang="en-US" dirty="0"/>
              <a:t>packages</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4</a:t>
            </a:fld>
            <a:endParaRPr lang="en-US" altLang="en-US"/>
          </a:p>
        </p:txBody>
      </p:sp>
    </p:spTree>
    <p:extLst>
      <p:ext uri="{BB962C8B-B14F-4D97-AF65-F5344CB8AC3E}">
        <p14:creationId xmlns:p14="http://schemas.microsoft.com/office/powerpoint/2010/main" val="3394345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Introduction:</a:t>
            </a:r>
            <a:endParaRPr lang="en-ZA" dirty="0"/>
          </a:p>
        </p:txBody>
      </p:sp>
      <p:sp>
        <p:nvSpPr>
          <p:cNvPr id="3" name="Content Placeholder 2"/>
          <p:cNvSpPr>
            <a:spLocks noGrp="1"/>
          </p:cNvSpPr>
          <p:nvPr>
            <p:ph idx="1"/>
          </p:nvPr>
        </p:nvSpPr>
        <p:spPr/>
        <p:txBody>
          <a:bodyPr/>
          <a:lstStyle/>
          <a:p>
            <a:r>
              <a:rPr lang="en-ZA" dirty="0" smtClean="0"/>
              <a:t>Basic principles that will guide design decisions:</a:t>
            </a:r>
          </a:p>
          <a:p>
            <a:pPr lvl="1"/>
            <a:r>
              <a:rPr lang="en-ZA" dirty="0" smtClean="0"/>
              <a:t>Coupling</a:t>
            </a:r>
          </a:p>
          <a:p>
            <a:pPr lvl="1"/>
            <a:r>
              <a:rPr lang="en-ZA" dirty="0" smtClean="0"/>
              <a:t>Cohesion</a:t>
            </a:r>
          </a:p>
          <a:p>
            <a:pPr lvl="1"/>
            <a:r>
              <a:rPr lang="en-ZA" dirty="0" smtClean="0"/>
              <a:t>Protection from variation</a:t>
            </a:r>
          </a:p>
          <a:p>
            <a:pPr lvl="1"/>
            <a:r>
              <a:rPr lang="en-ZA" dirty="0" smtClean="0"/>
              <a:t>Indirection</a:t>
            </a:r>
          </a:p>
          <a:p>
            <a:pPr lvl="1"/>
            <a:r>
              <a:rPr lang="en-ZA" dirty="0" smtClean="0"/>
              <a:t>Object </a:t>
            </a:r>
            <a:r>
              <a:rPr lang="en-ZA" dirty="0" smtClean="0"/>
              <a:t>responsibility</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5</a:t>
            </a:fld>
            <a:endParaRPr lang="en-US" altLang="en-US"/>
          </a:p>
        </p:txBody>
      </p:sp>
    </p:spTree>
    <p:extLst>
      <p:ext uri="{BB962C8B-B14F-4D97-AF65-F5344CB8AC3E}">
        <p14:creationId xmlns:p14="http://schemas.microsoft.com/office/powerpoint/2010/main" val="4027355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Coupling:</a:t>
            </a:r>
            <a:endParaRPr lang="en-ZA" dirty="0"/>
          </a:p>
        </p:txBody>
      </p:sp>
      <p:sp>
        <p:nvSpPr>
          <p:cNvPr id="3" name="Content Placeholder 2"/>
          <p:cNvSpPr>
            <a:spLocks noGrp="1"/>
          </p:cNvSpPr>
          <p:nvPr>
            <p:ph idx="1"/>
          </p:nvPr>
        </p:nvSpPr>
        <p:spPr/>
        <p:txBody>
          <a:bodyPr/>
          <a:lstStyle/>
          <a:p>
            <a:r>
              <a:rPr lang="en-US" sz="2400" dirty="0"/>
              <a:t>Coupling is a </a:t>
            </a:r>
            <a:r>
              <a:rPr lang="en-US" sz="2400" b="1" dirty="0"/>
              <a:t>qualitative</a:t>
            </a:r>
            <a:r>
              <a:rPr lang="en-US" sz="2400" dirty="0"/>
              <a:t> </a:t>
            </a:r>
            <a:r>
              <a:rPr lang="en-US" sz="2400" b="1" dirty="0"/>
              <a:t>measure</a:t>
            </a:r>
            <a:r>
              <a:rPr lang="en-US" sz="2400" dirty="0"/>
              <a:t> of how closely the classes in a design class diagram are linked</a:t>
            </a:r>
            <a:r>
              <a:rPr lang="en-US" sz="2400" dirty="0" smtClean="0"/>
              <a:t>.</a:t>
            </a:r>
          </a:p>
          <a:p>
            <a:r>
              <a:rPr lang="en-US" sz="2400" dirty="0" smtClean="0"/>
              <a:t> </a:t>
            </a:r>
            <a:r>
              <a:rPr lang="en-US" sz="2400" dirty="0"/>
              <a:t>A simple way to think about coupling is as the </a:t>
            </a:r>
            <a:r>
              <a:rPr lang="en-US" sz="2400" b="1" dirty="0"/>
              <a:t>number of navigation arrows </a:t>
            </a:r>
            <a:r>
              <a:rPr lang="en-US" sz="2400" dirty="0"/>
              <a:t>on the design class diagram. </a:t>
            </a:r>
            <a:endParaRPr lang="en-US" sz="2400" dirty="0" smtClean="0"/>
          </a:p>
          <a:p>
            <a:r>
              <a:rPr lang="en-US" sz="2400" dirty="0" smtClean="0"/>
              <a:t>Low </a:t>
            </a:r>
            <a:r>
              <a:rPr lang="en-US" sz="2400" dirty="0"/>
              <a:t>coupling is usually better for a system than high coupling. In other words, fewer navigation visibility arrows indicate that a system is easier to understand and maintain. </a:t>
            </a:r>
            <a:endParaRPr lang="en-US" sz="2400" dirty="0" smtClean="0"/>
          </a:p>
          <a:p>
            <a:r>
              <a:rPr lang="en-US" sz="2400" dirty="0" smtClean="0"/>
              <a:t>High </a:t>
            </a:r>
            <a:r>
              <a:rPr lang="en-US" sz="2400" dirty="0"/>
              <a:t>coupling is bad because a change in one class ripples through the entire system.</a:t>
            </a:r>
            <a:endParaRPr lang="en-ZA" sz="2400"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6</a:t>
            </a:fld>
            <a:endParaRPr lang="en-US" altLang="en-US"/>
          </a:p>
        </p:txBody>
      </p:sp>
    </p:spTree>
    <p:extLst>
      <p:ext uri="{BB962C8B-B14F-4D97-AF65-F5344CB8AC3E}">
        <p14:creationId xmlns:p14="http://schemas.microsoft.com/office/powerpoint/2010/main" val="900656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Cohesion:</a:t>
            </a:r>
            <a:endParaRPr lang="en-ZA" dirty="0"/>
          </a:p>
        </p:txBody>
      </p:sp>
      <p:sp>
        <p:nvSpPr>
          <p:cNvPr id="3" name="Content Placeholder 2"/>
          <p:cNvSpPr>
            <a:spLocks noGrp="1"/>
          </p:cNvSpPr>
          <p:nvPr>
            <p:ph idx="1"/>
          </p:nvPr>
        </p:nvSpPr>
        <p:spPr/>
        <p:txBody>
          <a:bodyPr/>
          <a:lstStyle/>
          <a:p>
            <a:r>
              <a:rPr lang="en-US" sz="2800" dirty="0"/>
              <a:t>Cohesion is a qualitative measure of the focus or </a:t>
            </a:r>
            <a:r>
              <a:rPr lang="en-US" sz="2800" b="1" dirty="0"/>
              <a:t>unity of purpose </a:t>
            </a:r>
            <a:r>
              <a:rPr lang="en-US" sz="2800" dirty="0"/>
              <a:t>within a single class. </a:t>
            </a:r>
            <a:endParaRPr lang="en-US" sz="2800" dirty="0" smtClean="0"/>
          </a:p>
          <a:p>
            <a:r>
              <a:rPr lang="en-US" sz="2800" dirty="0" smtClean="0"/>
              <a:t>Classes </a:t>
            </a:r>
            <a:r>
              <a:rPr lang="en-US" sz="2800" dirty="0"/>
              <a:t>with low cohesion have several negative effects. First, they are hard to maintain. Because they perform many different functions, they tend to be overly sensitive to changes within the system, suffering from ripple effects. </a:t>
            </a:r>
            <a:endParaRPr lang="en-US" sz="2800" dirty="0" smtClean="0"/>
          </a:p>
          <a:p>
            <a:r>
              <a:rPr lang="en-US" sz="2800" dirty="0" smtClean="0"/>
              <a:t>Second</a:t>
            </a:r>
            <a:r>
              <a:rPr lang="en-US" sz="2800" dirty="0"/>
              <a:t>, it is hard to reuse such classes</a:t>
            </a:r>
            <a:r>
              <a:rPr lang="en-US" dirty="0"/>
              <a:t>.</a:t>
            </a:r>
            <a:endParaRPr lang="en-ZA"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7</a:t>
            </a:fld>
            <a:endParaRPr lang="en-US" altLang="en-US"/>
          </a:p>
        </p:txBody>
      </p:sp>
    </p:spTree>
    <p:extLst>
      <p:ext uri="{BB962C8B-B14F-4D97-AF65-F5344CB8AC3E}">
        <p14:creationId xmlns:p14="http://schemas.microsoft.com/office/powerpoint/2010/main" val="2353758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3"/>
            <a:r>
              <a:rPr lang="en-US" dirty="0"/>
              <a:t>Protection from </a:t>
            </a:r>
            <a:r>
              <a:rPr lang="en-US" dirty="0" smtClean="0"/>
              <a:t>Variations</a:t>
            </a:r>
            <a:r>
              <a:rPr lang="en-ZA" dirty="0" smtClean="0"/>
              <a:t>:</a:t>
            </a:r>
            <a:endParaRPr lang="en-ZA" dirty="0"/>
          </a:p>
        </p:txBody>
      </p:sp>
      <p:sp>
        <p:nvSpPr>
          <p:cNvPr id="3" name="Content Placeholder 2"/>
          <p:cNvSpPr>
            <a:spLocks noGrp="1"/>
          </p:cNvSpPr>
          <p:nvPr>
            <p:ph idx="1"/>
          </p:nvPr>
        </p:nvSpPr>
        <p:spPr/>
        <p:txBody>
          <a:bodyPr/>
          <a:lstStyle/>
          <a:p>
            <a:r>
              <a:rPr lang="en-US" sz="2400" dirty="0" smtClean="0"/>
              <a:t>One </a:t>
            </a:r>
            <a:r>
              <a:rPr lang="en-US" sz="2400" dirty="0"/>
              <a:t>of the underlying principles of good design is protection from </a:t>
            </a:r>
            <a:r>
              <a:rPr lang="en-US" sz="2400" dirty="0" smtClean="0"/>
              <a:t>variations</a:t>
            </a:r>
          </a:p>
          <a:p>
            <a:pPr lvl="1"/>
            <a:r>
              <a:rPr lang="en-US" sz="2000" dirty="0" smtClean="0"/>
              <a:t>— </a:t>
            </a:r>
            <a:r>
              <a:rPr lang="en-US" sz="2000" dirty="0"/>
              <a:t>the idea that the parts of a system that are unlikely to change should be segregated (or protected) from those that will change. </a:t>
            </a:r>
            <a:endParaRPr lang="en-US" sz="2000" dirty="0" smtClean="0"/>
          </a:p>
          <a:p>
            <a:r>
              <a:rPr lang="en-US" sz="2400" dirty="0" smtClean="0"/>
              <a:t>Protection </a:t>
            </a:r>
            <a:r>
              <a:rPr lang="en-US" sz="2400" dirty="0"/>
              <a:t>from variations is a principle that drives the multilayer design </a:t>
            </a:r>
            <a:r>
              <a:rPr lang="en-US" sz="2400" dirty="0" smtClean="0"/>
              <a:t>pattern:</a:t>
            </a:r>
          </a:p>
          <a:p>
            <a:pPr lvl="1"/>
            <a:r>
              <a:rPr lang="en-US" sz="2000" dirty="0" smtClean="0"/>
              <a:t>If </a:t>
            </a:r>
            <a:r>
              <a:rPr lang="en-US" sz="2000" dirty="0"/>
              <a:t>the user-interface classes are tightly coupled to the business classes, there could be a ripple effect of changes throughout the user interface classes whenever a change is required. Protection from variations affects almost every design decision, so you should watch for and recognize the application of this principle </a:t>
            </a:r>
            <a:r>
              <a:rPr lang="en-US" sz="2000" dirty="0" smtClean="0"/>
              <a:t>in</a:t>
            </a:r>
          </a:p>
          <a:p>
            <a:pPr marL="344487" lvl="1" indent="0">
              <a:buNone/>
            </a:pPr>
            <a:r>
              <a:rPr lang="en-US" sz="2000" dirty="0"/>
              <a:t> </a:t>
            </a:r>
            <a:r>
              <a:rPr lang="en-US" sz="2000" dirty="0" smtClean="0"/>
              <a:t>    all design activities </a:t>
            </a:r>
          </a:p>
          <a:p>
            <a:pPr marL="344487" lvl="1" indent="0">
              <a:buNone/>
            </a:pPr>
            <a:endParaRPr lang="en-ZA" sz="2800" dirty="0" smtClean="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8</a:t>
            </a:fld>
            <a:endParaRPr lang="en-US" altLang="en-US"/>
          </a:p>
        </p:txBody>
      </p:sp>
    </p:spTree>
    <p:extLst>
      <p:ext uri="{BB962C8B-B14F-4D97-AF65-F5344CB8AC3E}">
        <p14:creationId xmlns:p14="http://schemas.microsoft.com/office/powerpoint/2010/main" val="760564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3"/>
            <a:r>
              <a:rPr lang="en-US" dirty="0" smtClean="0"/>
              <a:t>Indirection</a:t>
            </a:r>
            <a:endParaRPr lang="en-ZA" dirty="0"/>
          </a:p>
        </p:txBody>
      </p:sp>
      <p:sp>
        <p:nvSpPr>
          <p:cNvPr id="3" name="Content Placeholder 2"/>
          <p:cNvSpPr>
            <a:spLocks noGrp="1"/>
          </p:cNvSpPr>
          <p:nvPr>
            <p:ph idx="1"/>
          </p:nvPr>
        </p:nvSpPr>
        <p:spPr/>
        <p:txBody>
          <a:bodyPr/>
          <a:lstStyle/>
          <a:p>
            <a:r>
              <a:rPr lang="en-US" sz="3200" dirty="0" smtClean="0"/>
              <a:t>Indirection </a:t>
            </a:r>
            <a:r>
              <a:rPr lang="en-US" sz="3200" dirty="0"/>
              <a:t>is the principle of decoupling two classes or other system components by placing an intermediate class between them to serve as a link. </a:t>
            </a:r>
            <a:endParaRPr lang="en-US" sz="3200" dirty="0" smtClean="0"/>
          </a:p>
          <a:p>
            <a:r>
              <a:rPr lang="en-US" sz="3200" dirty="0" smtClean="0"/>
              <a:t>A </a:t>
            </a:r>
            <a:r>
              <a:rPr lang="en-US" sz="3200" dirty="0"/>
              <a:t>good example of indirection is where companies have firewalls and proxy servers that receive and send messages between an internal network and the Internet.</a:t>
            </a:r>
            <a:endParaRPr lang="en-ZA" sz="3200"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9</a:t>
            </a:fld>
            <a:endParaRPr lang="en-US" altLang="en-US"/>
          </a:p>
        </p:txBody>
      </p:sp>
    </p:spTree>
    <p:extLst>
      <p:ext uri="{BB962C8B-B14F-4D97-AF65-F5344CB8AC3E}">
        <p14:creationId xmlns:p14="http://schemas.microsoft.com/office/powerpoint/2010/main" val="3583886401"/>
      </p:ext>
    </p:extLst>
  </p:cSld>
  <p:clrMapOvr>
    <a:masterClrMapping/>
  </p:clrMapOvr>
</p:sld>
</file>

<file path=ppt/theme/theme1.xml><?xml version="1.0" encoding="utf-8"?>
<a:theme xmlns:a="http://schemas.openxmlformats.org/drawingml/2006/main" name="Ch3">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Ch3</Template>
  <TotalTime>2858</TotalTime>
  <Words>1389</Words>
  <Application>Microsoft Office PowerPoint</Application>
  <PresentationFormat>On-screen Show (4:3)</PresentationFormat>
  <Paragraphs>119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Times New Roman</vt:lpstr>
      <vt:lpstr>Wingdings</vt:lpstr>
      <vt:lpstr>Ch3</vt:lpstr>
      <vt:lpstr> </vt:lpstr>
      <vt:lpstr>Quiz:</vt:lpstr>
      <vt:lpstr>Answ:</vt:lpstr>
      <vt:lpstr>Outcomes:</vt:lpstr>
      <vt:lpstr>Introduction:</vt:lpstr>
      <vt:lpstr>Coupling:</vt:lpstr>
      <vt:lpstr>Cohesion:</vt:lpstr>
      <vt:lpstr>Protection from Variations:</vt:lpstr>
      <vt:lpstr>Indirection</vt:lpstr>
      <vt:lpstr>Object Responsibility</vt:lpstr>
      <vt:lpstr>CRC Cards (p290-293)</vt:lpstr>
      <vt:lpstr>Designing With CRC Cards</vt:lpstr>
      <vt:lpstr>Example of CRC Card</vt:lpstr>
      <vt:lpstr>CRC Cards Procedure</vt:lpstr>
      <vt:lpstr>PowerPoint Presentation</vt:lpstr>
      <vt:lpstr>CRC Cards Procedure (continued)</vt:lpstr>
      <vt:lpstr>CRC Cards Results Several Use Cases</vt:lpstr>
      <vt:lpstr>CRC Cards Results Adding In User Interface Layer</vt:lpstr>
      <vt:lpstr>CRC Cards  Update design class diagram based on CRC results  Responsibilities become methods  Arguments and return types not yet added</vt:lpstr>
    </vt:vector>
  </TitlesOfParts>
  <Company>Unizulu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Organizing Data</dc:title>
  <dc:creator>F Nel</dc:creator>
  <cp:lastModifiedBy>Barend Frederik Nel</cp:lastModifiedBy>
  <cp:revision>100</cp:revision>
  <cp:lastPrinted>1601-01-01T00:00:00Z</cp:lastPrinted>
  <dcterms:created xsi:type="dcterms:W3CDTF">2013-06-30T08:46:22Z</dcterms:created>
  <dcterms:modified xsi:type="dcterms:W3CDTF">2017-09-28T01:53:01Z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