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5"/>
  </p:notes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284984"/>
            <a:ext cx="5544616" cy="187220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1. Three Layer Architecture</a:t>
            </a:r>
          </a:p>
          <a:p>
            <a:pPr algn="l">
              <a:lnSpc>
                <a:spcPct val="80000"/>
              </a:lnSpc>
            </a:pPr>
            <a:r>
              <a:rPr lang="en-US" sz="2400" dirty="0" smtClean="0"/>
              <a:t>2. From SSD </a:t>
            </a:r>
            <a:r>
              <a:rPr lang="en-US" sz="2400" dirty="0" smtClean="0">
                <a:sym typeface="Wingdings" panose="05000000000000000000" pitchFamily="2" charset="2"/>
              </a:rPr>
              <a:t> SD</a:t>
            </a:r>
          </a:p>
          <a:p>
            <a:pPr algn="l">
              <a:lnSpc>
                <a:spcPct val="80000"/>
              </a:lnSpc>
            </a:pPr>
            <a:r>
              <a:rPr lang="en-US" sz="2400" dirty="0" smtClean="0">
                <a:sym typeface="Wingdings" panose="05000000000000000000" pitchFamily="2" charset="2"/>
              </a:rPr>
              <a:t>3. Class diagram</a:t>
            </a:r>
          </a:p>
          <a:p>
            <a:pPr marL="0" lvl="3" indent="0">
              <a:lnSpc>
                <a:spcPct val="80000"/>
              </a:lnSpc>
              <a:buSzPct val="70000"/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4.</a:t>
            </a:r>
            <a:r>
              <a:rPr lang="en-US" b="1" dirty="0"/>
              <a:t> </a:t>
            </a:r>
            <a:r>
              <a:rPr lang="en-US" sz="2400" dirty="0"/>
              <a:t>Object-Oriented Design </a:t>
            </a:r>
            <a:r>
              <a:rPr lang="en-US" sz="2400" dirty="0" smtClean="0"/>
              <a:t>Process</a:t>
            </a:r>
          </a:p>
          <a:p>
            <a:pPr marL="0" lvl="3" indent="0">
              <a:lnSpc>
                <a:spcPct val="80000"/>
              </a:lnSpc>
              <a:buSzPct val="70000"/>
              <a:buNone/>
            </a:pPr>
            <a:r>
              <a:rPr lang="en-US" sz="2400" dirty="0" smtClean="0"/>
              <a:t>5. UI Design</a:t>
            </a:r>
            <a:endParaRPr lang="en-ZA" dirty="0"/>
          </a:p>
          <a:p>
            <a:pPr algn="l">
              <a:lnSpc>
                <a:spcPct val="80000"/>
              </a:lnSpc>
            </a:pPr>
            <a:endParaRPr lang="en-US" sz="2400" dirty="0" smtClean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Chapters 10, 11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5 Steps: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Develop the first-cut design class diagram (DCD). </a:t>
            </a:r>
            <a:endParaRPr lang="en-ZA" sz="2400" dirty="0"/>
          </a:p>
          <a:p>
            <a:pPr lvl="0"/>
            <a:r>
              <a:rPr lang="en-US" sz="2400" dirty="0"/>
              <a:t>Determine the responsibilities (methods) and collaborations (interactions) between classes</a:t>
            </a:r>
            <a:r>
              <a:rPr lang="en-US" sz="2400" dirty="0" smtClean="0"/>
              <a:t>.</a:t>
            </a:r>
            <a:endParaRPr lang="en-ZA" sz="2400" dirty="0"/>
          </a:p>
          <a:p>
            <a:pPr lvl="0"/>
            <a:r>
              <a:rPr lang="en-US" sz="2400" dirty="0"/>
              <a:t>Develop detailed sequence diagrams in two steps: </a:t>
            </a:r>
            <a:endParaRPr lang="en-US" sz="2400" dirty="0" smtClean="0"/>
          </a:p>
          <a:p>
            <a:pPr lvl="1"/>
            <a:r>
              <a:rPr lang="en-US" sz="2000" dirty="0" smtClean="0"/>
              <a:t>First </a:t>
            </a:r>
            <a:r>
              <a:rPr lang="en-US" sz="2000" dirty="0"/>
              <a:t>cut sequence diagrams, </a:t>
            </a:r>
            <a:endParaRPr lang="en-US" sz="2000" dirty="0" smtClean="0"/>
          </a:p>
          <a:p>
            <a:pPr lvl="1"/>
            <a:r>
              <a:rPr lang="en-US" sz="2000" dirty="0" smtClean="0"/>
              <a:t>multilayer </a:t>
            </a:r>
            <a:r>
              <a:rPr lang="en-US" sz="2000" dirty="0"/>
              <a:t>sequence diagrams</a:t>
            </a:r>
            <a:endParaRPr lang="en-ZA" sz="2000" dirty="0"/>
          </a:p>
          <a:p>
            <a:pPr lvl="0"/>
            <a:r>
              <a:rPr lang="en-US" sz="2400" dirty="0"/>
              <a:t>Update the DCD with method signatures and navigation information</a:t>
            </a:r>
            <a:endParaRPr lang="en-ZA" sz="2400" dirty="0"/>
          </a:p>
          <a:p>
            <a:r>
              <a:rPr lang="en-US" sz="2400" dirty="0"/>
              <a:t>Partition the solution into packages or </a:t>
            </a:r>
            <a:r>
              <a:rPr lang="en-US" sz="2400" b="1" dirty="0" smtClean="0"/>
              <a:t>components</a:t>
            </a:r>
          </a:p>
          <a:p>
            <a:pPr lvl="0"/>
            <a:r>
              <a:rPr lang="en-US" sz="2000" b="1" dirty="0" smtClean="0"/>
              <a:t>“method </a:t>
            </a:r>
            <a:r>
              <a:rPr lang="en-US" sz="2000" b="1" dirty="0"/>
              <a:t>signature – </a:t>
            </a:r>
            <a:r>
              <a:rPr lang="en-US" sz="2000" dirty="0"/>
              <a:t>a notation that shows all the information needed to invoke, or call, the </a:t>
            </a:r>
            <a:r>
              <a:rPr lang="en-US" sz="2000" dirty="0" smtClean="0"/>
              <a:t>method” </a:t>
            </a:r>
            <a:r>
              <a:rPr lang="en-US" sz="2000" dirty="0" smtClean="0">
                <a:sym typeface="Wingdings" panose="05000000000000000000" pitchFamily="2" charset="2"/>
              </a:rPr>
              <a:t> API</a:t>
            </a:r>
            <a:endParaRPr lang="en-ZA" sz="2000" dirty="0"/>
          </a:p>
          <a:p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504140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" y="1781175"/>
            <a:ext cx="7972425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3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1347787"/>
            <a:ext cx="780097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5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299" y="1772816"/>
            <a:ext cx="6633981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16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7344816" cy="1944216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67384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/>
              <a:t>Systems Analysis and Design in a Changing World, 6th Edition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527FA8-849F-4FB8-8259-5B509DF59A3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2238"/>
            <a:ext cx="7696200" cy="1096962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Object-Oriented Program Flow</a:t>
            </a:r>
            <a:r>
              <a:rPr lang="en-US" altLang="en-US" sz="3200" smtClean="0"/>
              <a:t/>
            </a:r>
            <a:br>
              <a:rPr lang="en-US" altLang="en-US" sz="3200" smtClean="0"/>
            </a:br>
            <a:r>
              <a:rPr lang="en-US" altLang="en-US" sz="2800" smtClean="0"/>
              <a:t>Three Layer Architecture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5867400" cy="536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762000" y="6519863"/>
            <a:ext cx="7508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">
                <a:solidFill>
                  <a:srgbClr val="C0C0C0"/>
                </a:solidFill>
                <a:cs typeface="Times New Roman" panose="02020603050405020304" pitchFamily="18" charset="0"/>
              </a:rPr>
              <a:t>© 2012 Cengage Learning. All Rights Reserved. This edition is intended for use outside of the U.S. only, with content that may be different from the U.S. Edition.</a:t>
            </a:r>
          </a:p>
          <a:p>
            <a:pPr algn="ctr" eaLnBrk="1" hangingPunct="1"/>
            <a:r>
              <a:rPr lang="en-US" altLang="en-US" sz="800">
                <a:solidFill>
                  <a:srgbClr val="C0C0C0"/>
                </a:solidFill>
                <a:cs typeface="Times New Roman" panose="02020603050405020304" pitchFamily="18" charset="0"/>
              </a:rPr>
              <a:t> May not be scanned, copied, duplicated, or posted to a publicly accessible website, in whole or in part.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5128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Programming: O-O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An object-oriented program consists of a set of program objects that cooperate to accomplish a result. </a:t>
            </a:r>
            <a:endParaRPr lang="en-US" sz="2400" dirty="0" smtClean="0"/>
          </a:p>
          <a:p>
            <a:r>
              <a:rPr lang="en-US" sz="2400" dirty="0" smtClean="0"/>
              <a:t>Each </a:t>
            </a:r>
            <a:r>
              <a:rPr lang="en-US" sz="2400" dirty="0"/>
              <a:t>program object has </a:t>
            </a:r>
            <a:r>
              <a:rPr lang="en-US" sz="2400" b="1" dirty="0"/>
              <a:t>program logic </a:t>
            </a:r>
            <a:r>
              <a:rPr lang="en-US" sz="2400" dirty="0"/>
              <a:t>and </a:t>
            </a:r>
            <a:r>
              <a:rPr lang="en-US" sz="2400" dirty="0" smtClean="0"/>
              <a:t>necessary </a:t>
            </a:r>
            <a:r>
              <a:rPr lang="en-US" sz="2400" b="1" dirty="0"/>
              <a:t>attributes</a:t>
            </a:r>
            <a:r>
              <a:rPr lang="en-US" sz="2400" dirty="0"/>
              <a:t> </a:t>
            </a:r>
            <a:r>
              <a:rPr lang="en-US" sz="2400" i="1" dirty="0"/>
              <a:t>encapsulated</a:t>
            </a:r>
            <a:r>
              <a:rPr lang="en-US" sz="2400" dirty="0"/>
              <a:t> into a </a:t>
            </a:r>
            <a:r>
              <a:rPr lang="en-US" sz="2400" u="sng" dirty="0"/>
              <a:t>single unit</a:t>
            </a:r>
            <a:r>
              <a:rPr lang="en-US" sz="2400" dirty="0"/>
              <a:t>. These objects work together by sending each other messages and working in concert to support the functions of the main </a:t>
            </a:r>
            <a:r>
              <a:rPr lang="en-US" sz="2400" dirty="0" smtClean="0"/>
              <a:t>program. </a:t>
            </a:r>
            <a:endParaRPr lang="en-ZA" sz="2400" dirty="0"/>
          </a:p>
          <a:p>
            <a:r>
              <a:rPr lang="en-US" sz="2400" dirty="0" smtClean="0"/>
              <a:t>Conclusion: An </a:t>
            </a:r>
            <a:r>
              <a:rPr lang="en-US" sz="2400" dirty="0"/>
              <a:t>object-oriented system consists of sets of </a:t>
            </a:r>
            <a:r>
              <a:rPr lang="en-US" sz="2400" b="1" dirty="0"/>
              <a:t>computing objects</a:t>
            </a:r>
            <a:r>
              <a:rPr lang="en-US" sz="2400" dirty="0"/>
              <a:t>. Each object has data and program logic encapsulated within </a:t>
            </a:r>
            <a:r>
              <a:rPr lang="en-US" sz="2400" dirty="0" smtClean="0"/>
              <a:t>itself.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50450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49708"/>
            <a:ext cx="6615850" cy="473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80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51" y="705890"/>
            <a:ext cx="8929898" cy="544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32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Terms: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dirty="0"/>
              <a:t>entity class –</a:t>
            </a:r>
            <a:r>
              <a:rPr lang="en-US" sz="2000" dirty="0"/>
              <a:t> a design identifier for a problem domain class</a:t>
            </a:r>
            <a:endParaRPr lang="en-ZA" sz="2000" dirty="0"/>
          </a:p>
          <a:p>
            <a:pPr lvl="0"/>
            <a:r>
              <a:rPr lang="en-US" sz="2000" b="1" dirty="0"/>
              <a:t>persistent class –</a:t>
            </a:r>
            <a:r>
              <a:rPr lang="en-US" sz="2000" dirty="0"/>
              <a:t> an entity class whose objects exist after a system is shut down</a:t>
            </a:r>
            <a:endParaRPr lang="en-ZA" sz="2000" dirty="0"/>
          </a:p>
          <a:p>
            <a:pPr lvl="0"/>
            <a:r>
              <a:rPr lang="en-US" sz="2000" b="1" dirty="0"/>
              <a:t>boundary class, or view class –</a:t>
            </a:r>
            <a:r>
              <a:rPr lang="en-US" sz="2000" dirty="0"/>
              <a:t> a class that exists on a system’s automation boundary, such as an input window</a:t>
            </a:r>
            <a:endParaRPr lang="en-ZA" sz="2000" dirty="0"/>
          </a:p>
          <a:p>
            <a:pPr lvl="0"/>
            <a:r>
              <a:rPr lang="en-US" sz="2000" b="1" dirty="0"/>
              <a:t>control class –</a:t>
            </a:r>
            <a:r>
              <a:rPr lang="en-US" sz="2000" dirty="0"/>
              <a:t> a class that mediates between boundary classes and entity classes, acting as a switchboard between the view layer and domain layer</a:t>
            </a:r>
            <a:endParaRPr lang="en-ZA" sz="2000" dirty="0"/>
          </a:p>
          <a:p>
            <a:pPr lvl="0"/>
            <a:r>
              <a:rPr lang="en-US" sz="2000" b="1" dirty="0"/>
              <a:t>data access class –</a:t>
            </a:r>
            <a:r>
              <a:rPr lang="en-US" sz="2000" dirty="0"/>
              <a:t> a class that is used to retrieve data from and send data to a database</a:t>
            </a:r>
            <a:endParaRPr lang="en-ZA" sz="2000" dirty="0"/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6019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36712"/>
            <a:ext cx="6248400" cy="553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663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/>
            <a:r>
              <a:rPr lang="en-US" sz="4000" dirty="0"/>
              <a:t>Object-Oriented Design </a:t>
            </a:r>
            <a:r>
              <a:rPr lang="en-US" sz="4000" dirty="0" smtClean="0"/>
              <a:t>Process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Object-oriented design is model-driven and use case–driven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other words, we develop the design models use case by use case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dirty="0"/>
              <a:t>example, a design sequence diagram is developed for each use case.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process of object-oriented design can be summarized with five major </a:t>
            </a:r>
            <a:r>
              <a:rPr lang="en-US" dirty="0" smtClean="0"/>
              <a:t>steps: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96920427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1371</TotalTime>
  <Words>409</Words>
  <Application>Microsoft Office PowerPoint</Application>
  <PresentationFormat>On-screen Show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Ch3</vt:lpstr>
      <vt:lpstr> </vt:lpstr>
      <vt:lpstr>PowerPoint Presentation</vt:lpstr>
      <vt:lpstr>Object-Oriented Program Flow Three Layer Architecture</vt:lpstr>
      <vt:lpstr>Programming: O-O</vt:lpstr>
      <vt:lpstr>PowerPoint Presentation</vt:lpstr>
      <vt:lpstr>PowerPoint Presentation</vt:lpstr>
      <vt:lpstr>Terms:</vt:lpstr>
      <vt:lpstr>PowerPoint Presentation</vt:lpstr>
      <vt:lpstr>Object-Oriented Design Process</vt:lpstr>
      <vt:lpstr>5 Steps:</vt:lpstr>
      <vt:lpstr>PowerPoint Presentation</vt:lpstr>
      <vt:lpstr>PowerPoint Presentation</vt:lpstr>
      <vt:lpstr>PowerPoint Presentation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88</cp:revision>
  <cp:lastPrinted>1601-01-01T00:00:00Z</cp:lastPrinted>
  <dcterms:created xsi:type="dcterms:W3CDTF">2013-06-30T08:46:22Z</dcterms:created>
  <dcterms:modified xsi:type="dcterms:W3CDTF">2017-09-21T00:25:03Z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