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59" r:id="rId2"/>
    <p:sldId id="293" r:id="rId3"/>
    <p:sldId id="294" r:id="rId4"/>
    <p:sldId id="260" r:id="rId5"/>
    <p:sldId id="261" r:id="rId6"/>
    <p:sldId id="262" r:id="rId7"/>
    <p:sldId id="271" r:id="rId8"/>
    <p:sldId id="292" r:id="rId9"/>
    <p:sldId id="272" r:id="rId10"/>
    <p:sldId id="273" r:id="rId11"/>
    <p:sldId id="298" r:id="rId12"/>
    <p:sldId id="276" r:id="rId13"/>
    <p:sldId id="283" r:id="rId14"/>
    <p:sldId id="289" r:id="rId15"/>
    <p:sldId id="290" r:id="rId16"/>
    <p:sldId id="291" r:id="rId17"/>
    <p:sldId id="277" r:id="rId18"/>
    <p:sldId id="297" r:id="rId19"/>
    <p:sldId id="278" r:id="rId20"/>
    <p:sldId id="279" r:id="rId21"/>
    <p:sldId id="263" r:id="rId22"/>
    <p:sldId id="264" r:id="rId23"/>
    <p:sldId id="265" r:id="rId24"/>
    <p:sldId id="266" r:id="rId25"/>
    <p:sldId id="295" r:id="rId26"/>
    <p:sldId id="268" r:id="rId27"/>
    <p:sldId id="269" r:id="rId28"/>
    <p:sldId id="270" r:id="rId29"/>
    <p:sldId id="296" r:id="rId30"/>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9" autoAdjust="0"/>
    <p:restoredTop sz="94576" autoAdjust="0"/>
  </p:normalViewPr>
  <p:slideViewPr>
    <p:cSldViewPr>
      <p:cViewPr varScale="1">
        <p:scale>
          <a:sx n="73" d="100"/>
          <a:sy n="73" d="100"/>
        </p:scale>
        <p:origin x="129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99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63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zh-TW"/>
          </a:p>
        </p:txBody>
      </p:sp>
      <p:sp>
        <p:nvSpPr>
          <p:cNvPr id="69635"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zh-TW"/>
          </a:p>
        </p:txBody>
      </p:sp>
      <p:sp>
        <p:nvSpPr>
          <p:cNvPr id="69636"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zh-TW"/>
          </a:p>
        </p:txBody>
      </p:sp>
      <p:sp>
        <p:nvSpPr>
          <p:cNvPr id="69637"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C683BB8D-8702-4047-A57F-95BABA15182F}" type="slidenum">
              <a:rPr lang="zh-TW" altLang="en-US"/>
              <a:pPr/>
              <a:t>‹#›</a:t>
            </a:fld>
            <a:endParaRPr lang="en-US" altLang="zh-TW"/>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zh-TW"/>
          </a:p>
        </p:txBody>
      </p:sp>
      <p:sp>
        <p:nvSpPr>
          <p:cNvPr id="66563"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zh-TW"/>
          </a:p>
        </p:txBody>
      </p:sp>
      <p:sp>
        <p:nvSpPr>
          <p:cNvPr id="66564"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6565"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p>
        </p:txBody>
      </p:sp>
      <p:sp>
        <p:nvSpPr>
          <p:cNvPr id="66566"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zh-TW"/>
          </a:p>
        </p:txBody>
      </p:sp>
      <p:sp>
        <p:nvSpPr>
          <p:cNvPr id="66567"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CD40870-0FD5-4097-8CA3-4D9F0416DCDF}" type="slidenum">
              <a:rPr lang="zh-TW" altLang="en-US"/>
              <a:pPr/>
              <a:t>‹#›</a:t>
            </a:fld>
            <a:endParaRPr lang="en-US" altLang="zh-TW"/>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ZA"/>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ZA"/>
          </a:p>
        </p:txBody>
      </p:sp>
      <p:sp>
        <p:nvSpPr>
          <p:cNvPr id="4" name="Slide Number Placeholder 3"/>
          <p:cNvSpPr>
            <a:spLocks noGrp="1"/>
          </p:cNvSpPr>
          <p:nvPr>
            <p:ph type="sldNum" sz="quarter" idx="10"/>
          </p:nvPr>
        </p:nvSpPr>
        <p:spPr/>
        <p:txBody>
          <a:bodyPr/>
          <a:lstStyle>
            <a:lvl1pPr>
              <a:defRPr/>
            </a:lvl1pPr>
          </a:lstStyle>
          <a:p>
            <a:fld id="{9C431989-3114-47F1-BD6C-48F4D0E5959F}" type="slidenum">
              <a:rPr lang="zh-TW" altLang="en-US"/>
              <a:pPr/>
              <a:t>‹#›</a:t>
            </a:fld>
            <a:endParaRPr lang="en-US" altLang="zh-TW"/>
          </a:p>
        </p:txBody>
      </p:sp>
      <p:sp>
        <p:nvSpPr>
          <p:cNvPr id="5" name="Footer Placeholder 4"/>
          <p:cNvSpPr>
            <a:spLocks noGrp="1"/>
          </p:cNvSpPr>
          <p:nvPr>
            <p:ph type="ftr" sz="quarter" idx="11"/>
          </p:nvPr>
        </p:nvSpPr>
        <p:spPr/>
        <p:txBody>
          <a:bodyPr/>
          <a:lstStyle>
            <a:lvl1pPr>
              <a:defRPr/>
            </a:lvl1pPr>
          </a:lstStyle>
          <a:p>
            <a:r>
              <a:rPr lang="zh-TW" altLang="en-US"/>
              <a:t>IT Project Management, Third Edition                 Chapter 2</a:t>
            </a:r>
            <a:endParaRPr lang="en-US" altLang="zh-TW"/>
          </a:p>
        </p:txBody>
      </p:sp>
    </p:spTree>
    <p:extLst>
      <p:ext uri="{BB962C8B-B14F-4D97-AF65-F5344CB8AC3E}">
        <p14:creationId xmlns:p14="http://schemas.microsoft.com/office/powerpoint/2010/main" val="3935179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Slide Number Placeholder 3"/>
          <p:cNvSpPr>
            <a:spLocks noGrp="1"/>
          </p:cNvSpPr>
          <p:nvPr>
            <p:ph type="sldNum" sz="quarter" idx="10"/>
          </p:nvPr>
        </p:nvSpPr>
        <p:spPr/>
        <p:txBody>
          <a:bodyPr/>
          <a:lstStyle>
            <a:lvl1pPr>
              <a:defRPr/>
            </a:lvl1pPr>
          </a:lstStyle>
          <a:p>
            <a:fld id="{B9F44D2D-4895-48F6-8F28-1BF89F9CE0CA}" type="slidenum">
              <a:rPr lang="zh-TW" altLang="en-US"/>
              <a:pPr/>
              <a:t>‹#›</a:t>
            </a:fld>
            <a:endParaRPr lang="en-US" altLang="zh-TW"/>
          </a:p>
        </p:txBody>
      </p:sp>
      <p:sp>
        <p:nvSpPr>
          <p:cNvPr id="5" name="Footer Placeholder 4"/>
          <p:cNvSpPr>
            <a:spLocks noGrp="1"/>
          </p:cNvSpPr>
          <p:nvPr>
            <p:ph type="ftr" sz="quarter" idx="11"/>
          </p:nvPr>
        </p:nvSpPr>
        <p:spPr/>
        <p:txBody>
          <a:bodyPr/>
          <a:lstStyle>
            <a:lvl1pPr>
              <a:defRPr/>
            </a:lvl1pPr>
          </a:lstStyle>
          <a:p>
            <a:r>
              <a:rPr lang="zh-TW" altLang="en-US"/>
              <a:t>IT Project Management, Third Edition                 Chapter 2</a:t>
            </a:r>
            <a:endParaRPr lang="en-US" altLang="zh-TW"/>
          </a:p>
        </p:txBody>
      </p:sp>
    </p:spTree>
    <p:extLst>
      <p:ext uri="{BB962C8B-B14F-4D97-AF65-F5344CB8AC3E}">
        <p14:creationId xmlns:p14="http://schemas.microsoft.com/office/powerpoint/2010/main" val="2129608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096000"/>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0" y="0"/>
            <a:ext cx="6705600" cy="60960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Slide Number Placeholder 3"/>
          <p:cNvSpPr>
            <a:spLocks noGrp="1"/>
          </p:cNvSpPr>
          <p:nvPr>
            <p:ph type="sldNum" sz="quarter" idx="10"/>
          </p:nvPr>
        </p:nvSpPr>
        <p:spPr/>
        <p:txBody>
          <a:bodyPr/>
          <a:lstStyle>
            <a:lvl1pPr>
              <a:defRPr/>
            </a:lvl1pPr>
          </a:lstStyle>
          <a:p>
            <a:fld id="{2F664A5F-B471-4272-801F-7FE2CD3A58EC}" type="slidenum">
              <a:rPr lang="zh-TW" altLang="en-US"/>
              <a:pPr/>
              <a:t>‹#›</a:t>
            </a:fld>
            <a:endParaRPr lang="en-US" altLang="zh-TW"/>
          </a:p>
        </p:txBody>
      </p:sp>
      <p:sp>
        <p:nvSpPr>
          <p:cNvPr id="5" name="Footer Placeholder 4"/>
          <p:cNvSpPr>
            <a:spLocks noGrp="1"/>
          </p:cNvSpPr>
          <p:nvPr>
            <p:ph type="ftr" sz="quarter" idx="11"/>
          </p:nvPr>
        </p:nvSpPr>
        <p:spPr/>
        <p:txBody>
          <a:bodyPr/>
          <a:lstStyle>
            <a:lvl1pPr>
              <a:defRPr/>
            </a:lvl1pPr>
          </a:lstStyle>
          <a:p>
            <a:r>
              <a:rPr lang="zh-TW" altLang="en-US"/>
              <a:t>IT Project Management, Third Edition                 Chapter 2</a:t>
            </a:r>
            <a:endParaRPr lang="en-US" altLang="zh-TW"/>
          </a:p>
        </p:txBody>
      </p:sp>
    </p:spTree>
    <p:extLst>
      <p:ext uri="{BB962C8B-B14F-4D97-AF65-F5344CB8AC3E}">
        <p14:creationId xmlns:p14="http://schemas.microsoft.com/office/powerpoint/2010/main" val="2313529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Slide Number Placeholder 3"/>
          <p:cNvSpPr>
            <a:spLocks noGrp="1"/>
          </p:cNvSpPr>
          <p:nvPr>
            <p:ph type="sldNum" sz="quarter" idx="10"/>
          </p:nvPr>
        </p:nvSpPr>
        <p:spPr/>
        <p:txBody>
          <a:bodyPr/>
          <a:lstStyle>
            <a:lvl1pPr>
              <a:defRPr/>
            </a:lvl1pPr>
          </a:lstStyle>
          <a:p>
            <a:fld id="{BFD0D2E7-5CC4-43BB-AE94-D3E6FF93338E}" type="slidenum">
              <a:rPr lang="zh-TW" altLang="en-US"/>
              <a:pPr/>
              <a:t>‹#›</a:t>
            </a:fld>
            <a:endParaRPr lang="en-US" altLang="zh-TW"/>
          </a:p>
        </p:txBody>
      </p:sp>
      <p:sp>
        <p:nvSpPr>
          <p:cNvPr id="5" name="Footer Placeholder 4"/>
          <p:cNvSpPr>
            <a:spLocks noGrp="1"/>
          </p:cNvSpPr>
          <p:nvPr>
            <p:ph type="ftr" sz="quarter" idx="11"/>
          </p:nvPr>
        </p:nvSpPr>
        <p:spPr/>
        <p:txBody>
          <a:bodyPr/>
          <a:lstStyle>
            <a:lvl1pPr>
              <a:defRPr/>
            </a:lvl1pPr>
          </a:lstStyle>
          <a:p>
            <a:r>
              <a:rPr lang="zh-TW" altLang="en-US"/>
              <a:t>IT Project Management, Third Edition                 Chapter 2</a:t>
            </a:r>
            <a:endParaRPr lang="en-US" altLang="zh-TW"/>
          </a:p>
        </p:txBody>
      </p:sp>
    </p:spTree>
    <p:extLst>
      <p:ext uri="{BB962C8B-B14F-4D97-AF65-F5344CB8AC3E}">
        <p14:creationId xmlns:p14="http://schemas.microsoft.com/office/powerpoint/2010/main" val="1981629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ZA"/>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Slide Number Placeholder 3"/>
          <p:cNvSpPr>
            <a:spLocks noGrp="1"/>
          </p:cNvSpPr>
          <p:nvPr>
            <p:ph type="sldNum" sz="quarter" idx="10"/>
          </p:nvPr>
        </p:nvSpPr>
        <p:spPr/>
        <p:txBody>
          <a:bodyPr/>
          <a:lstStyle>
            <a:lvl1pPr>
              <a:defRPr/>
            </a:lvl1pPr>
          </a:lstStyle>
          <a:p>
            <a:fld id="{CE7EDE90-AF69-43DB-BA99-5B9C542D1D48}" type="slidenum">
              <a:rPr lang="zh-TW" altLang="en-US"/>
              <a:pPr/>
              <a:t>‹#›</a:t>
            </a:fld>
            <a:endParaRPr lang="en-US" altLang="zh-TW"/>
          </a:p>
        </p:txBody>
      </p:sp>
      <p:sp>
        <p:nvSpPr>
          <p:cNvPr id="5" name="Footer Placeholder 4"/>
          <p:cNvSpPr>
            <a:spLocks noGrp="1"/>
          </p:cNvSpPr>
          <p:nvPr>
            <p:ph type="ftr" sz="quarter" idx="11"/>
          </p:nvPr>
        </p:nvSpPr>
        <p:spPr/>
        <p:txBody>
          <a:bodyPr/>
          <a:lstStyle>
            <a:lvl1pPr>
              <a:defRPr/>
            </a:lvl1pPr>
          </a:lstStyle>
          <a:p>
            <a:r>
              <a:rPr lang="zh-TW" altLang="en-US"/>
              <a:t>IT Project Management, Third Edition                 Chapter 2</a:t>
            </a:r>
            <a:endParaRPr lang="en-US" altLang="zh-TW"/>
          </a:p>
        </p:txBody>
      </p:sp>
    </p:spTree>
    <p:extLst>
      <p:ext uri="{BB962C8B-B14F-4D97-AF65-F5344CB8AC3E}">
        <p14:creationId xmlns:p14="http://schemas.microsoft.com/office/powerpoint/2010/main" val="1203883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381000" y="1524000"/>
            <a:ext cx="4152900" cy="45720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86300" y="1524000"/>
            <a:ext cx="4152900" cy="45720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Slide Number Placeholder 4"/>
          <p:cNvSpPr>
            <a:spLocks noGrp="1"/>
          </p:cNvSpPr>
          <p:nvPr>
            <p:ph type="sldNum" sz="quarter" idx="10"/>
          </p:nvPr>
        </p:nvSpPr>
        <p:spPr/>
        <p:txBody>
          <a:bodyPr/>
          <a:lstStyle>
            <a:lvl1pPr>
              <a:defRPr/>
            </a:lvl1pPr>
          </a:lstStyle>
          <a:p>
            <a:fld id="{07A11609-162C-437C-AE40-B70062D076EB}" type="slidenum">
              <a:rPr lang="zh-TW" altLang="en-US"/>
              <a:pPr/>
              <a:t>‹#›</a:t>
            </a:fld>
            <a:endParaRPr lang="en-US" altLang="zh-TW"/>
          </a:p>
        </p:txBody>
      </p:sp>
      <p:sp>
        <p:nvSpPr>
          <p:cNvPr id="6" name="Footer Placeholder 5"/>
          <p:cNvSpPr>
            <a:spLocks noGrp="1"/>
          </p:cNvSpPr>
          <p:nvPr>
            <p:ph type="ftr" sz="quarter" idx="11"/>
          </p:nvPr>
        </p:nvSpPr>
        <p:spPr/>
        <p:txBody>
          <a:bodyPr/>
          <a:lstStyle>
            <a:lvl1pPr>
              <a:defRPr/>
            </a:lvl1pPr>
          </a:lstStyle>
          <a:p>
            <a:r>
              <a:rPr lang="zh-TW" altLang="en-US"/>
              <a:t>IT Project Management, Third Edition                 Chapter 2</a:t>
            </a:r>
            <a:endParaRPr lang="en-US" altLang="zh-TW"/>
          </a:p>
        </p:txBody>
      </p:sp>
    </p:spTree>
    <p:extLst>
      <p:ext uri="{BB962C8B-B14F-4D97-AF65-F5344CB8AC3E}">
        <p14:creationId xmlns:p14="http://schemas.microsoft.com/office/powerpoint/2010/main" val="296584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ZA"/>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Slide Number Placeholder 6"/>
          <p:cNvSpPr>
            <a:spLocks noGrp="1"/>
          </p:cNvSpPr>
          <p:nvPr>
            <p:ph type="sldNum" sz="quarter" idx="10"/>
          </p:nvPr>
        </p:nvSpPr>
        <p:spPr/>
        <p:txBody>
          <a:bodyPr/>
          <a:lstStyle>
            <a:lvl1pPr>
              <a:defRPr/>
            </a:lvl1pPr>
          </a:lstStyle>
          <a:p>
            <a:fld id="{518DE5F5-9AE5-448D-80EC-6FC60495DA13}" type="slidenum">
              <a:rPr lang="zh-TW" altLang="en-US"/>
              <a:pPr/>
              <a:t>‹#›</a:t>
            </a:fld>
            <a:endParaRPr lang="en-US" altLang="zh-TW"/>
          </a:p>
        </p:txBody>
      </p:sp>
      <p:sp>
        <p:nvSpPr>
          <p:cNvPr id="8" name="Footer Placeholder 7"/>
          <p:cNvSpPr>
            <a:spLocks noGrp="1"/>
          </p:cNvSpPr>
          <p:nvPr>
            <p:ph type="ftr" sz="quarter" idx="11"/>
          </p:nvPr>
        </p:nvSpPr>
        <p:spPr/>
        <p:txBody>
          <a:bodyPr/>
          <a:lstStyle>
            <a:lvl1pPr>
              <a:defRPr/>
            </a:lvl1pPr>
          </a:lstStyle>
          <a:p>
            <a:r>
              <a:rPr lang="zh-TW" altLang="en-US"/>
              <a:t>IT Project Management, Third Edition                 Chapter 2</a:t>
            </a:r>
            <a:endParaRPr lang="en-US" altLang="zh-TW"/>
          </a:p>
        </p:txBody>
      </p:sp>
    </p:spTree>
    <p:extLst>
      <p:ext uri="{BB962C8B-B14F-4D97-AF65-F5344CB8AC3E}">
        <p14:creationId xmlns:p14="http://schemas.microsoft.com/office/powerpoint/2010/main" val="4186441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Slide Number Placeholder 2"/>
          <p:cNvSpPr>
            <a:spLocks noGrp="1"/>
          </p:cNvSpPr>
          <p:nvPr>
            <p:ph type="sldNum" sz="quarter" idx="10"/>
          </p:nvPr>
        </p:nvSpPr>
        <p:spPr/>
        <p:txBody>
          <a:bodyPr/>
          <a:lstStyle>
            <a:lvl1pPr>
              <a:defRPr/>
            </a:lvl1pPr>
          </a:lstStyle>
          <a:p>
            <a:fld id="{8DF35636-B252-42C6-AA93-16B68104E427}" type="slidenum">
              <a:rPr lang="zh-TW" altLang="en-US"/>
              <a:pPr/>
              <a:t>‹#›</a:t>
            </a:fld>
            <a:endParaRPr lang="en-US" altLang="zh-TW"/>
          </a:p>
        </p:txBody>
      </p:sp>
      <p:sp>
        <p:nvSpPr>
          <p:cNvPr id="4" name="Footer Placeholder 3"/>
          <p:cNvSpPr>
            <a:spLocks noGrp="1"/>
          </p:cNvSpPr>
          <p:nvPr>
            <p:ph type="ftr" sz="quarter" idx="11"/>
          </p:nvPr>
        </p:nvSpPr>
        <p:spPr/>
        <p:txBody>
          <a:bodyPr/>
          <a:lstStyle>
            <a:lvl1pPr>
              <a:defRPr/>
            </a:lvl1pPr>
          </a:lstStyle>
          <a:p>
            <a:r>
              <a:rPr lang="zh-TW" altLang="en-US"/>
              <a:t>IT Project Management, Third Edition                 Chapter 2</a:t>
            </a:r>
            <a:endParaRPr lang="en-US" altLang="zh-TW"/>
          </a:p>
        </p:txBody>
      </p:sp>
    </p:spTree>
    <p:extLst>
      <p:ext uri="{BB962C8B-B14F-4D97-AF65-F5344CB8AC3E}">
        <p14:creationId xmlns:p14="http://schemas.microsoft.com/office/powerpoint/2010/main" val="2650535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313A8596-E068-4050-8E3C-E0D6685070CA}" type="slidenum">
              <a:rPr lang="zh-TW" altLang="en-US"/>
              <a:pPr/>
              <a:t>‹#›</a:t>
            </a:fld>
            <a:endParaRPr lang="en-US" altLang="zh-TW"/>
          </a:p>
        </p:txBody>
      </p:sp>
      <p:sp>
        <p:nvSpPr>
          <p:cNvPr id="3" name="Footer Placeholder 2"/>
          <p:cNvSpPr>
            <a:spLocks noGrp="1"/>
          </p:cNvSpPr>
          <p:nvPr>
            <p:ph type="ftr" sz="quarter" idx="11"/>
          </p:nvPr>
        </p:nvSpPr>
        <p:spPr/>
        <p:txBody>
          <a:bodyPr/>
          <a:lstStyle>
            <a:lvl1pPr>
              <a:defRPr/>
            </a:lvl1pPr>
          </a:lstStyle>
          <a:p>
            <a:r>
              <a:rPr lang="zh-TW" altLang="en-US"/>
              <a:t>IT Project Management, Third Edition                 Chapter 2</a:t>
            </a:r>
            <a:endParaRPr lang="en-US" altLang="zh-TW"/>
          </a:p>
        </p:txBody>
      </p:sp>
    </p:spTree>
    <p:extLst>
      <p:ext uri="{BB962C8B-B14F-4D97-AF65-F5344CB8AC3E}">
        <p14:creationId xmlns:p14="http://schemas.microsoft.com/office/powerpoint/2010/main" val="39505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ZA"/>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Slide Number Placeholder 4"/>
          <p:cNvSpPr>
            <a:spLocks noGrp="1"/>
          </p:cNvSpPr>
          <p:nvPr>
            <p:ph type="sldNum" sz="quarter" idx="10"/>
          </p:nvPr>
        </p:nvSpPr>
        <p:spPr/>
        <p:txBody>
          <a:bodyPr/>
          <a:lstStyle>
            <a:lvl1pPr>
              <a:defRPr/>
            </a:lvl1pPr>
          </a:lstStyle>
          <a:p>
            <a:fld id="{968FA1C7-1BC0-429C-928C-B1C94D934E20}" type="slidenum">
              <a:rPr lang="zh-TW" altLang="en-US"/>
              <a:pPr/>
              <a:t>‹#›</a:t>
            </a:fld>
            <a:endParaRPr lang="en-US" altLang="zh-TW"/>
          </a:p>
        </p:txBody>
      </p:sp>
      <p:sp>
        <p:nvSpPr>
          <p:cNvPr id="6" name="Footer Placeholder 5"/>
          <p:cNvSpPr>
            <a:spLocks noGrp="1"/>
          </p:cNvSpPr>
          <p:nvPr>
            <p:ph type="ftr" sz="quarter" idx="11"/>
          </p:nvPr>
        </p:nvSpPr>
        <p:spPr/>
        <p:txBody>
          <a:bodyPr/>
          <a:lstStyle>
            <a:lvl1pPr>
              <a:defRPr/>
            </a:lvl1pPr>
          </a:lstStyle>
          <a:p>
            <a:r>
              <a:rPr lang="zh-TW" altLang="en-US"/>
              <a:t>IT Project Management, Third Edition                 Chapter 2</a:t>
            </a:r>
            <a:endParaRPr lang="en-US" altLang="zh-TW"/>
          </a:p>
        </p:txBody>
      </p:sp>
    </p:spTree>
    <p:extLst>
      <p:ext uri="{BB962C8B-B14F-4D97-AF65-F5344CB8AC3E}">
        <p14:creationId xmlns:p14="http://schemas.microsoft.com/office/powerpoint/2010/main" val="856628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ZA"/>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Slide Number Placeholder 4"/>
          <p:cNvSpPr>
            <a:spLocks noGrp="1"/>
          </p:cNvSpPr>
          <p:nvPr>
            <p:ph type="sldNum" sz="quarter" idx="10"/>
          </p:nvPr>
        </p:nvSpPr>
        <p:spPr/>
        <p:txBody>
          <a:bodyPr/>
          <a:lstStyle>
            <a:lvl1pPr>
              <a:defRPr/>
            </a:lvl1pPr>
          </a:lstStyle>
          <a:p>
            <a:fld id="{3BB4A11C-29EF-4A6F-9C73-A430978E608F}" type="slidenum">
              <a:rPr lang="zh-TW" altLang="en-US"/>
              <a:pPr/>
              <a:t>‹#›</a:t>
            </a:fld>
            <a:endParaRPr lang="en-US" altLang="zh-TW"/>
          </a:p>
        </p:txBody>
      </p:sp>
      <p:sp>
        <p:nvSpPr>
          <p:cNvPr id="6" name="Footer Placeholder 5"/>
          <p:cNvSpPr>
            <a:spLocks noGrp="1"/>
          </p:cNvSpPr>
          <p:nvPr>
            <p:ph type="ftr" sz="quarter" idx="11"/>
          </p:nvPr>
        </p:nvSpPr>
        <p:spPr/>
        <p:txBody>
          <a:bodyPr/>
          <a:lstStyle>
            <a:lvl1pPr>
              <a:defRPr/>
            </a:lvl1pPr>
          </a:lstStyle>
          <a:p>
            <a:r>
              <a:rPr lang="zh-TW" altLang="en-US"/>
              <a:t>IT Project Management, Third Edition                 Chapter 2</a:t>
            </a:r>
            <a:endParaRPr lang="en-US" altLang="zh-TW"/>
          </a:p>
        </p:txBody>
      </p:sp>
    </p:spTree>
    <p:extLst>
      <p:ext uri="{BB962C8B-B14F-4D97-AF65-F5344CB8AC3E}">
        <p14:creationId xmlns:p14="http://schemas.microsoft.com/office/powerpoint/2010/main" val="423511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zh-TW" smtClean="0"/>
              <a:t>Click to edit Master title style</a:t>
            </a:r>
          </a:p>
        </p:txBody>
      </p:sp>
      <p:sp>
        <p:nvSpPr>
          <p:cNvPr id="1027" name="Rectangle 3"/>
          <p:cNvSpPr>
            <a:spLocks noGrp="1" noChangeArrowheads="1"/>
          </p:cNvSpPr>
          <p:nvPr>
            <p:ph type="body" idx="1"/>
          </p:nvPr>
        </p:nvSpPr>
        <p:spPr bwMode="auto">
          <a:xfrm>
            <a:off x="381000" y="1524000"/>
            <a:ext cx="84582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p>
        </p:txBody>
      </p:sp>
      <p:sp>
        <p:nvSpPr>
          <p:cNvPr id="1030" name="Rectangle 6"/>
          <p:cNvSpPr>
            <a:spLocks noGrp="1" noChangeArrowheads="1"/>
          </p:cNvSpPr>
          <p:nvPr>
            <p:ph type="sldNum" sz="quarter" idx="4"/>
          </p:nvPr>
        </p:nvSpPr>
        <p:spPr bwMode="auto">
          <a:xfrm>
            <a:off x="8153400" y="6553200"/>
            <a:ext cx="990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ea typeface="新細明體" pitchFamily="18" charset="-120"/>
              </a:defRPr>
            </a:lvl1pPr>
          </a:lstStyle>
          <a:p>
            <a:fld id="{38C0210E-21A0-47FF-90CD-B4EABE9E7648}" type="slidenum">
              <a:rPr lang="zh-TW" altLang="en-US"/>
              <a:pPr/>
              <a:t>‹#›</a:t>
            </a:fld>
            <a:endParaRPr lang="en-US" altLang="zh-TW"/>
          </a:p>
        </p:txBody>
      </p:sp>
      <p:sp>
        <p:nvSpPr>
          <p:cNvPr id="1034" name="Rectangle 10"/>
          <p:cNvSpPr>
            <a:spLocks noGrp="1" noChangeArrowheads="1"/>
          </p:cNvSpPr>
          <p:nvPr>
            <p:ph type="ftr" sz="quarter" idx="3"/>
          </p:nvPr>
        </p:nvSpPr>
        <p:spPr bwMode="auto">
          <a:xfrm>
            <a:off x="381000" y="6553200"/>
            <a:ext cx="762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ea typeface="新細明體" pitchFamily="18" charset="-120"/>
              </a:defRPr>
            </a:lvl1pPr>
          </a:lstStyle>
          <a:p>
            <a:r>
              <a:rPr lang="zh-TW" altLang="en-US"/>
              <a:t>IT Project Management, Third Edition                 Chapter 2</a:t>
            </a:r>
            <a:endParaRPr lang="en-US" altLang="zh-TW"/>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anose="02020603050405020304" pitchFamily="18" charset="0"/>
        </a:defRPr>
      </a:lvl2pPr>
      <a:lvl3pPr algn="ctr" rtl="0" fontAlgn="base">
        <a:spcBef>
          <a:spcPct val="0"/>
        </a:spcBef>
        <a:spcAft>
          <a:spcPct val="0"/>
        </a:spcAft>
        <a:defRPr sz="4400">
          <a:solidFill>
            <a:schemeClr val="tx2"/>
          </a:solidFill>
          <a:latin typeface="Times New Roman" panose="02020603050405020304" pitchFamily="18" charset="0"/>
        </a:defRPr>
      </a:lvl3pPr>
      <a:lvl4pPr algn="ctr" rtl="0" fontAlgn="base">
        <a:spcBef>
          <a:spcPct val="0"/>
        </a:spcBef>
        <a:spcAft>
          <a:spcPct val="0"/>
        </a:spcAft>
        <a:defRPr sz="4400">
          <a:solidFill>
            <a:schemeClr val="tx2"/>
          </a:solidFill>
          <a:latin typeface="Times New Roman" panose="02020603050405020304" pitchFamily="18" charset="0"/>
        </a:defRPr>
      </a:lvl4pPr>
      <a:lvl5pPr algn="ctr" rtl="0" fontAlgn="base">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3"/>
          <p:cNvSpPr>
            <a:spLocks noGrp="1"/>
          </p:cNvSpPr>
          <p:nvPr>
            <p:ph type="sldNum" sz="quarter" idx="10"/>
          </p:nvPr>
        </p:nvSpPr>
        <p:spPr/>
        <p:txBody>
          <a:bodyPr/>
          <a:lstStyle/>
          <a:p>
            <a:fld id="{726C94DF-8A16-447F-A276-3DC01D264F7C}" type="slidenum">
              <a:rPr lang="zh-TW" altLang="en-US"/>
              <a:pPr/>
              <a:t>1</a:t>
            </a:fld>
            <a:endParaRPr lang="en-US" altLang="zh-TW"/>
          </a:p>
        </p:txBody>
      </p:sp>
      <p:sp>
        <p:nvSpPr>
          <p:cNvPr id="29698" name="Rectangle 2"/>
          <p:cNvSpPr>
            <a:spLocks noGrp="1" noChangeArrowheads="1"/>
          </p:cNvSpPr>
          <p:nvPr>
            <p:ph type="ctrTitle"/>
          </p:nvPr>
        </p:nvSpPr>
        <p:spPr>
          <a:xfrm>
            <a:off x="685800" y="2286000"/>
            <a:ext cx="7772400" cy="1143000"/>
          </a:xfrm>
        </p:spPr>
        <p:txBody>
          <a:bodyPr anchor="ctr"/>
          <a:lstStyle/>
          <a:p>
            <a:r>
              <a:rPr lang="en-US" altLang="zh-TW" sz="4800">
                <a:ea typeface="新細明體" pitchFamily="18" charset="-120"/>
              </a:rPr>
              <a:t>Chapter 2:</a:t>
            </a:r>
            <a:r>
              <a:rPr lang="en-US" altLang="zh-TW" sz="5400">
                <a:ea typeface="新細明體" pitchFamily="18" charset="-120"/>
              </a:rPr>
              <a:t/>
            </a:r>
            <a:br>
              <a:rPr lang="en-US" altLang="zh-TW" sz="5400">
                <a:ea typeface="新細明體" pitchFamily="18" charset="-120"/>
              </a:rPr>
            </a:br>
            <a:r>
              <a:rPr lang="en-US" altLang="zh-TW" sz="4800">
                <a:ea typeface="新細明體" pitchFamily="18" charset="-120"/>
              </a:rPr>
              <a:t>The Project Management and Information Technology Context</a:t>
            </a:r>
            <a:endParaRPr lang="en-US" altLang="zh-TW" sz="4400">
              <a:ea typeface="新細明體" pitchFamily="18" charset="-12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2"/>
          <p:cNvSpPr>
            <a:spLocks noGrp="1"/>
          </p:cNvSpPr>
          <p:nvPr>
            <p:ph type="sldNum" sz="quarter" idx="10"/>
          </p:nvPr>
        </p:nvSpPr>
        <p:spPr/>
        <p:txBody>
          <a:bodyPr/>
          <a:lstStyle/>
          <a:p>
            <a:fld id="{D84A51AC-6EFB-482F-A076-22CCDB090676}" type="slidenum">
              <a:rPr lang="zh-TW" altLang="en-US"/>
              <a:pPr/>
              <a:t>10</a:t>
            </a:fld>
            <a:endParaRPr lang="en-US" altLang="zh-TW"/>
          </a:p>
        </p:txBody>
      </p:sp>
      <p:sp>
        <p:nvSpPr>
          <p:cNvPr id="44034" name="Rectangle 2"/>
          <p:cNvSpPr>
            <a:spLocks noGrp="1" noChangeArrowheads="1"/>
          </p:cNvSpPr>
          <p:nvPr>
            <p:ph type="title"/>
          </p:nvPr>
        </p:nvSpPr>
        <p:spPr/>
        <p:txBody>
          <a:bodyPr/>
          <a:lstStyle/>
          <a:p>
            <a:r>
              <a:rPr lang="en-US" altLang="zh-TW" sz="4000">
                <a:ea typeface="新細明體" pitchFamily="18" charset="-120"/>
              </a:rPr>
              <a:t>Basic Organizational Structures</a:t>
            </a:r>
            <a:endParaRPr lang="en-US" altLang="zh-TW">
              <a:ea typeface="新細明體" pitchFamily="18" charset="-120"/>
            </a:endParaRPr>
          </a:p>
        </p:txBody>
      </p:sp>
      <p:pic>
        <p:nvPicPr>
          <p:cNvPr id="4403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914400"/>
            <a:ext cx="7543800" cy="565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543265B7-BA1A-4F9D-A102-5FBA49EF6665}" type="slidenum">
              <a:rPr lang="zh-TW" altLang="en-US"/>
              <a:pPr/>
              <a:t>11</a:t>
            </a:fld>
            <a:endParaRPr lang="en-US" altLang="zh-TW"/>
          </a:p>
        </p:txBody>
      </p:sp>
      <p:sp>
        <p:nvSpPr>
          <p:cNvPr id="75778" name="Rectangle 2"/>
          <p:cNvSpPr>
            <a:spLocks noGrp="1" noChangeArrowheads="1"/>
          </p:cNvSpPr>
          <p:nvPr>
            <p:ph type="title"/>
          </p:nvPr>
        </p:nvSpPr>
        <p:spPr/>
        <p:txBody>
          <a:bodyPr/>
          <a:lstStyle/>
          <a:p>
            <a:r>
              <a:rPr lang="en-US" altLang="zh-TW" sz="3600" b="1">
                <a:ea typeface="新細明體" pitchFamily="18" charset="-120"/>
              </a:rPr>
              <a:t>Table 2-1.  Organizational Structure Influences on Projects</a:t>
            </a:r>
            <a:endParaRPr lang="en-US" altLang="zh-TW">
              <a:ea typeface="新細明體" pitchFamily="18" charset="-120"/>
            </a:endParaRPr>
          </a:p>
        </p:txBody>
      </p:sp>
      <p:sp>
        <p:nvSpPr>
          <p:cNvPr id="75780" name="Text Box 4"/>
          <p:cNvSpPr txBox="1">
            <a:spLocks noChangeArrowheads="1"/>
          </p:cNvSpPr>
          <p:nvPr/>
        </p:nvSpPr>
        <p:spPr bwMode="auto">
          <a:xfrm>
            <a:off x="0" y="5638800"/>
            <a:ext cx="91440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zh-TW" sz="2000" b="1">
                <a:ea typeface="新細明體" pitchFamily="18" charset="-120"/>
              </a:rPr>
              <a:t>The organizational structure influences the project manager’s authority, but project managers need to remember to address the human resources, political, and symbolic frames, too.</a:t>
            </a:r>
          </a:p>
        </p:txBody>
      </p:sp>
      <p:graphicFrame>
        <p:nvGraphicFramePr>
          <p:cNvPr id="75782" name="Object 6"/>
          <p:cNvGraphicFramePr>
            <a:graphicFrameLocks noChangeAspect="1"/>
          </p:cNvGraphicFramePr>
          <p:nvPr>
            <p:ph idx="1"/>
          </p:nvPr>
        </p:nvGraphicFramePr>
        <p:xfrm>
          <a:off x="1524000" y="1143000"/>
          <a:ext cx="6096000" cy="4495800"/>
        </p:xfrm>
        <a:graphic>
          <a:graphicData uri="http://schemas.openxmlformats.org/presentationml/2006/ole">
            <mc:AlternateContent xmlns:mc="http://schemas.openxmlformats.org/markup-compatibility/2006">
              <mc:Choice xmlns:v="urn:schemas-microsoft-com:vml" Requires="v">
                <p:oleObj spid="_x0000_s75784" name="Image" r:id="rId3" imgW="7548182" imgH="6086834" progId="Photoshop.Image.5">
                  <p:embed/>
                </p:oleObj>
              </mc:Choice>
              <mc:Fallback>
                <p:oleObj name="Image" r:id="rId3" imgW="7548182" imgH="6086834" progId="Photoshop.Image.5">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1143000"/>
                        <a:ext cx="60960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198F6807-7037-4898-98B7-080321CCD0D3}" type="slidenum">
              <a:rPr lang="zh-TW" altLang="en-US"/>
              <a:pPr/>
              <a:t>12</a:t>
            </a:fld>
            <a:endParaRPr lang="en-US" altLang="zh-TW"/>
          </a:p>
        </p:txBody>
      </p:sp>
      <p:sp>
        <p:nvSpPr>
          <p:cNvPr id="47106" name="Rectangle 2"/>
          <p:cNvSpPr>
            <a:spLocks noGrp="1" noChangeArrowheads="1"/>
          </p:cNvSpPr>
          <p:nvPr>
            <p:ph type="title"/>
          </p:nvPr>
        </p:nvSpPr>
        <p:spPr/>
        <p:txBody>
          <a:bodyPr/>
          <a:lstStyle/>
          <a:p>
            <a:r>
              <a:rPr lang="en-US" altLang="zh-TW">
                <a:ea typeface="新細明體" pitchFamily="18" charset="-120"/>
              </a:rPr>
              <a:t>Recognize the Importance of Project Stakeholders</a:t>
            </a:r>
          </a:p>
        </p:txBody>
      </p:sp>
      <p:sp>
        <p:nvSpPr>
          <p:cNvPr id="47107" name="Rectangle 3"/>
          <p:cNvSpPr>
            <a:spLocks noGrp="1" noChangeArrowheads="1"/>
          </p:cNvSpPr>
          <p:nvPr>
            <p:ph type="body" idx="1"/>
          </p:nvPr>
        </p:nvSpPr>
        <p:spPr>
          <a:xfrm>
            <a:off x="609600" y="1295400"/>
            <a:ext cx="8186738" cy="4791075"/>
          </a:xfrm>
        </p:spPr>
        <p:txBody>
          <a:bodyPr/>
          <a:lstStyle/>
          <a:p>
            <a:r>
              <a:rPr lang="en-US" altLang="zh-TW">
                <a:ea typeface="新細明體" pitchFamily="18" charset="-120"/>
              </a:rPr>
              <a:t>Recall that project stakeholders are the people involved in or affected by project activities</a:t>
            </a:r>
          </a:p>
          <a:p>
            <a:r>
              <a:rPr lang="en-US" altLang="zh-TW">
                <a:ea typeface="新細明體" pitchFamily="18" charset="-120"/>
              </a:rPr>
              <a:t>Project managers must take time to identify, understand, and manage relationships with all project stakeholders</a:t>
            </a:r>
          </a:p>
          <a:p>
            <a:r>
              <a:rPr lang="en-US" altLang="zh-TW">
                <a:ea typeface="新細明體" pitchFamily="18" charset="-120"/>
              </a:rPr>
              <a:t>Using the four frames of organizations can help meet stakeholder needs and expectations</a:t>
            </a:r>
          </a:p>
          <a:p>
            <a:r>
              <a:rPr lang="en-US" altLang="zh-TW">
                <a:ea typeface="新細明體" pitchFamily="18" charset="-120"/>
              </a:rPr>
              <a:t>Senior executives are very important stakeholders</a:t>
            </a:r>
          </a:p>
          <a:p>
            <a:pPr>
              <a:buFontTx/>
              <a:buNone/>
            </a:pPr>
            <a:endParaRPr lang="en-US" altLang="zh-TW">
              <a:ea typeface="新細明體" pitchFamily="18" charset="-12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6541E6C3-B265-4403-A3F2-6E5A05B01A19}" type="slidenum">
              <a:rPr lang="zh-TW" altLang="en-US"/>
              <a:pPr/>
              <a:t>13</a:t>
            </a:fld>
            <a:endParaRPr lang="en-US" altLang="zh-TW"/>
          </a:p>
        </p:txBody>
      </p:sp>
      <p:sp>
        <p:nvSpPr>
          <p:cNvPr id="55298" name="Rectangle 2"/>
          <p:cNvSpPr>
            <a:spLocks noGrp="1" noChangeArrowheads="1"/>
          </p:cNvSpPr>
          <p:nvPr>
            <p:ph type="title"/>
          </p:nvPr>
        </p:nvSpPr>
        <p:spPr/>
        <p:txBody>
          <a:bodyPr/>
          <a:lstStyle/>
          <a:p>
            <a:r>
              <a:rPr lang="en-US" altLang="zh-TW">
                <a:ea typeface="新細明體" pitchFamily="18" charset="-120"/>
              </a:rPr>
              <a:t>What Helps Projects Succeed?</a:t>
            </a:r>
          </a:p>
        </p:txBody>
      </p:sp>
      <p:sp>
        <p:nvSpPr>
          <p:cNvPr id="55299" name="Rectangle 3"/>
          <p:cNvSpPr>
            <a:spLocks noGrp="1" noChangeArrowheads="1"/>
          </p:cNvSpPr>
          <p:nvPr>
            <p:ph type="body" idx="1"/>
          </p:nvPr>
        </p:nvSpPr>
        <p:spPr>
          <a:xfrm>
            <a:off x="304800" y="1371600"/>
            <a:ext cx="8458200" cy="4572000"/>
          </a:xfrm>
        </p:spPr>
        <p:txBody>
          <a:bodyPr/>
          <a:lstStyle/>
          <a:p>
            <a:pPr>
              <a:lnSpc>
                <a:spcPct val="90000"/>
              </a:lnSpc>
              <a:buFontTx/>
              <a:buNone/>
            </a:pPr>
            <a:r>
              <a:rPr lang="zh-TW" altLang="en-US" sz="2800">
                <a:ea typeface="新細明體" pitchFamily="18" charset="-120"/>
              </a:rPr>
              <a:t>    </a:t>
            </a:r>
            <a:r>
              <a:rPr lang="en-US" altLang="zh-TW" sz="2800">
                <a:ea typeface="新細明體" pitchFamily="18" charset="-120"/>
              </a:rPr>
              <a:t>According to the Standish Group’s report “CHAOS 2001: A Recipe for Success,” the following items help IT projects succeed, in order of importance:</a:t>
            </a:r>
          </a:p>
          <a:p>
            <a:pPr lvl="1">
              <a:lnSpc>
                <a:spcPct val="90000"/>
              </a:lnSpc>
            </a:pPr>
            <a:r>
              <a:rPr lang="en-US" altLang="zh-TW" sz="2400" b="1">
                <a:ea typeface="新細明體" pitchFamily="18" charset="-120"/>
              </a:rPr>
              <a:t>Executive support</a:t>
            </a:r>
          </a:p>
          <a:p>
            <a:pPr lvl="1">
              <a:lnSpc>
                <a:spcPct val="90000"/>
              </a:lnSpc>
            </a:pPr>
            <a:r>
              <a:rPr lang="en-US" altLang="zh-TW" sz="2400">
                <a:ea typeface="新細明體" pitchFamily="18" charset="-120"/>
              </a:rPr>
              <a:t>User involvement</a:t>
            </a:r>
          </a:p>
          <a:p>
            <a:pPr lvl="1">
              <a:lnSpc>
                <a:spcPct val="90000"/>
              </a:lnSpc>
            </a:pPr>
            <a:r>
              <a:rPr lang="en-US" altLang="zh-TW" sz="2400">
                <a:ea typeface="新細明體" pitchFamily="18" charset="-120"/>
              </a:rPr>
              <a:t>Experienced project manager</a:t>
            </a:r>
          </a:p>
          <a:p>
            <a:pPr lvl="1">
              <a:lnSpc>
                <a:spcPct val="90000"/>
              </a:lnSpc>
            </a:pPr>
            <a:r>
              <a:rPr lang="en-US" altLang="zh-TW" sz="2400">
                <a:ea typeface="新細明體" pitchFamily="18" charset="-120"/>
              </a:rPr>
              <a:t>Clear business objectives</a:t>
            </a:r>
          </a:p>
          <a:p>
            <a:pPr lvl="1">
              <a:lnSpc>
                <a:spcPct val="90000"/>
              </a:lnSpc>
            </a:pPr>
            <a:r>
              <a:rPr lang="en-US" altLang="zh-TW" sz="2400">
                <a:ea typeface="新細明體" pitchFamily="18" charset="-120"/>
              </a:rPr>
              <a:t>Minimized scope</a:t>
            </a:r>
          </a:p>
          <a:p>
            <a:pPr lvl="1">
              <a:lnSpc>
                <a:spcPct val="90000"/>
              </a:lnSpc>
            </a:pPr>
            <a:r>
              <a:rPr lang="en-US" altLang="zh-TW" sz="2400">
                <a:ea typeface="新細明體" pitchFamily="18" charset="-120"/>
              </a:rPr>
              <a:t>Standard software infrastructure</a:t>
            </a:r>
          </a:p>
          <a:p>
            <a:pPr lvl="1">
              <a:lnSpc>
                <a:spcPct val="90000"/>
              </a:lnSpc>
            </a:pPr>
            <a:r>
              <a:rPr lang="en-US" altLang="zh-TW" sz="2400">
                <a:ea typeface="新細明體" pitchFamily="18" charset="-120"/>
              </a:rPr>
              <a:t>Firm basic requirements</a:t>
            </a:r>
          </a:p>
          <a:p>
            <a:pPr lvl="1">
              <a:lnSpc>
                <a:spcPct val="90000"/>
              </a:lnSpc>
            </a:pPr>
            <a:r>
              <a:rPr lang="en-US" altLang="zh-TW" sz="2400">
                <a:ea typeface="新細明體" pitchFamily="18" charset="-120"/>
              </a:rPr>
              <a:t>Formal methodology</a:t>
            </a:r>
          </a:p>
          <a:p>
            <a:pPr lvl="1">
              <a:lnSpc>
                <a:spcPct val="90000"/>
              </a:lnSpc>
            </a:pPr>
            <a:r>
              <a:rPr lang="en-US" altLang="zh-TW" sz="2400">
                <a:ea typeface="新細明體" pitchFamily="18" charset="-120"/>
              </a:rPr>
              <a:t>Reliable estimates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5232EAA7-44A3-45B2-A98A-2DE8FAD4D1FE}" type="slidenum">
              <a:rPr lang="zh-TW" altLang="en-US"/>
              <a:pPr/>
              <a:t>14</a:t>
            </a:fld>
            <a:endParaRPr lang="en-US" altLang="zh-TW"/>
          </a:p>
        </p:txBody>
      </p:sp>
      <p:sp>
        <p:nvSpPr>
          <p:cNvPr id="63490" name="Rectangle 1026"/>
          <p:cNvSpPr>
            <a:spLocks noGrp="1" noChangeArrowheads="1"/>
          </p:cNvSpPr>
          <p:nvPr>
            <p:ph type="title"/>
          </p:nvPr>
        </p:nvSpPr>
        <p:spPr/>
        <p:txBody>
          <a:bodyPr/>
          <a:lstStyle/>
          <a:p>
            <a:r>
              <a:rPr lang="en-US" altLang="zh-TW">
                <a:ea typeface="新細明體" pitchFamily="18" charset="-120"/>
              </a:rPr>
              <a:t>Need for Top Management Commitment</a:t>
            </a:r>
          </a:p>
        </p:txBody>
      </p:sp>
      <p:sp>
        <p:nvSpPr>
          <p:cNvPr id="63491" name="Rectangle 1027"/>
          <p:cNvSpPr>
            <a:spLocks noGrp="1" noChangeArrowheads="1"/>
          </p:cNvSpPr>
          <p:nvPr>
            <p:ph type="body" idx="1"/>
          </p:nvPr>
        </p:nvSpPr>
        <p:spPr/>
        <p:txBody>
          <a:bodyPr/>
          <a:lstStyle/>
          <a:p>
            <a:r>
              <a:rPr lang="en-US" altLang="zh-TW">
                <a:ea typeface="新細明體" pitchFamily="18" charset="-120"/>
              </a:rPr>
              <a:t>Several studies cite top management commitment as one of the key factors associated with project success</a:t>
            </a:r>
          </a:p>
          <a:p>
            <a:r>
              <a:rPr lang="en-US" altLang="zh-TW">
                <a:ea typeface="新細明體" pitchFamily="18" charset="-120"/>
              </a:rPr>
              <a:t>Top management can help project managers</a:t>
            </a:r>
          </a:p>
          <a:p>
            <a:pPr lvl="1"/>
            <a:r>
              <a:rPr lang="en-US" altLang="zh-TW">
                <a:ea typeface="新細明體" pitchFamily="18" charset="-120"/>
              </a:rPr>
              <a:t>secure adequate resources</a:t>
            </a:r>
          </a:p>
          <a:p>
            <a:pPr lvl="1"/>
            <a:r>
              <a:rPr lang="en-US" altLang="zh-TW">
                <a:ea typeface="新細明體" pitchFamily="18" charset="-120"/>
              </a:rPr>
              <a:t>get approval for unique project needs in a timely manner</a:t>
            </a:r>
          </a:p>
          <a:p>
            <a:pPr lvl="1"/>
            <a:r>
              <a:rPr lang="en-US" altLang="zh-TW">
                <a:ea typeface="新細明體" pitchFamily="18" charset="-120"/>
              </a:rPr>
              <a:t>receive cooperation from people throughout the organization</a:t>
            </a:r>
          </a:p>
          <a:p>
            <a:pPr lvl="1"/>
            <a:r>
              <a:rPr lang="en-US" altLang="zh-TW">
                <a:ea typeface="新細明體" pitchFamily="18" charset="-120"/>
              </a:rPr>
              <a:t> learn how to be better leaders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858777C2-D5FD-43D3-AC4A-E992FFC5075F}" type="slidenum">
              <a:rPr lang="zh-TW" altLang="en-US"/>
              <a:pPr/>
              <a:t>15</a:t>
            </a:fld>
            <a:endParaRPr lang="en-US" altLang="zh-TW"/>
          </a:p>
        </p:txBody>
      </p:sp>
      <p:sp>
        <p:nvSpPr>
          <p:cNvPr id="64514" name="Rectangle 2050"/>
          <p:cNvSpPr>
            <a:spLocks noGrp="1" noChangeArrowheads="1"/>
          </p:cNvSpPr>
          <p:nvPr>
            <p:ph type="title"/>
          </p:nvPr>
        </p:nvSpPr>
        <p:spPr/>
        <p:txBody>
          <a:bodyPr/>
          <a:lstStyle/>
          <a:p>
            <a:r>
              <a:rPr lang="en-US" altLang="zh-TW" sz="3600">
                <a:ea typeface="新細明體" pitchFamily="18" charset="-120"/>
              </a:rPr>
              <a:t>Need for Organizational Commitment to Information Technology (IT)</a:t>
            </a:r>
            <a:endParaRPr lang="en-US" altLang="zh-TW">
              <a:ea typeface="新細明體" pitchFamily="18" charset="-120"/>
            </a:endParaRPr>
          </a:p>
        </p:txBody>
      </p:sp>
      <p:sp>
        <p:nvSpPr>
          <p:cNvPr id="64515" name="Rectangle 2051"/>
          <p:cNvSpPr>
            <a:spLocks noGrp="1" noChangeArrowheads="1"/>
          </p:cNvSpPr>
          <p:nvPr>
            <p:ph type="body" idx="1"/>
          </p:nvPr>
        </p:nvSpPr>
        <p:spPr/>
        <p:txBody>
          <a:bodyPr/>
          <a:lstStyle/>
          <a:p>
            <a:r>
              <a:rPr lang="en-US" altLang="zh-TW">
                <a:ea typeface="新細明體" pitchFamily="18" charset="-120"/>
              </a:rPr>
              <a:t>If the organization has a negative attitude toward IT, it will be difficult for an IT project to succeed</a:t>
            </a:r>
          </a:p>
          <a:p>
            <a:r>
              <a:rPr lang="en-US" altLang="zh-TW">
                <a:ea typeface="新細明體" pitchFamily="18" charset="-120"/>
              </a:rPr>
              <a:t>Having a Chief Information Officer (CIO) at a high level in the organization helps IT projects</a:t>
            </a:r>
          </a:p>
          <a:p>
            <a:r>
              <a:rPr lang="en-US" altLang="zh-TW">
                <a:ea typeface="新細明體" pitchFamily="18" charset="-120"/>
              </a:rPr>
              <a:t>Assigning non-IT people to IT projects also encourages more commitment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48EBE3E1-4566-47A9-A186-9EAF83CAB116}" type="slidenum">
              <a:rPr lang="zh-TW" altLang="en-US"/>
              <a:pPr/>
              <a:t>16</a:t>
            </a:fld>
            <a:endParaRPr lang="en-US" altLang="zh-TW"/>
          </a:p>
        </p:txBody>
      </p:sp>
      <p:sp>
        <p:nvSpPr>
          <p:cNvPr id="65538" name="Rectangle 1026"/>
          <p:cNvSpPr>
            <a:spLocks noGrp="1" noChangeArrowheads="1"/>
          </p:cNvSpPr>
          <p:nvPr>
            <p:ph type="title"/>
          </p:nvPr>
        </p:nvSpPr>
        <p:spPr/>
        <p:txBody>
          <a:bodyPr/>
          <a:lstStyle/>
          <a:p>
            <a:r>
              <a:rPr lang="en-US" altLang="zh-TW">
                <a:ea typeface="新細明體" pitchFamily="18" charset="-120"/>
              </a:rPr>
              <a:t>Need for Organizational Standards</a:t>
            </a:r>
          </a:p>
        </p:txBody>
      </p:sp>
      <p:sp>
        <p:nvSpPr>
          <p:cNvPr id="65539" name="Rectangle 1027"/>
          <p:cNvSpPr>
            <a:spLocks noGrp="1" noChangeArrowheads="1"/>
          </p:cNvSpPr>
          <p:nvPr>
            <p:ph type="body" idx="1"/>
          </p:nvPr>
        </p:nvSpPr>
        <p:spPr/>
        <p:txBody>
          <a:bodyPr/>
          <a:lstStyle/>
          <a:p>
            <a:r>
              <a:rPr lang="en-US" altLang="zh-TW">
                <a:ea typeface="新細明體" pitchFamily="18" charset="-120"/>
              </a:rPr>
              <a:t>Standards and guidelines help project managers be more effective</a:t>
            </a:r>
          </a:p>
          <a:p>
            <a:r>
              <a:rPr lang="en-US" altLang="zh-TW">
                <a:ea typeface="新細明體" pitchFamily="18" charset="-120"/>
              </a:rPr>
              <a:t>Senior management can encourage</a:t>
            </a:r>
          </a:p>
          <a:p>
            <a:pPr lvl="1"/>
            <a:r>
              <a:rPr lang="en-US" altLang="zh-TW">
                <a:ea typeface="新細明體" pitchFamily="18" charset="-120"/>
              </a:rPr>
              <a:t>the use of standard forms and software for project management</a:t>
            </a:r>
          </a:p>
          <a:p>
            <a:pPr lvl="1"/>
            <a:r>
              <a:rPr lang="en-US" altLang="zh-TW">
                <a:ea typeface="新細明體" pitchFamily="18" charset="-120"/>
              </a:rPr>
              <a:t>the development and use of guidelines for writing project plans or providing status information</a:t>
            </a:r>
          </a:p>
          <a:p>
            <a:pPr lvl="1"/>
            <a:r>
              <a:rPr lang="en-US" altLang="zh-TW">
                <a:ea typeface="新細明體" pitchFamily="18" charset="-120"/>
              </a:rPr>
              <a:t>the creation of a project management office (PMO) or center of excellence</a:t>
            </a:r>
          </a:p>
          <a:p>
            <a:endParaRPr lang="en-US" altLang="zh-TW">
              <a:ea typeface="新細明體" pitchFamily="18" charset="-12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0"/>
          </p:nvPr>
        </p:nvSpPr>
        <p:spPr/>
        <p:txBody>
          <a:bodyPr/>
          <a:lstStyle/>
          <a:p>
            <a:fld id="{9D469884-C71D-46D8-A3EA-B9494F493E5D}" type="slidenum">
              <a:rPr lang="zh-TW" altLang="en-US"/>
              <a:pPr/>
              <a:t>17</a:t>
            </a:fld>
            <a:endParaRPr lang="en-US" altLang="zh-TW"/>
          </a:p>
        </p:txBody>
      </p:sp>
      <p:sp>
        <p:nvSpPr>
          <p:cNvPr id="48130" name="Rectangle 2"/>
          <p:cNvSpPr>
            <a:spLocks noGrp="1" noChangeArrowheads="1"/>
          </p:cNvSpPr>
          <p:nvPr>
            <p:ph type="body" sz="half" idx="1"/>
          </p:nvPr>
        </p:nvSpPr>
        <p:spPr>
          <a:xfrm>
            <a:off x="381000" y="1371600"/>
            <a:ext cx="4149725" cy="4572000"/>
          </a:xfrm>
        </p:spPr>
        <p:txBody>
          <a:bodyPr/>
          <a:lstStyle/>
          <a:p>
            <a:pPr>
              <a:lnSpc>
                <a:spcPct val="80000"/>
              </a:lnSpc>
            </a:pPr>
            <a:r>
              <a:rPr lang="en-US" altLang="zh-TW" sz="2400">
                <a:ea typeface="新細明體" pitchFamily="18" charset="-120"/>
              </a:rPr>
              <a:t>Define scope of project</a:t>
            </a:r>
          </a:p>
          <a:p>
            <a:pPr>
              <a:lnSpc>
                <a:spcPct val="80000"/>
              </a:lnSpc>
            </a:pPr>
            <a:r>
              <a:rPr lang="en-US" altLang="zh-TW" sz="2400">
                <a:ea typeface="新細明體" pitchFamily="18" charset="-120"/>
              </a:rPr>
              <a:t>Identify stakeholders, decision-makers, and escalation procedures</a:t>
            </a:r>
          </a:p>
          <a:p>
            <a:pPr>
              <a:lnSpc>
                <a:spcPct val="80000"/>
              </a:lnSpc>
            </a:pPr>
            <a:r>
              <a:rPr lang="en-US" altLang="zh-TW" sz="2400">
                <a:ea typeface="新細明體" pitchFamily="18" charset="-120"/>
              </a:rPr>
              <a:t>Develop detailed task list (work breakdown structures)</a:t>
            </a:r>
          </a:p>
          <a:p>
            <a:pPr>
              <a:lnSpc>
                <a:spcPct val="80000"/>
              </a:lnSpc>
            </a:pPr>
            <a:r>
              <a:rPr lang="en-US" altLang="zh-TW" sz="2400">
                <a:ea typeface="新細明體" pitchFamily="18" charset="-120"/>
              </a:rPr>
              <a:t>Estimate time requirements</a:t>
            </a:r>
          </a:p>
          <a:p>
            <a:pPr>
              <a:lnSpc>
                <a:spcPct val="80000"/>
              </a:lnSpc>
            </a:pPr>
            <a:r>
              <a:rPr lang="en-US" altLang="zh-TW" sz="2400">
                <a:ea typeface="新細明體" pitchFamily="18" charset="-120"/>
              </a:rPr>
              <a:t>Develop initial project management flow chart</a:t>
            </a:r>
          </a:p>
          <a:p>
            <a:pPr>
              <a:lnSpc>
                <a:spcPct val="80000"/>
              </a:lnSpc>
            </a:pPr>
            <a:r>
              <a:rPr lang="en-US" altLang="zh-TW" sz="2400">
                <a:ea typeface="新細明體" pitchFamily="18" charset="-120"/>
              </a:rPr>
              <a:t>Identify required resources and budget </a:t>
            </a:r>
          </a:p>
          <a:p>
            <a:pPr>
              <a:lnSpc>
                <a:spcPct val="80000"/>
              </a:lnSpc>
            </a:pPr>
            <a:r>
              <a:rPr lang="en-US" altLang="zh-TW" sz="2400">
                <a:ea typeface="新細明體" pitchFamily="18" charset="-120"/>
              </a:rPr>
              <a:t>Evaluate project requirements</a:t>
            </a:r>
          </a:p>
          <a:p>
            <a:pPr>
              <a:lnSpc>
                <a:spcPct val="80000"/>
              </a:lnSpc>
            </a:pPr>
            <a:endParaRPr lang="en-US" altLang="zh-TW" sz="2400">
              <a:ea typeface="新細明體" pitchFamily="18" charset="-120"/>
            </a:endParaRPr>
          </a:p>
          <a:p>
            <a:pPr>
              <a:lnSpc>
                <a:spcPct val="80000"/>
              </a:lnSpc>
            </a:pPr>
            <a:endParaRPr lang="en-US" altLang="zh-TW" sz="2800">
              <a:ea typeface="新細明體" pitchFamily="18" charset="-120"/>
            </a:endParaRPr>
          </a:p>
        </p:txBody>
      </p:sp>
      <p:sp>
        <p:nvSpPr>
          <p:cNvPr id="48131" name="Rectangle 3"/>
          <p:cNvSpPr>
            <a:spLocks noGrp="1" noChangeArrowheads="1"/>
          </p:cNvSpPr>
          <p:nvPr>
            <p:ph type="body" sz="half" idx="2"/>
          </p:nvPr>
        </p:nvSpPr>
        <p:spPr>
          <a:xfrm>
            <a:off x="4495800" y="1219200"/>
            <a:ext cx="4364038" cy="4572000"/>
          </a:xfrm>
        </p:spPr>
        <p:txBody>
          <a:bodyPr/>
          <a:lstStyle/>
          <a:p>
            <a:pPr>
              <a:lnSpc>
                <a:spcPct val="80000"/>
              </a:lnSpc>
            </a:pPr>
            <a:endParaRPr lang="zh-TW" altLang="en-US" sz="2400">
              <a:ea typeface="新細明體" pitchFamily="18" charset="-120"/>
            </a:endParaRPr>
          </a:p>
          <a:p>
            <a:pPr>
              <a:lnSpc>
                <a:spcPct val="80000"/>
              </a:lnSpc>
            </a:pPr>
            <a:r>
              <a:rPr lang="en-US" altLang="zh-TW" sz="2400">
                <a:ea typeface="新細明體" pitchFamily="18" charset="-120"/>
              </a:rPr>
              <a:t>Identify and evaluate risks</a:t>
            </a:r>
          </a:p>
          <a:p>
            <a:pPr>
              <a:lnSpc>
                <a:spcPct val="80000"/>
              </a:lnSpc>
            </a:pPr>
            <a:r>
              <a:rPr lang="en-US" altLang="zh-TW" sz="2400">
                <a:ea typeface="新細明體" pitchFamily="18" charset="-120"/>
              </a:rPr>
              <a:t>Prepare contingency plan</a:t>
            </a:r>
          </a:p>
          <a:p>
            <a:pPr>
              <a:lnSpc>
                <a:spcPct val="80000"/>
              </a:lnSpc>
            </a:pPr>
            <a:r>
              <a:rPr lang="en-US" altLang="zh-TW" sz="2400">
                <a:ea typeface="新細明體" pitchFamily="18" charset="-120"/>
              </a:rPr>
              <a:t>Identify interdependencies</a:t>
            </a:r>
          </a:p>
          <a:p>
            <a:pPr>
              <a:lnSpc>
                <a:spcPct val="80000"/>
              </a:lnSpc>
            </a:pPr>
            <a:r>
              <a:rPr lang="en-US" altLang="zh-TW" sz="2400">
                <a:ea typeface="新細明體" pitchFamily="18" charset="-120"/>
              </a:rPr>
              <a:t>Identify and track critical milestones</a:t>
            </a:r>
          </a:p>
          <a:p>
            <a:pPr>
              <a:lnSpc>
                <a:spcPct val="80000"/>
              </a:lnSpc>
            </a:pPr>
            <a:r>
              <a:rPr lang="en-US" altLang="zh-TW" sz="2400">
                <a:ea typeface="新細明體" pitchFamily="18" charset="-120"/>
              </a:rPr>
              <a:t>Participate in project phase review</a:t>
            </a:r>
          </a:p>
          <a:p>
            <a:pPr>
              <a:lnSpc>
                <a:spcPct val="80000"/>
              </a:lnSpc>
            </a:pPr>
            <a:r>
              <a:rPr lang="en-US" altLang="zh-TW" sz="2400">
                <a:ea typeface="新細明體" pitchFamily="18" charset="-120"/>
              </a:rPr>
              <a:t>Secure needed resources</a:t>
            </a:r>
          </a:p>
          <a:p>
            <a:pPr>
              <a:lnSpc>
                <a:spcPct val="80000"/>
              </a:lnSpc>
            </a:pPr>
            <a:r>
              <a:rPr lang="en-US" altLang="zh-TW" sz="2400">
                <a:ea typeface="新細明體" pitchFamily="18" charset="-120"/>
              </a:rPr>
              <a:t>Manage the change control process</a:t>
            </a:r>
          </a:p>
          <a:p>
            <a:pPr>
              <a:lnSpc>
                <a:spcPct val="80000"/>
              </a:lnSpc>
            </a:pPr>
            <a:r>
              <a:rPr lang="en-US" altLang="zh-TW" sz="2400">
                <a:ea typeface="新細明體" pitchFamily="18" charset="-120"/>
              </a:rPr>
              <a:t>Report project status</a:t>
            </a:r>
          </a:p>
        </p:txBody>
      </p:sp>
      <p:sp>
        <p:nvSpPr>
          <p:cNvPr id="48132" name="Rectangle 4"/>
          <p:cNvSpPr>
            <a:spLocks noGrp="1" noChangeArrowheads="1"/>
          </p:cNvSpPr>
          <p:nvPr>
            <p:ph type="title"/>
          </p:nvPr>
        </p:nvSpPr>
        <p:spPr>
          <a:xfrm>
            <a:off x="0" y="0"/>
            <a:ext cx="9144000" cy="1295400"/>
          </a:xfrm>
          <a:noFill/>
          <a:ln/>
        </p:spPr>
        <p:txBody>
          <a:bodyPr lIns="92075" tIns="46038" rIns="92075" bIns="46038"/>
          <a:lstStyle/>
          <a:p>
            <a:r>
              <a:rPr lang="en-US" altLang="zh-TW">
                <a:ea typeface="新細明體" pitchFamily="18" charset="-120"/>
              </a:rPr>
              <a:t>Fifteen Project Management Job Functions*</a:t>
            </a:r>
          </a:p>
        </p:txBody>
      </p:sp>
      <p:sp>
        <p:nvSpPr>
          <p:cNvPr id="48133" name="Text Box 5"/>
          <p:cNvSpPr txBox="1">
            <a:spLocks noChangeArrowheads="1"/>
          </p:cNvSpPr>
          <p:nvPr/>
        </p:nvSpPr>
        <p:spPr bwMode="auto">
          <a:xfrm>
            <a:off x="228600" y="5715000"/>
            <a:ext cx="76962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zh-TW" altLang="en-US" sz="1600">
                <a:ea typeface="新細明體" pitchFamily="18" charset="-120"/>
              </a:rPr>
              <a:t>*</a:t>
            </a:r>
            <a:r>
              <a:rPr lang="en-US" altLang="zh-TW" sz="1600">
                <a:ea typeface="新細明體" pitchFamily="18" charset="-120"/>
              </a:rPr>
              <a:t>Northwest Center for Emerging Technologies, "Building a Foundation for Tomorrow:  Skills Standards for Information Technology,"Belleview, WA, 1999</a:t>
            </a:r>
            <a:endParaRPr lang="zh-TW" altLang="en-US">
              <a:ea typeface="新細明體" pitchFamily="18" charset="-12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C89E1AA8-C5D6-43B4-A885-266E2F04B003}" type="slidenum">
              <a:rPr lang="zh-TW" altLang="en-US"/>
              <a:pPr/>
              <a:t>18</a:t>
            </a:fld>
            <a:endParaRPr lang="en-US" altLang="zh-TW"/>
          </a:p>
        </p:txBody>
      </p:sp>
      <p:sp>
        <p:nvSpPr>
          <p:cNvPr id="74754" name="Rectangle 2"/>
          <p:cNvSpPr>
            <a:spLocks noGrp="1" noChangeArrowheads="1"/>
          </p:cNvSpPr>
          <p:nvPr>
            <p:ph type="title"/>
          </p:nvPr>
        </p:nvSpPr>
        <p:spPr/>
        <p:txBody>
          <a:bodyPr/>
          <a:lstStyle/>
          <a:p>
            <a:r>
              <a:rPr lang="en-US" altLang="zh-TW">
                <a:ea typeface="新細明體" pitchFamily="18" charset="-120"/>
              </a:rPr>
              <a:t>Suggested Skills for Project Managers</a:t>
            </a:r>
          </a:p>
        </p:txBody>
      </p:sp>
      <p:sp>
        <p:nvSpPr>
          <p:cNvPr id="74755" name="Rectangle 3"/>
          <p:cNvSpPr>
            <a:spLocks noGrp="1" noChangeArrowheads="1"/>
          </p:cNvSpPr>
          <p:nvPr>
            <p:ph type="body" idx="1"/>
          </p:nvPr>
        </p:nvSpPr>
        <p:spPr>
          <a:xfrm>
            <a:off x="381000" y="1295400"/>
            <a:ext cx="8458200" cy="4953000"/>
          </a:xfrm>
        </p:spPr>
        <p:txBody>
          <a:bodyPr/>
          <a:lstStyle/>
          <a:p>
            <a:pPr>
              <a:lnSpc>
                <a:spcPct val="90000"/>
              </a:lnSpc>
            </a:pPr>
            <a:r>
              <a:rPr lang="en-US" altLang="zh-TW">
                <a:ea typeface="新細明體" pitchFamily="18" charset="-120"/>
              </a:rPr>
              <a:t>Project managers need a wide variety of skills</a:t>
            </a:r>
          </a:p>
          <a:p>
            <a:pPr>
              <a:lnSpc>
                <a:spcPct val="90000"/>
              </a:lnSpc>
            </a:pPr>
            <a:r>
              <a:rPr lang="en-US" altLang="zh-TW">
                <a:ea typeface="新細明體" pitchFamily="18" charset="-120"/>
              </a:rPr>
              <a:t>They should be comfortable with change, understand the organizations they work in and with, and be able to lead teams to accomplish project goals</a:t>
            </a:r>
          </a:p>
          <a:p>
            <a:pPr>
              <a:lnSpc>
                <a:spcPct val="90000"/>
              </a:lnSpc>
            </a:pPr>
            <a:r>
              <a:rPr lang="en-US" altLang="zh-TW">
                <a:ea typeface="新細明體" pitchFamily="18" charset="-120"/>
              </a:rPr>
              <a:t>Project managers need both “hard” and “soft” skills.  Hard skills include product knowledge and knowing how to use various project management tools and techniques, and soft skills include being able to work with various types of people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205730A7-65EC-4D47-9A54-8E2AF7308A05}" type="slidenum">
              <a:rPr lang="zh-TW" altLang="en-US"/>
              <a:pPr/>
              <a:t>19</a:t>
            </a:fld>
            <a:endParaRPr lang="en-US" altLang="zh-TW"/>
          </a:p>
        </p:txBody>
      </p:sp>
      <p:sp>
        <p:nvSpPr>
          <p:cNvPr id="49154" name="Rectangle 2"/>
          <p:cNvSpPr>
            <a:spLocks noGrp="1" noChangeArrowheads="1"/>
          </p:cNvSpPr>
          <p:nvPr>
            <p:ph type="title"/>
          </p:nvPr>
        </p:nvSpPr>
        <p:spPr/>
        <p:txBody>
          <a:bodyPr/>
          <a:lstStyle/>
          <a:p>
            <a:r>
              <a:rPr lang="en-US" altLang="zh-TW">
                <a:ea typeface="新細明體" pitchFamily="18" charset="-120"/>
              </a:rPr>
              <a:t>Suggested Skills for Project Managers</a:t>
            </a:r>
          </a:p>
        </p:txBody>
      </p:sp>
      <p:sp>
        <p:nvSpPr>
          <p:cNvPr id="49155" name="Rectangle 3"/>
          <p:cNvSpPr>
            <a:spLocks noGrp="1" noChangeArrowheads="1"/>
          </p:cNvSpPr>
          <p:nvPr>
            <p:ph type="body" idx="1"/>
          </p:nvPr>
        </p:nvSpPr>
        <p:spPr>
          <a:xfrm>
            <a:off x="0" y="1295400"/>
            <a:ext cx="8686800" cy="4724400"/>
          </a:xfrm>
        </p:spPr>
        <p:txBody>
          <a:bodyPr/>
          <a:lstStyle/>
          <a:p>
            <a:pPr lvl="2">
              <a:lnSpc>
                <a:spcPct val="90000"/>
              </a:lnSpc>
              <a:buFont typeface="Symbol" panose="05050102010706020507" pitchFamily="18" charset="2"/>
              <a:buChar char="·"/>
            </a:pPr>
            <a:r>
              <a:rPr lang="en-US" altLang="zh-TW" sz="2800">
                <a:ea typeface="新細明體" pitchFamily="18" charset="-120"/>
              </a:rPr>
              <a:t>Communication skills:  listening, persuading</a:t>
            </a:r>
          </a:p>
          <a:p>
            <a:pPr lvl="2">
              <a:lnSpc>
                <a:spcPct val="90000"/>
              </a:lnSpc>
              <a:buFont typeface="Symbol" panose="05050102010706020507" pitchFamily="18" charset="2"/>
              <a:buChar char="·"/>
            </a:pPr>
            <a:r>
              <a:rPr lang="en-US" altLang="zh-TW" sz="2800">
                <a:ea typeface="新細明體" pitchFamily="18" charset="-120"/>
              </a:rPr>
              <a:t>Organizational skills:  planning, goal-setting, analyzing</a:t>
            </a:r>
          </a:p>
          <a:p>
            <a:pPr lvl="2">
              <a:lnSpc>
                <a:spcPct val="90000"/>
              </a:lnSpc>
              <a:buFont typeface="Symbol" panose="05050102010706020507" pitchFamily="18" charset="2"/>
              <a:buChar char="·"/>
            </a:pPr>
            <a:r>
              <a:rPr lang="en-US" altLang="zh-TW" sz="2800">
                <a:ea typeface="新細明體" pitchFamily="18" charset="-120"/>
              </a:rPr>
              <a:t>Team Building skills:  empathy, motivation, esprit de corps</a:t>
            </a:r>
          </a:p>
          <a:p>
            <a:pPr lvl="2">
              <a:lnSpc>
                <a:spcPct val="90000"/>
              </a:lnSpc>
              <a:buFont typeface="Symbol" panose="05050102010706020507" pitchFamily="18" charset="2"/>
              <a:buChar char="·"/>
            </a:pPr>
            <a:r>
              <a:rPr lang="en-US" altLang="zh-TW" sz="2800">
                <a:ea typeface="新細明體" pitchFamily="18" charset="-120"/>
              </a:rPr>
              <a:t>Leadership skills:  set examples, be energetic, have vision (big picture), delegate, be positive</a:t>
            </a:r>
          </a:p>
          <a:p>
            <a:pPr lvl="2">
              <a:lnSpc>
                <a:spcPct val="90000"/>
              </a:lnSpc>
              <a:buFont typeface="Symbol" panose="05050102010706020507" pitchFamily="18" charset="2"/>
              <a:buChar char="·"/>
            </a:pPr>
            <a:r>
              <a:rPr lang="en-US" altLang="zh-TW" sz="2800">
                <a:ea typeface="新細明體" pitchFamily="18" charset="-120"/>
              </a:rPr>
              <a:t>Coping skills:  flexibility, creativity, patience, persistence</a:t>
            </a:r>
          </a:p>
          <a:p>
            <a:pPr lvl="2">
              <a:lnSpc>
                <a:spcPct val="90000"/>
              </a:lnSpc>
              <a:buFont typeface="Symbol" panose="05050102010706020507" pitchFamily="18" charset="2"/>
              <a:buChar char="·"/>
            </a:pPr>
            <a:r>
              <a:rPr lang="en-US" altLang="zh-TW" sz="2800">
                <a:ea typeface="新細明體" pitchFamily="18" charset="-120"/>
              </a:rPr>
              <a:t>Technological skills:  experience, project knowledge</a:t>
            </a:r>
          </a:p>
          <a:p>
            <a:pPr lvl="2">
              <a:lnSpc>
                <a:spcPct val="90000"/>
              </a:lnSpc>
              <a:buFont typeface="Symbol" panose="05050102010706020507" pitchFamily="18" charset="2"/>
              <a:buNone/>
            </a:pPr>
            <a:endParaRPr lang="en-US" altLang="zh-TW" sz="2800">
              <a:ea typeface="新細明體" pitchFamily="18" charset="-12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67DBB4DD-5C4C-4CA4-AA39-525AC90DCF4B}" type="slidenum">
              <a:rPr lang="zh-TW" altLang="en-US"/>
              <a:pPr/>
              <a:t>2</a:t>
            </a:fld>
            <a:endParaRPr lang="en-US" altLang="zh-TW"/>
          </a:p>
        </p:txBody>
      </p:sp>
      <p:sp>
        <p:nvSpPr>
          <p:cNvPr id="70658" name="Rectangle 2"/>
          <p:cNvSpPr>
            <a:spLocks noGrp="1" noChangeArrowheads="1"/>
          </p:cNvSpPr>
          <p:nvPr>
            <p:ph type="title"/>
          </p:nvPr>
        </p:nvSpPr>
        <p:spPr/>
        <p:txBody>
          <a:bodyPr/>
          <a:lstStyle/>
          <a:p>
            <a:r>
              <a:rPr lang="en-US" altLang="zh-TW">
                <a:ea typeface="新細明體" pitchFamily="18" charset="-120"/>
              </a:rPr>
              <a:t>Learning Objectives</a:t>
            </a:r>
          </a:p>
        </p:txBody>
      </p:sp>
      <p:sp>
        <p:nvSpPr>
          <p:cNvPr id="70659" name="Rectangle 3"/>
          <p:cNvSpPr>
            <a:spLocks noGrp="1" noChangeArrowheads="1"/>
          </p:cNvSpPr>
          <p:nvPr>
            <p:ph type="body" idx="1"/>
          </p:nvPr>
        </p:nvSpPr>
        <p:spPr>
          <a:xfrm>
            <a:off x="381000" y="1143000"/>
            <a:ext cx="8458200" cy="4572000"/>
          </a:xfrm>
        </p:spPr>
        <p:txBody>
          <a:bodyPr/>
          <a:lstStyle/>
          <a:p>
            <a:pPr>
              <a:lnSpc>
                <a:spcPct val="90000"/>
              </a:lnSpc>
            </a:pPr>
            <a:r>
              <a:rPr lang="en-US" altLang="zh-TW">
                <a:ea typeface="新細明體" pitchFamily="18" charset="-120"/>
                <a:cs typeface="Times New Roman" panose="02020603050405020304" pitchFamily="18" charset="0"/>
              </a:rPr>
              <a:t>Understand the systems view of project management and how it applies to information technology projects</a:t>
            </a:r>
            <a:endParaRPr lang="en-US" altLang="zh-TW">
              <a:latin typeface="New York" charset="0"/>
              <a:ea typeface="新細明體" pitchFamily="18" charset="-120"/>
              <a:cs typeface="Times New Roman" panose="02020603050405020304" pitchFamily="18" charset="0"/>
            </a:endParaRPr>
          </a:p>
          <a:p>
            <a:pPr>
              <a:lnSpc>
                <a:spcPct val="90000"/>
              </a:lnSpc>
            </a:pPr>
            <a:r>
              <a:rPr lang="en-US" altLang="zh-TW">
                <a:ea typeface="新細明體" pitchFamily="18" charset="-120"/>
                <a:cs typeface="Times New Roman" panose="02020603050405020304" pitchFamily="18" charset="0"/>
              </a:rPr>
              <a:t>Analyze a formal organization using the structural, human resources, political, and symbolic organizational frames</a:t>
            </a:r>
            <a:endParaRPr lang="en-US" altLang="zh-TW">
              <a:latin typeface="New York" charset="0"/>
              <a:ea typeface="新細明體" pitchFamily="18" charset="-120"/>
              <a:cs typeface="Times New Roman" panose="02020603050405020304" pitchFamily="18" charset="0"/>
            </a:endParaRPr>
          </a:p>
          <a:p>
            <a:pPr>
              <a:lnSpc>
                <a:spcPct val="90000"/>
              </a:lnSpc>
            </a:pPr>
            <a:r>
              <a:rPr lang="en-US" altLang="zh-TW">
                <a:ea typeface="新細明體" pitchFamily="18" charset="-120"/>
                <a:cs typeface="Times New Roman" panose="02020603050405020304" pitchFamily="18" charset="0"/>
              </a:rPr>
              <a:t>Explain the differences among functional, matrix, and project organizational structures</a:t>
            </a:r>
            <a:endParaRPr lang="en-US" altLang="zh-TW">
              <a:latin typeface="New York" charset="0"/>
              <a:ea typeface="新細明體" pitchFamily="18" charset="-120"/>
              <a:cs typeface="Times New Roman" panose="02020603050405020304" pitchFamily="18" charset="0"/>
            </a:endParaRPr>
          </a:p>
          <a:p>
            <a:pPr>
              <a:lnSpc>
                <a:spcPct val="90000"/>
              </a:lnSpc>
            </a:pPr>
            <a:r>
              <a:rPr lang="en-US" altLang="zh-TW">
                <a:ea typeface="新細明體" pitchFamily="18" charset="-120"/>
                <a:cs typeface="Times New Roman" panose="02020603050405020304" pitchFamily="18" charset="0"/>
              </a:rPr>
              <a:t>Explain why stakeholder management and top management commitment are critical for a project’s success</a:t>
            </a:r>
            <a:r>
              <a:rPr lang="en-US" altLang="zh-TW" sz="2800">
                <a:ea typeface="新細明體" pitchFamily="18" charset="-120"/>
                <a:cs typeface="Times New Roman" panose="02020603050405020304" pitchFamily="18" charset="0"/>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4"/>
          <p:cNvSpPr>
            <a:spLocks noGrp="1"/>
          </p:cNvSpPr>
          <p:nvPr>
            <p:ph type="sldNum" sz="quarter" idx="10"/>
          </p:nvPr>
        </p:nvSpPr>
        <p:spPr/>
        <p:txBody>
          <a:bodyPr/>
          <a:lstStyle/>
          <a:p>
            <a:fld id="{532B37DB-3235-4C98-B663-B0BD3C9B72F2}" type="slidenum">
              <a:rPr lang="zh-TW" altLang="en-US"/>
              <a:pPr/>
              <a:t>20</a:t>
            </a:fld>
            <a:endParaRPr lang="en-US" altLang="zh-TW"/>
          </a:p>
        </p:txBody>
      </p:sp>
      <p:sp>
        <p:nvSpPr>
          <p:cNvPr id="50178" name="Rectangle 2"/>
          <p:cNvSpPr>
            <a:spLocks noGrp="1" noChangeArrowheads="1"/>
          </p:cNvSpPr>
          <p:nvPr>
            <p:ph type="title"/>
          </p:nvPr>
        </p:nvSpPr>
        <p:spPr/>
        <p:txBody>
          <a:bodyPr/>
          <a:lstStyle/>
          <a:p>
            <a:r>
              <a:rPr lang="en-US" altLang="zh-TW" sz="3200">
                <a:ea typeface="新細明體" pitchFamily="18" charset="-120"/>
              </a:rPr>
              <a:t>Most Significant Characteristics of Effective and Ineffective Project Managers</a:t>
            </a:r>
            <a:endParaRPr lang="en-US" altLang="zh-TW">
              <a:ea typeface="新細明體" pitchFamily="18" charset="-120"/>
            </a:endParaRPr>
          </a:p>
        </p:txBody>
      </p:sp>
      <p:sp>
        <p:nvSpPr>
          <p:cNvPr id="50179" name="Rectangle 3"/>
          <p:cNvSpPr>
            <a:spLocks noGrp="1" noChangeArrowheads="1"/>
          </p:cNvSpPr>
          <p:nvPr>
            <p:ph type="body" sz="half" idx="1"/>
          </p:nvPr>
        </p:nvSpPr>
        <p:spPr>
          <a:xfrm>
            <a:off x="914400" y="1711325"/>
            <a:ext cx="4016375" cy="4791075"/>
          </a:xfrm>
        </p:spPr>
        <p:txBody>
          <a:bodyPr/>
          <a:lstStyle/>
          <a:p>
            <a:r>
              <a:rPr lang="en-US" altLang="zh-TW" sz="2000">
                <a:ea typeface="新細明體" pitchFamily="18" charset="-120"/>
              </a:rPr>
              <a:t>Lead by example	</a:t>
            </a:r>
          </a:p>
          <a:p>
            <a:r>
              <a:rPr lang="en-US" altLang="zh-TW" sz="2000">
                <a:ea typeface="新細明體" pitchFamily="18" charset="-120"/>
              </a:rPr>
              <a:t>Are visionaries	</a:t>
            </a:r>
          </a:p>
          <a:p>
            <a:r>
              <a:rPr lang="en-US" altLang="zh-TW" sz="2000">
                <a:ea typeface="新細明體" pitchFamily="18" charset="-120"/>
              </a:rPr>
              <a:t>Are technically competent	</a:t>
            </a:r>
          </a:p>
          <a:p>
            <a:r>
              <a:rPr lang="en-US" altLang="zh-TW" sz="2000">
                <a:ea typeface="新細明體" pitchFamily="18" charset="-120"/>
              </a:rPr>
              <a:t>Are decisive	</a:t>
            </a:r>
          </a:p>
          <a:p>
            <a:r>
              <a:rPr lang="en-US" altLang="zh-TW" sz="2000">
                <a:ea typeface="新細明體" pitchFamily="18" charset="-120"/>
              </a:rPr>
              <a:t>Are good communicators	</a:t>
            </a:r>
          </a:p>
          <a:p>
            <a:r>
              <a:rPr lang="en-US" altLang="zh-TW" sz="2000">
                <a:ea typeface="新細明體" pitchFamily="18" charset="-120"/>
              </a:rPr>
              <a:t>Are good motivators	</a:t>
            </a:r>
          </a:p>
          <a:p>
            <a:r>
              <a:rPr lang="en-US" altLang="zh-TW" sz="2000">
                <a:ea typeface="新細明體" pitchFamily="18" charset="-120"/>
              </a:rPr>
              <a:t>Stand up to upper management when necessary</a:t>
            </a:r>
          </a:p>
          <a:p>
            <a:r>
              <a:rPr lang="en-US" altLang="zh-TW" sz="2000">
                <a:ea typeface="新細明體" pitchFamily="18" charset="-120"/>
              </a:rPr>
              <a:t>Support team members</a:t>
            </a:r>
          </a:p>
          <a:p>
            <a:r>
              <a:rPr lang="en-US" altLang="zh-TW" sz="2000">
                <a:ea typeface="新細明體" pitchFamily="18" charset="-120"/>
              </a:rPr>
              <a:t>Encourage new ideas	</a:t>
            </a:r>
          </a:p>
        </p:txBody>
      </p:sp>
      <p:sp>
        <p:nvSpPr>
          <p:cNvPr id="50180" name="Rectangle 4"/>
          <p:cNvSpPr>
            <a:spLocks noGrp="1" noChangeArrowheads="1"/>
          </p:cNvSpPr>
          <p:nvPr>
            <p:ph type="body" sz="half" idx="2"/>
          </p:nvPr>
        </p:nvSpPr>
        <p:spPr>
          <a:xfrm>
            <a:off x="5083175" y="1711325"/>
            <a:ext cx="4017963" cy="4791075"/>
          </a:xfrm>
        </p:spPr>
        <p:txBody>
          <a:bodyPr/>
          <a:lstStyle/>
          <a:p>
            <a:r>
              <a:rPr lang="en-US" altLang="zh-TW" sz="2000">
                <a:ea typeface="新細明體" pitchFamily="18" charset="-120"/>
              </a:rPr>
              <a:t>Set bad examples	</a:t>
            </a:r>
          </a:p>
          <a:p>
            <a:r>
              <a:rPr lang="en-US" altLang="zh-TW" sz="2000">
                <a:ea typeface="新細明體" pitchFamily="18" charset="-120"/>
              </a:rPr>
              <a:t>Are not self-assured	</a:t>
            </a:r>
          </a:p>
          <a:p>
            <a:r>
              <a:rPr lang="en-US" altLang="zh-TW" sz="2000">
                <a:ea typeface="新細明體" pitchFamily="18" charset="-120"/>
              </a:rPr>
              <a:t>Lack technical expertise	</a:t>
            </a:r>
          </a:p>
          <a:p>
            <a:r>
              <a:rPr lang="en-US" altLang="zh-TW" sz="2000">
                <a:ea typeface="新細明體" pitchFamily="18" charset="-120"/>
              </a:rPr>
              <a:t>Are poor communicators</a:t>
            </a:r>
          </a:p>
          <a:p>
            <a:r>
              <a:rPr lang="en-US" altLang="zh-TW" sz="2000">
                <a:ea typeface="新細明體" pitchFamily="18" charset="-120"/>
              </a:rPr>
              <a:t>Are poor motivators	</a:t>
            </a:r>
          </a:p>
          <a:p>
            <a:endParaRPr lang="zh-TW" altLang="en-US" sz="2000">
              <a:ea typeface="新細明體" pitchFamily="18" charset="-120"/>
            </a:endParaRPr>
          </a:p>
        </p:txBody>
      </p:sp>
      <p:sp>
        <p:nvSpPr>
          <p:cNvPr id="50181" name="Text Box 5"/>
          <p:cNvSpPr txBox="1">
            <a:spLocks noChangeArrowheads="1"/>
          </p:cNvSpPr>
          <p:nvPr/>
        </p:nvSpPr>
        <p:spPr bwMode="auto">
          <a:xfrm>
            <a:off x="762000" y="1270000"/>
            <a:ext cx="81168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zh-TW" b="1" u="sng">
                <a:ea typeface="新細明體" pitchFamily="18" charset="-120"/>
              </a:rPr>
              <a:t>Effective Project Managers        Ineffective Project Managers</a:t>
            </a:r>
            <a:endParaRPr lang="en-US" altLang="zh-TW" b="1">
              <a:ea typeface="新細明體" pitchFamily="18" charset="-120"/>
            </a:endParaRPr>
          </a:p>
        </p:txBody>
      </p:sp>
      <p:sp>
        <p:nvSpPr>
          <p:cNvPr id="50182" name="Line 6"/>
          <p:cNvSpPr>
            <a:spLocks noChangeShapeType="1"/>
          </p:cNvSpPr>
          <p:nvPr/>
        </p:nvSpPr>
        <p:spPr bwMode="auto">
          <a:xfrm>
            <a:off x="4876800" y="1371600"/>
            <a:ext cx="0" cy="4038600"/>
          </a:xfrm>
          <a:prstGeom prst="line">
            <a:avLst/>
          </a:prstGeom>
          <a:noFill/>
          <a:ln w="25400" cap="sq">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5B7C1DFE-588D-4A01-A13D-BF719B5CA8D7}" type="slidenum">
              <a:rPr lang="zh-TW" altLang="en-US"/>
              <a:pPr/>
              <a:t>21</a:t>
            </a:fld>
            <a:endParaRPr lang="en-US" altLang="zh-TW"/>
          </a:p>
        </p:txBody>
      </p:sp>
      <p:sp>
        <p:nvSpPr>
          <p:cNvPr id="33794" name="Rectangle 2"/>
          <p:cNvSpPr>
            <a:spLocks noGrp="1" noChangeArrowheads="1"/>
          </p:cNvSpPr>
          <p:nvPr>
            <p:ph type="title"/>
          </p:nvPr>
        </p:nvSpPr>
        <p:spPr>
          <a:xfrm>
            <a:off x="0" y="0"/>
            <a:ext cx="9144000" cy="1295400"/>
          </a:xfrm>
        </p:spPr>
        <p:txBody>
          <a:bodyPr/>
          <a:lstStyle/>
          <a:p>
            <a:r>
              <a:rPr lang="en-US" altLang="zh-TW">
                <a:ea typeface="新細明體" pitchFamily="18" charset="-120"/>
              </a:rPr>
              <a:t>Project Phases and the Project Life Cycle</a:t>
            </a:r>
          </a:p>
        </p:txBody>
      </p:sp>
      <p:sp>
        <p:nvSpPr>
          <p:cNvPr id="33795" name="Rectangle 3"/>
          <p:cNvSpPr>
            <a:spLocks noGrp="1" noChangeArrowheads="1"/>
          </p:cNvSpPr>
          <p:nvPr>
            <p:ph type="body" idx="1"/>
          </p:nvPr>
        </p:nvSpPr>
        <p:spPr/>
        <p:txBody>
          <a:bodyPr/>
          <a:lstStyle/>
          <a:p>
            <a:r>
              <a:rPr lang="en-US" altLang="zh-TW">
                <a:ea typeface="新細明體" pitchFamily="18" charset="-120"/>
              </a:rPr>
              <a:t>A project life cycle is a collection of project phases</a:t>
            </a:r>
          </a:p>
          <a:p>
            <a:r>
              <a:rPr lang="en-US" altLang="zh-TW">
                <a:ea typeface="新細明體" pitchFamily="18" charset="-120"/>
              </a:rPr>
              <a:t>Project phases vary by project or industry, but some general phases include</a:t>
            </a:r>
          </a:p>
          <a:p>
            <a:pPr lvl="1"/>
            <a:r>
              <a:rPr lang="en-US" altLang="zh-TW">
                <a:ea typeface="新細明體" pitchFamily="18" charset="-120"/>
              </a:rPr>
              <a:t>concept</a:t>
            </a:r>
          </a:p>
          <a:p>
            <a:pPr lvl="1"/>
            <a:r>
              <a:rPr lang="en-US" altLang="zh-TW">
                <a:ea typeface="新細明體" pitchFamily="18" charset="-120"/>
              </a:rPr>
              <a:t>development</a:t>
            </a:r>
          </a:p>
          <a:p>
            <a:pPr lvl="1"/>
            <a:r>
              <a:rPr lang="en-US" altLang="zh-TW">
                <a:ea typeface="新細明體" pitchFamily="18" charset="-120"/>
              </a:rPr>
              <a:t>implementation</a:t>
            </a:r>
          </a:p>
          <a:p>
            <a:pPr lvl="1"/>
            <a:r>
              <a:rPr lang="en-US" altLang="zh-TW">
                <a:ea typeface="新細明體" pitchFamily="18" charset="-120"/>
              </a:rPr>
              <a:t>support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2"/>
          <p:cNvSpPr>
            <a:spLocks noGrp="1"/>
          </p:cNvSpPr>
          <p:nvPr>
            <p:ph type="sldNum" sz="quarter" idx="10"/>
          </p:nvPr>
        </p:nvSpPr>
        <p:spPr/>
        <p:txBody>
          <a:bodyPr/>
          <a:lstStyle/>
          <a:p>
            <a:fld id="{9C6B45B8-324F-4E41-B50F-46ED4412806B}" type="slidenum">
              <a:rPr lang="zh-TW" altLang="en-US"/>
              <a:pPr/>
              <a:t>22</a:t>
            </a:fld>
            <a:endParaRPr lang="en-US" altLang="zh-TW"/>
          </a:p>
        </p:txBody>
      </p:sp>
      <p:sp>
        <p:nvSpPr>
          <p:cNvPr id="34818" name="Rectangle 2"/>
          <p:cNvSpPr>
            <a:spLocks noGrp="1" noChangeArrowheads="1"/>
          </p:cNvSpPr>
          <p:nvPr>
            <p:ph type="title"/>
          </p:nvPr>
        </p:nvSpPr>
        <p:spPr/>
        <p:txBody>
          <a:bodyPr/>
          <a:lstStyle/>
          <a:p>
            <a:r>
              <a:rPr lang="en-US" altLang="zh-TW">
                <a:ea typeface="新細明體" pitchFamily="18" charset="-120"/>
              </a:rPr>
              <a:t>Phases of the Project Life Cycle</a:t>
            </a:r>
          </a:p>
        </p:txBody>
      </p:sp>
      <p:pic>
        <p:nvPicPr>
          <p:cNvPr id="3482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990600"/>
            <a:ext cx="7315200"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D2AE06ED-F014-43EC-A4E0-FF43B56992FB}" type="slidenum">
              <a:rPr lang="zh-TW" altLang="en-US"/>
              <a:pPr/>
              <a:t>23</a:t>
            </a:fld>
            <a:endParaRPr lang="en-US" altLang="zh-TW"/>
          </a:p>
        </p:txBody>
      </p:sp>
      <p:sp>
        <p:nvSpPr>
          <p:cNvPr id="35842" name="Rectangle 2"/>
          <p:cNvSpPr>
            <a:spLocks noGrp="1" noChangeArrowheads="1"/>
          </p:cNvSpPr>
          <p:nvPr>
            <p:ph type="title"/>
          </p:nvPr>
        </p:nvSpPr>
        <p:spPr/>
        <p:txBody>
          <a:bodyPr/>
          <a:lstStyle/>
          <a:p>
            <a:r>
              <a:rPr lang="en-US" altLang="zh-TW">
                <a:ea typeface="新細明體" pitchFamily="18" charset="-120"/>
              </a:rPr>
              <a:t>Product Life Cycles</a:t>
            </a:r>
          </a:p>
        </p:txBody>
      </p:sp>
      <p:sp>
        <p:nvSpPr>
          <p:cNvPr id="35843" name="Rectangle 3"/>
          <p:cNvSpPr>
            <a:spLocks noGrp="1" noChangeArrowheads="1"/>
          </p:cNvSpPr>
          <p:nvPr>
            <p:ph type="body" idx="1"/>
          </p:nvPr>
        </p:nvSpPr>
        <p:spPr/>
        <p:txBody>
          <a:bodyPr/>
          <a:lstStyle/>
          <a:p>
            <a:r>
              <a:rPr lang="en-US" altLang="zh-TW" sz="2800">
                <a:ea typeface="新細明體" pitchFamily="18" charset="-120"/>
              </a:rPr>
              <a:t>Products also have life cycles</a:t>
            </a:r>
          </a:p>
          <a:p>
            <a:r>
              <a:rPr lang="en-US" altLang="zh-TW" sz="2800">
                <a:ea typeface="新細明體" pitchFamily="18" charset="-120"/>
              </a:rPr>
              <a:t>The Systems Development Life Cycle (SDLC) is a framework for describing the phases involved in developing and maintaining information systems</a:t>
            </a:r>
          </a:p>
          <a:p>
            <a:r>
              <a:rPr lang="en-US" altLang="zh-TW" sz="2800">
                <a:ea typeface="新細明體" pitchFamily="18" charset="-120"/>
              </a:rPr>
              <a:t>Systems development projects can follow </a:t>
            </a:r>
          </a:p>
          <a:p>
            <a:pPr lvl="1"/>
            <a:r>
              <a:rPr lang="en-US" altLang="zh-TW" sz="2400">
                <a:ea typeface="新細明體" pitchFamily="18" charset="-120"/>
              </a:rPr>
              <a:t>predictive models: the scope of the project can be clearly articulated and the schedule and cost can be predicted</a:t>
            </a:r>
          </a:p>
          <a:p>
            <a:pPr lvl="1"/>
            <a:r>
              <a:rPr lang="en-US" altLang="zh-TW" sz="2400">
                <a:ea typeface="新細明體" pitchFamily="18" charset="-120"/>
              </a:rPr>
              <a:t>adaptive models: projects are mission driven and component based, using time-based cycles to meet target dates</a:t>
            </a:r>
          </a:p>
          <a:p>
            <a:pPr lvl="1">
              <a:buFontTx/>
              <a:buNone/>
            </a:pPr>
            <a:endParaRPr lang="en-US" altLang="zh-TW" sz="2400">
              <a:ea typeface="新細明體" pitchFamily="18" charset="-12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F5A6C1EE-925F-4F21-9B90-FBB17BC8EB7C}" type="slidenum">
              <a:rPr lang="zh-TW" altLang="en-US"/>
              <a:pPr/>
              <a:t>24</a:t>
            </a:fld>
            <a:endParaRPr lang="en-US" altLang="zh-TW"/>
          </a:p>
        </p:txBody>
      </p:sp>
      <p:sp>
        <p:nvSpPr>
          <p:cNvPr id="36866" name="Rectangle 2"/>
          <p:cNvSpPr>
            <a:spLocks noGrp="1" noChangeArrowheads="1"/>
          </p:cNvSpPr>
          <p:nvPr>
            <p:ph type="title"/>
          </p:nvPr>
        </p:nvSpPr>
        <p:spPr/>
        <p:txBody>
          <a:bodyPr/>
          <a:lstStyle/>
          <a:p>
            <a:r>
              <a:rPr lang="en-US" altLang="zh-TW">
                <a:ea typeface="新細明體" pitchFamily="18" charset="-120"/>
              </a:rPr>
              <a:t>Predictive Life Cycle Models</a:t>
            </a:r>
          </a:p>
        </p:txBody>
      </p:sp>
      <p:sp>
        <p:nvSpPr>
          <p:cNvPr id="36867" name="Rectangle 3"/>
          <p:cNvSpPr>
            <a:spLocks noGrp="1" noChangeArrowheads="1"/>
          </p:cNvSpPr>
          <p:nvPr>
            <p:ph type="body" idx="1"/>
          </p:nvPr>
        </p:nvSpPr>
        <p:spPr/>
        <p:txBody>
          <a:bodyPr/>
          <a:lstStyle/>
          <a:p>
            <a:pPr>
              <a:lnSpc>
                <a:spcPct val="90000"/>
              </a:lnSpc>
            </a:pPr>
            <a:r>
              <a:rPr lang="en-US" altLang="zh-TW" sz="2800">
                <a:ea typeface="新細明體" pitchFamily="18" charset="-120"/>
              </a:rPr>
              <a:t>The </a:t>
            </a:r>
            <a:r>
              <a:rPr lang="en-US" altLang="zh-TW" sz="2800" b="1" i="1">
                <a:ea typeface="新細明體" pitchFamily="18" charset="-120"/>
              </a:rPr>
              <a:t>waterfall model</a:t>
            </a:r>
            <a:r>
              <a:rPr lang="en-US" altLang="zh-TW" sz="2800">
                <a:ea typeface="新細明體" pitchFamily="18" charset="-120"/>
              </a:rPr>
              <a:t> has well-defined, linear stages of systems development and support</a:t>
            </a:r>
          </a:p>
          <a:p>
            <a:pPr>
              <a:lnSpc>
                <a:spcPct val="90000"/>
              </a:lnSpc>
            </a:pPr>
            <a:r>
              <a:rPr lang="en-US" altLang="zh-TW" sz="2800">
                <a:ea typeface="新細明體" pitchFamily="18" charset="-120"/>
              </a:rPr>
              <a:t>The </a:t>
            </a:r>
            <a:r>
              <a:rPr lang="en-US" altLang="zh-TW" sz="2800" b="1" i="1">
                <a:ea typeface="新細明體" pitchFamily="18" charset="-120"/>
              </a:rPr>
              <a:t>spiral model</a:t>
            </a:r>
            <a:r>
              <a:rPr lang="en-US" altLang="zh-TW" sz="2800">
                <a:ea typeface="新細明體" pitchFamily="18" charset="-120"/>
              </a:rPr>
              <a:t> shows that software is developed using an iterative or spiral approach rather than a linear approach</a:t>
            </a:r>
          </a:p>
          <a:p>
            <a:pPr>
              <a:lnSpc>
                <a:spcPct val="90000"/>
              </a:lnSpc>
            </a:pPr>
            <a:r>
              <a:rPr lang="en-US" altLang="zh-TW" sz="2800">
                <a:ea typeface="新細明體" pitchFamily="18" charset="-120"/>
              </a:rPr>
              <a:t>The </a:t>
            </a:r>
            <a:r>
              <a:rPr lang="en-US" altLang="zh-TW" sz="2800" b="1" i="1">
                <a:ea typeface="新細明體" pitchFamily="18" charset="-120"/>
              </a:rPr>
              <a:t>incremental release model</a:t>
            </a:r>
            <a:r>
              <a:rPr lang="en-US" altLang="zh-TW" sz="2800">
                <a:ea typeface="新細明體" pitchFamily="18" charset="-120"/>
              </a:rPr>
              <a:t> provides for progressive development of operational software</a:t>
            </a:r>
          </a:p>
          <a:p>
            <a:pPr>
              <a:lnSpc>
                <a:spcPct val="90000"/>
              </a:lnSpc>
            </a:pPr>
            <a:r>
              <a:rPr lang="en-US" altLang="zh-TW" sz="2800">
                <a:ea typeface="新細明體" pitchFamily="18" charset="-120"/>
              </a:rPr>
              <a:t>The </a:t>
            </a:r>
            <a:r>
              <a:rPr lang="en-US" altLang="zh-TW" sz="2800" b="1" i="1">
                <a:ea typeface="新細明體" pitchFamily="18" charset="-120"/>
              </a:rPr>
              <a:t>prototyping model</a:t>
            </a:r>
            <a:r>
              <a:rPr lang="en-US" altLang="zh-TW" sz="2800">
                <a:ea typeface="新細明體" pitchFamily="18" charset="-120"/>
              </a:rPr>
              <a:t> is used for developing prototypes to clarify user requirements</a:t>
            </a:r>
          </a:p>
          <a:p>
            <a:pPr>
              <a:lnSpc>
                <a:spcPct val="90000"/>
              </a:lnSpc>
            </a:pPr>
            <a:r>
              <a:rPr lang="en-US" altLang="zh-TW" sz="2800">
                <a:ea typeface="新細明體" pitchFamily="18" charset="-120"/>
              </a:rPr>
              <a:t>The </a:t>
            </a:r>
            <a:r>
              <a:rPr lang="en-US" altLang="zh-TW" sz="2800" b="1" i="1">
                <a:ea typeface="新細明體" pitchFamily="18" charset="-120"/>
              </a:rPr>
              <a:t>RAD model</a:t>
            </a:r>
            <a:r>
              <a:rPr lang="en-US" altLang="zh-TW" sz="2800">
                <a:ea typeface="新細明體" pitchFamily="18" charset="-120"/>
              </a:rPr>
              <a:t> is used to produce systems quickly without sacrificing quality</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E776DC1-1DA7-465C-ACBD-A66D1F494BBA}" type="slidenum">
              <a:rPr lang="zh-TW" altLang="en-US"/>
              <a:pPr/>
              <a:t>25</a:t>
            </a:fld>
            <a:endParaRPr lang="en-US" altLang="zh-TW"/>
          </a:p>
        </p:txBody>
      </p:sp>
      <p:sp>
        <p:nvSpPr>
          <p:cNvPr id="72706" name="Rectangle 2"/>
          <p:cNvSpPr>
            <a:spLocks noGrp="1" noChangeArrowheads="1"/>
          </p:cNvSpPr>
          <p:nvPr>
            <p:ph type="title"/>
          </p:nvPr>
        </p:nvSpPr>
        <p:spPr/>
        <p:txBody>
          <a:bodyPr/>
          <a:lstStyle/>
          <a:p>
            <a:r>
              <a:rPr lang="en-US" altLang="zh-TW">
                <a:ea typeface="新細明體" pitchFamily="18" charset="-120"/>
              </a:rPr>
              <a:t>Adaptive Life Cycle Models</a:t>
            </a:r>
          </a:p>
        </p:txBody>
      </p:sp>
      <p:sp>
        <p:nvSpPr>
          <p:cNvPr id="72707" name="Rectangle 3"/>
          <p:cNvSpPr>
            <a:spLocks noGrp="1" noChangeArrowheads="1"/>
          </p:cNvSpPr>
          <p:nvPr>
            <p:ph type="body" idx="1"/>
          </p:nvPr>
        </p:nvSpPr>
        <p:spPr>
          <a:xfrm>
            <a:off x="381000" y="1219200"/>
            <a:ext cx="8458200" cy="5257800"/>
          </a:xfrm>
        </p:spPr>
        <p:txBody>
          <a:bodyPr/>
          <a:lstStyle/>
          <a:p>
            <a:pPr>
              <a:lnSpc>
                <a:spcPct val="90000"/>
              </a:lnSpc>
            </a:pPr>
            <a:r>
              <a:rPr lang="en-US" altLang="zh-TW">
                <a:ea typeface="新細明體" pitchFamily="18" charset="-120"/>
              </a:rPr>
              <a:t>Extreme Programming (XP):  Developers program in pairs and must write the tests for their own code.  XP teams include developers, managers, and users</a:t>
            </a:r>
          </a:p>
          <a:p>
            <a:pPr>
              <a:lnSpc>
                <a:spcPct val="90000"/>
              </a:lnSpc>
            </a:pPr>
            <a:r>
              <a:rPr lang="en-US" altLang="zh-TW">
                <a:ea typeface="新細明體" pitchFamily="18" charset="-120"/>
              </a:rPr>
              <a:t>Scrum:  Repetitions of iterative development are referred to as sprints, which normally last thirty days.  Teams often meet every day for a short meeting, called a scrum, to decide what to accomplish that day.  Works best for object-oriented technology projects and requires strong leadership to coordinate the work</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2FBFDD2D-3B8F-4B75-9285-BF321BEE08EE}" type="slidenum">
              <a:rPr lang="zh-TW" altLang="en-US"/>
              <a:pPr/>
              <a:t>26</a:t>
            </a:fld>
            <a:endParaRPr lang="en-US" altLang="zh-TW"/>
          </a:p>
        </p:txBody>
      </p:sp>
      <p:sp>
        <p:nvSpPr>
          <p:cNvPr id="38914" name="Rectangle 1026"/>
          <p:cNvSpPr>
            <a:spLocks noGrp="1" noChangeArrowheads="1"/>
          </p:cNvSpPr>
          <p:nvPr>
            <p:ph type="title"/>
          </p:nvPr>
        </p:nvSpPr>
        <p:spPr/>
        <p:txBody>
          <a:bodyPr/>
          <a:lstStyle/>
          <a:p>
            <a:r>
              <a:rPr lang="en-US" altLang="zh-TW">
                <a:ea typeface="新細明體" pitchFamily="18" charset="-120"/>
              </a:rPr>
              <a:t>Distinguishing Project Life Cycles and Product Life Cycles</a:t>
            </a:r>
          </a:p>
        </p:txBody>
      </p:sp>
      <p:sp>
        <p:nvSpPr>
          <p:cNvPr id="38915" name="Rectangle 1027"/>
          <p:cNvSpPr>
            <a:spLocks noGrp="1" noChangeArrowheads="1"/>
          </p:cNvSpPr>
          <p:nvPr>
            <p:ph type="body" idx="1"/>
          </p:nvPr>
        </p:nvSpPr>
        <p:spPr/>
        <p:txBody>
          <a:bodyPr/>
          <a:lstStyle/>
          <a:p>
            <a:r>
              <a:rPr lang="en-US" altLang="zh-TW">
                <a:ea typeface="新細明體" pitchFamily="18" charset="-120"/>
              </a:rPr>
              <a:t>The project life cycle applies to all projects, regardless of the products being produced</a:t>
            </a:r>
          </a:p>
          <a:p>
            <a:r>
              <a:rPr lang="en-US" altLang="zh-TW">
                <a:ea typeface="新細明體" pitchFamily="18" charset="-120"/>
              </a:rPr>
              <a:t>Product life cycle models vary considerably based on the nature of the product</a:t>
            </a:r>
          </a:p>
          <a:p>
            <a:r>
              <a:rPr lang="en-US" altLang="zh-TW">
                <a:ea typeface="新細明體" pitchFamily="18" charset="-120"/>
              </a:rPr>
              <a:t>Most large IT systems are developed as a series of projects</a:t>
            </a:r>
          </a:p>
          <a:p>
            <a:r>
              <a:rPr lang="en-US" altLang="zh-TW">
                <a:ea typeface="新細明體" pitchFamily="18" charset="-120"/>
              </a:rPr>
              <a:t>Project management is done in all of the product life cycle phases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0637C356-43A8-4C0D-9C68-3DAEE106F8A6}" type="slidenum">
              <a:rPr lang="zh-TW" altLang="en-US"/>
              <a:pPr/>
              <a:t>27</a:t>
            </a:fld>
            <a:endParaRPr lang="en-US" altLang="zh-TW"/>
          </a:p>
        </p:txBody>
      </p:sp>
      <p:sp>
        <p:nvSpPr>
          <p:cNvPr id="39938" name="Rectangle 2"/>
          <p:cNvSpPr>
            <a:spLocks noGrp="1" noChangeArrowheads="1"/>
          </p:cNvSpPr>
          <p:nvPr>
            <p:ph type="title"/>
          </p:nvPr>
        </p:nvSpPr>
        <p:spPr/>
        <p:txBody>
          <a:bodyPr/>
          <a:lstStyle/>
          <a:p>
            <a:r>
              <a:rPr lang="en-US" altLang="zh-TW">
                <a:ea typeface="新細明體" pitchFamily="18" charset="-120"/>
              </a:rPr>
              <a:t>Why Have Project Phases and Management Reviews?</a:t>
            </a:r>
          </a:p>
        </p:txBody>
      </p:sp>
      <p:sp>
        <p:nvSpPr>
          <p:cNvPr id="39939" name="Rectangle 3"/>
          <p:cNvSpPr>
            <a:spLocks noGrp="1" noChangeArrowheads="1"/>
          </p:cNvSpPr>
          <p:nvPr>
            <p:ph type="body" idx="1"/>
          </p:nvPr>
        </p:nvSpPr>
        <p:spPr/>
        <p:txBody>
          <a:bodyPr/>
          <a:lstStyle/>
          <a:p>
            <a:r>
              <a:rPr lang="en-US" altLang="zh-TW">
                <a:ea typeface="新細明體" pitchFamily="18" charset="-120"/>
              </a:rPr>
              <a:t>A project should successfully pass through each of the project phases in order to continue on to the next</a:t>
            </a:r>
          </a:p>
          <a:p>
            <a:r>
              <a:rPr lang="en-US" altLang="zh-TW">
                <a:ea typeface="新細明體" pitchFamily="18" charset="-120"/>
              </a:rPr>
              <a:t>Management reviews (also called phase exits or kill points) should occur after each phase to evaluate the project’s progress, likely success, and continued compatibility with organizational goals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2"/>
          <p:cNvSpPr>
            <a:spLocks noGrp="1"/>
          </p:cNvSpPr>
          <p:nvPr>
            <p:ph type="sldNum" sz="quarter" idx="10"/>
          </p:nvPr>
        </p:nvSpPr>
        <p:spPr/>
        <p:txBody>
          <a:bodyPr/>
          <a:lstStyle/>
          <a:p>
            <a:fld id="{06044C58-6634-46CE-B6A0-2B075152F56B}" type="slidenum">
              <a:rPr lang="zh-TW" altLang="en-US"/>
              <a:pPr/>
              <a:t>28</a:t>
            </a:fld>
            <a:endParaRPr lang="en-US" altLang="zh-TW"/>
          </a:p>
        </p:txBody>
      </p:sp>
      <p:sp>
        <p:nvSpPr>
          <p:cNvPr id="40962" name="Rectangle 2"/>
          <p:cNvSpPr>
            <a:spLocks noGrp="1" noChangeArrowheads="1"/>
          </p:cNvSpPr>
          <p:nvPr>
            <p:ph type="title"/>
          </p:nvPr>
        </p:nvSpPr>
        <p:spPr/>
        <p:txBody>
          <a:bodyPr/>
          <a:lstStyle/>
          <a:p>
            <a:r>
              <a:rPr lang="en-US" altLang="zh-TW">
                <a:ea typeface="新細明體" pitchFamily="18" charset="-120"/>
              </a:rPr>
              <a:t>What Went Right?</a:t>
            </a:r>
          </a:p>
        </p:txBody>
      </p:sp>
      <p:sp>
        <p:nvSpPr>
          <p:cNvPr id="40963" name="Rectangle 3"/>
          <p:cNvSpPr>
            <a:spLocks noChangeArrowheads="1"/>
          </p:cNvSpPr>
          <p:nvPr/>
        </p:nvSpPr>
        <p:spPr bwMode="auto">
          <a:xfrm>
            <a:off x="228600" y="1143000"/>
            <a:ext cx="8763000" cy="465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zh-TW">
                <a:ea typeface="新細明體" pitchFamily="18" charset="-120"/>
              </a:rPr>
              <a:t>"The real improvement that I saw was in our ability to</a:t>
            </a:r>
            <a:r>
              <a:rPr lang="en-US" altLang="zh-TW">
                <a:ea typeface="新細明體" pitchFamily="18" charset="-120"/>
                <a:sym typeface="Symbol" panose="05050102010706020507" pitchFamily="18" charset="2"/>
              </a:rPr>
              <a:t></a:t>
            </a:r>
            <a:r>
              <a:rPr lang="en-US" altLang="zh-TW">
                <a:ea typeface="新細明體" pitchFamily="18" charset="-120"/>
              </a:rPr>
              <a:t>in the words of Thomas Edison</a:t>
            </a:r>
            <a:r>
              <a:rPr lang="en-US" altLang="zh-TW">
                <a:ea typeface="新細明體" pitchFamily="18" charset="-120"/>
                <a:sym typeface="Symbol" panose="05050102010706020507" pitchFamily="18" charset="2"/>
              </a:rPr>
              <a:t></a:t>
            </a:r>
            <a:r>
              <a:rPr lang="en-US" altLang="zh-TW">
                <a:ea typeface="新細明體" pitchFamily="18" charset="-120"/>
              </a:rPr>
              <a:t>know when to stop beating a dead horse.…Edison's key to success was that he failed fairly often; but as he said, he could recognize a dead horse before it started to smell...as a result he had 14,000 patents and was very successful…In IT we ride dead horses</a:t>
            </a:r>
            <a:r>
              <a:rPr lang="en-US" altLang="zh-TW">
                <a:ea typeface="新細明體" pitchFamily="18" charset="-120"/>
                <a:sym typeface="Symbol" panose="05050102010706020507" pitchFamily="18" charset="2"/>
              </a:rPr>
              <a:t></a:t>
            </a:r>
            <a:r>
              <a:rPr lang="en-US" altLang="zh-TW">
                <a:ea typeface="新細明體" pitchFamily="18" charset="-120"/>
              </a:rPr>
              <a:t>failing projects</a:t>
            </a:r>
            <a:r>
              <a:rPr lang="en-US" altLang="zh-TW">
                <a:ea typeface="新細明體" pitchFamily="18" charset="-120"/>
                <a:sym typeface="Symbol" panose="05050102010706020507" pitchFamily="18" charset="2"/>
              </a:rPr>
              <a:t></a:t>
            </a:r>
            <a:r>
              <a:rPr lang="en-US" altLang="zh-TW">
                <a:ea typeface="新細明體" pitchFamily="18" charset="-120"/>
              </a:rPr>
              <a:t>a long time before we give up.  But what we are seeing now is that we are able to get off them; able to reduce cost overrun and time overrun.  That's where the major impact came on the success rate.”</a:t>
            </a:r>
          </a:p>
          <a:p>
            <a:pPr eaLnBrk="0" hangingPunct="0"/>
            <a:endParaRPr lang="en-US" altLang="zh-TW">
              <a:ea typeface="新細明體" pitchFamily="18" charset="-120"/>
            </a:endParaRPr>
          </a:p>
          <a:p>
            <a:pPr lvl="1" eaLnBrk="0" hangingPunct="0"/>
            <a:r>
              <a:rPr lang="en-US" altLang="zh-TW" sz="2000">
                <a:ea typeface="新細明體" pitchFamily="18" charset="-120"/>
              </a:rPr>
              <a:t>Cabanis, Jeannette, "'A Major Impact': The Standish Group's Jim Johnson On Project Management and IT Project Success," PM Network, PMI, September 1998, p. 7</a:t>
            </a:r>
            <a:endParaRPr lang="en-US" altLang="zh-TW" sz="4400">
              <a:ea typeface="新細明體" pitchFamily="18" charset="-12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50FF1640-F116-41E4-ACF2-706F1D3AC200}" type="slidenum">
              <a:rPr lang="zh-TW" altLang="en-US"/>
              <a:pPr/>
              <a:t>29</a:t>
            </a:fld>
            <a:endParaRPr lang="en-US" altLang="zh-TW"/>
          </a:p>
        </p:txBody>
      </p:sp>
      <p:sp>
        <p:nvSpPr>
          <p:cNvPr id="73730" name="Rectangle 2"/>
          <p:cNvSpPr>
            <a:spLocks noGrp="1" noChangeArrowheads="1"/>
          </p:cNvSpPr>
          <p:nvPr>
            <p:ph type="title"/>
          </p:nvPr>
        </p:nvSpPr>
        <p:spPr/>
        <p:txBody>
          <a:bodyPr/>
          <a:lstStyle/>
          <a:p>
            <a:r>
              <a:rPr lang="en-US" altLang="zh-TW">
                <a:ea typeface="新細明體" pitchFamily="18" charset="-120"/>
              </a:rPr>
              <a:t>The Context of IT Projects</a:t>
            </a:r>
          </a:p>
        </p:txBody>
      </p:sp>
      <p:sp>
        <p:nvSpPr>
          <p:cNvPr id="73731" name="Rectangle 3"/>
          <p:cNvSpPr>
            <a:spLocks noGrp="1" noChangeArrowheads="1"/>
          </p:cNvSpPr>
          <p:nvPr>
            <p:ph type="body" idx="1"/>
          </p:nvPr>
        </p:nvSpPr>
        <p:spPr/>
        <p:txBody>
          <a:bodyPr/>
          <a:lstStyle/>
          <a:p>
            <a:r>
              <a:rPr lang="en-US" altLang="zh-TW">
                <a:ea typeface="新細明體" pitchFamily="18" charset="-120"/>
              </a:rPr>
              <a:t>IT projects can be very diverse in terms of size,  complexity, products produced, application area, and resource requirements</a:t>
            </a:r>
          </a:p>
          <a:p>
            <a:r>
              <a:rPr lang="en-US" altLang="zh-TW">
                <a:ea typeface="新細明體" pitchFamily="18" charset="-120"/>
              </a:rPr>
              <a:t>IT project team members often have diverse backgrounds and skill sets</a:t>
            </a:r>
          </a:p>
          <a:p>
            <a:r>
              <a:rPr lang="en-US" altLang="zh-TW">
                <a:ea typeface="新細明體" pitchFamily="18" charset="-120"/>
              </a:rPr>
              <a:t>IT projects use diverse technologies that change rapidly.  Even within one technology area, people must be highly specialized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9E74A630-C17B-44DF-99F9-D713E690F83C}" type="slidenum">
              <a:rPr lang="zh-TW" altLang="en-US"/>
              <a:pPr/>
              <a:t>3</a:t>
            </a:fld>
            <a:endParaRPr lang="en-US" altLang="zh-TW"/>
          </a:p>
        </p:txBody>
      </p:sp>
      <p:sp>
        <p:nvSpPr>
          <p:cNvPr id="71682" name="Rectangle 2"/>
          <p:cNvSpPr>
            <a:spLocks noGrp="1" noChangeArrowheads="1"/>
          </p:cNvSpPr>
          <p:nvPr>
            <p:ph type="title"/>
          </p:nvPr>
        </p:nvSpPr>
        <p:spPr/>
        <p:txBody>
          <a:bodyPr/>
          <a:lstStyle/>
          <a:p>
            <a:r>
              <a:rPr lang="en-US" altLang="zh-TW">
                <a:ea typeface="新細明體" pitchFamily="18" charset="-120"/>
              </a:rPr>
              <a:t>Learning Objectives</a:t>
            </a:r>
          </a:p>
        </p:txBody>
      </p:sp>
      <p:sp>
        <p:nvSpPr>
          <p:cNvPr id="71683" name="Rectangle 3"/>
          <p:cNvSpPr>
            <a:spLocks noGrp="1" noChangeArrowheads="1"/>
          </p:cNvSpPr>
          <p:nvPr>
            <p:ph type="body" idx="1"/>
          </p:nvPr>
        </p:nvSpPr>
        <p:spPr>
          <a:xfrm>
            <a:off x="381000" y="1219200"/>
            <a:ext cx="8458200" cy="4953000"/>
          </a:xfrm>
        </p:spPr>
        <p:txBody>
          <a:bodyPr/>
          <a:lstStyle/>
          <a:p>
            <a:pPr>
              <a:lnSpc>
                <a:spcPct val="90000"/>
              </a:lnSpc>
            </a:pPr>
            <a:r>
              <a:rPr lang="en-US" altLang="zh-TW">
                <a:ea typeface="新細明體" pitchFamily="18" charset="-120"/>
                <a:cs typeface="Times New Roman" panose="02020603050405020304" pitchFamily="18" charset="0"/>
              </a:rPr>
              <a:t>Understand the concept, development, implementation, and close-out phases of the project life cycle</a:t>
            </a:r>
            <a:endParaRPr lang="en-US" altLang="zh-TW">
              <a:latin typeface="New York" charset="0"/>
              <a:ea typeface="新細明體" pitchFamily="18" charset="-120"/>
              <a:cs typeface="Times New Roman" panose="02020603050405020304" pitchFamily="18" charset="0"/>
            </a:endParaRPr>
          </a:p>
          <a:p>
            <a:pPr>
              <a:lnSpc>
                <a:spcPct val="90000"/>
              </a:lnSpc>
            </a:pPr>
            <a:r>
              <a:rPr lang="en-US" altLang="zh-TW">
                <a:ea typeface="新細明體" pitchFamily="18" charset="-120"/>
                <a:cs typeface="Times New Roman" panose="02020603050405020304" pitchFamily="18" charset="0"/>
              </a:rPr>
              <a:t>Distinguish between project development and product development</a:t>
            </a:r>
            <a:endParaRPr lang="en-US" altLang="zh-TW">
              <a:latin typeface="New York" charset="0"/>
              <a:ea typeface="新細明體" pitchFamily="18" charset="-120"/>
              <a:cs typeface="Times New Roman" panose="02020603050405020304" pitchFamily="18" charset="0"/>
            </a:endParaRPr>
          </a:p>
          <a:p>
            <a:pPr>
              <a:lnSpc>
                <a:spcPct val="90000"/>
              </a:lnSpc>
            </a:pPr>
            <a:r>
              <a:rPr lang="en-US" altLang="zh-TW">
                <a:ea typeface="新細明體" pitchFamily="18" charset="-120"/>
                <a:cs typeface="Times New Roman" panose="02020603050405020304" pitchFamily="18" charset="0"/>
              </a:rPr>
              <a:t>Discuss the unique attributes and diverse nature of information technology projects</a:t>
            </a:r>
            <a:endParaRPr lang="en-US" altLang="zh-TW">
              <a:latin typeface="New York" charset="0"/>
              <a:ea typeface="新細明體" pitchFamily="18" charset="-120"/>
              <a:cs typeface="Times New Roman" panose="02020603050405020304" pitchFamily="18" charset="0"/>
            </a:endParaRPr>
          </a:p>
          <a:p>
            <a:pPr>
              <a:lnSpc>
                <a:spcPct val="90000"/>
              </a:lnSpc>
            </a:pPr>
            <a:r>
              <a:rPr lang="en-US" altLang="zh-TW">
                <a:ea typeface="新細明體" pitchFamily="18" charset="-120"/>
                <a:cs typeface="Times New Roman" panose="02020603050405020304" pitchFamily="18" charset="0"/>
              </a:rPr>
              <a:t>List the skills and attributes of a good project manager in general and in the information technology field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24475269-B03A-4827-8563-A7F59C6B3787}" type="slidenum">
              <a:rPr lang="zh-TW" altLang="en-US"/>
              <a:pPr/>
              <a:t>4</a:t>
            </a:fld>
            <a:endParaRPr lang="en-US" altLang="zh-TW"/>
          </a:p>
        </p:txBody>
      </p:sp>
      <p:sp>
        <p:nvSpPr>
          <p:cNvPr id="30722" name="Rectangle 2"/>
          <p:cNvSpPr>
            <a:spLocks noGrp="1" noChangeArrowheads="1"/>
          </p:cNvSpPr>
          <p:nvPr>
            <p:ph type="title"/>
          </p:nvPr>
        </p:nvSpPr>
        <p:spPr>
          <a:xfrm>
            <a:off x="0" y="228600"/>
            <a:ext cx="9144000" cy="1143000"/>
          </a:xfrm>
        </p:spPr>
        <p:txBody>
          <a:bodyPr/>
          <a:lstStyle/>
          <a:p>
            <a:r>
              <a:rPr lang="en-US" altLang="zh-TW">
                <a:ea typeface="新細明體" pitchFamily="18" charset="-120"/>
              </a:rPr>
              <a:t>Projects Cannot Be Run</a:t>
            </a:r>
            <a:br>
              <a:rPr lang="en-US" altLang="zh-TW">
                <a:ea typeface="新細明體" pitchFamily="18" charset="-120"/>
              </a:rPr>
            </a:br>
            <a:r>
              <a:rPr lang="en-US" altLang="zh-TW">
                <a:ea typeface="新細明體" pitchFamily="18" charset="-120"/>
              </a:rPr>
              <a:t>in Isolation</a:t>
            </a:r>
          </a:p>
        </p:txBody>
      </p:sp>
      <p:sp>
        <p:nvSpPr>
          <p:cNvPr id="30723" name="Rectangle 3"/>
          <p:cNvSpPr>
            <a:spLocks noGrp="1" noChangeArrowheads="1"/>
          </p:cNvSpPr>
          <p:nvPr>
            <p:ph type="body" idx="1"/>
          </p:nvPr>
        </p:nvSpPr>
        <p:spPr/>
        <p:txBody>
          <a:bodyPr/>
          <a:lstStyle/>
          <a:p>
            <a:r>
              <a:rPr lang="en-US" altLang="zh-TW">
                <a:ea typeface="新細明體" pitchFamily="18" charset="-120"/>
              </a:rPr>
              <a:t>Projects must operate in a broad organizational environment</a:t>
            </a:r>
          </a:p>
          <a:p>
            <a:r>
              <a:rPr lang="en-US" altLang="zh-TW">
                <a:ea typeface="新細明體" pitchFamily="18" charset="-120"/>
              </a:rPr>
              <a:t>Project managers need to take a holistic or systems view of a project and understand how it is situated within the larger organization</a:t>
            </a:r>
          </a:p>
          <a:p>
            <a:r>
              <a:rPr lang="en-US" altLang="zh-TW">
                <a:ea typeface="新細明體" pitchFamily="18" charset="-120"/>
              </a:rPr>
              <a:t>See example in opening and closing case to illustrate this concept</a:t>
            </a:r>
          </a:p>
          <a:p>
            <a:endParaRPr lang="en-US" altLang="zh-TW">
              <a:ea typeface="新細明體" pitchFamily="18" charset="-12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954ED911-B98D-4E9D-9D12-A5DD85FC552E}" type="slidenum">
              <a:rPr lang="zh-TW" altLang="en-US"/>
              <a:pPr/>
              <a:t>5</a:t>
            </a:fld>
            <a:endParaRPr lang="en-US" altLang="zh-TW"/>
          </a:p>
        </p:txBody>
      </p:sp>
      <p:sp>
        <p:nvSpPr>
          <p:cNvPr id="31746" name="Rectangle 2"/>
          <p:cNvSpPr>
            <a:spLocks noGrp="1" noChangeArrowheads="1"/>
          </p:cNvSpPr>
          <p:nvPr>
            <p:ph type="title"/>
          </p:nvPr>
        </p:nvSpPr>
        <p:spPr/>
        <p:txBody>
          <a:bodyPr/>
          <a:lstStyle/>
          <a:p>
            <a:r>
              <a:rPr lang="en-US" altLang="zh-TW">
                <a:ea typeface="新細明體" pitchFamily="18" charset="-120"/>
              </a:rPr>
              <a:t>A Systems View of Project Management</a:t>
            </a:r>
          </a:p>
        </p:txBody>
      </p:sp>
      <p:sp>
        <p:nvSpPr>
          <p:cNvPr id="31747" name="Rectangle 3"/>
          <p:cNvSpPr>
            <a:spLocks noGrp="1" noChangeArrowheads="1"/>
          </p:cNvSpPr>
          <p:nvPr>
            <p:ph type="body" idx="1"/>
          </p:nvPr>
        </p:nvSpPr>
        <p:spPr>
          <a:xfrm>
            <a:off x="381000" y="1295400"/>
            <a:ext cx="8458200" cy="4572000"/>
          </a:xfrm>
        </p:spPr>
        <p:txBody>
          <a:bodyPr/>
          <a:lstStyle/>
          <a:p>
            <a:pPr>
              <a:lnSpc>
                <a:spcPct val="90000"/>
              </a:lnSpc>
            </a:pPr>
            <a:r>
              <a:rPr lang="en-US" altLang="zh-TW">
                <a:ea typeface="新細明體" pitchFamily="18" charset="-120"/>
              </a:rPr>
              <a:t>A systems approach emerged in the 1950s to describe a more analytical approach to management and problem solving</a:t>
            </a:r>
          </a:p>
          <a:p>
            <a:pPr>
              <a:lnSpc>
                <a:spcPct val="90000"/>
              </a:lnSpc>
            </a:pPr>
            <a:r>
              <a:rPr lang="en-US" altLang="zh-TW">
                <a:ea typeface="新細明體" pitchFamily="18" charset="-120"/>
              </a:rPr>
              <a:t>Three parts include:</a:t>
            </a:r>
          </a:p>
          <a:p>
            <a:pPr lvl="1">
              <a:lnSpc>
                <a:spcPct val="90000"/>
              </a:lnSpc>
            </a:pPr>
            <a:r>
              <a:rPr lang="en-US" altLang="zh-TW">
                <a:ea typeface="新細明體" pitchFamily="18" charset="-120"/>
              </a:rPr>
              <a:t>Systems philosophy:  View things as systems, interacting components working within an environment to fulfill some purpose</a:t>
            </a:r>
          </a:p>
          <a:p>
            <a:pPr lvl="1">
              <a:lnSpc>
                <a:spcPct val="90000"/>
              </a:lnSpc>
            </a:pPr>
            <a:r>
              <a:rPr lang="en-US" altLang="zh-TW">
                <a:ea typeface="新細明體" pitchFamily="18" charset="-120"/>
              </a:rPr>
              <a:t>Systems analysis:  problem-solving approach</a:t>
            </a:r>
          </a:p>
          <a:p>
            <a:pPr lvl="1">
              <a:lnSpc>
                <a:spcPct val="90000"/>
              </a:lnSpc>
            </a:pPr>
            <a:r>
              <a:rPr lang="en-US" altLang="zh-TW">
                <a:ea typeface="新細明體" pitchFamily="18" charset="-120"/>
              </a:rPr>
              <a:t>Systems management:  Address business, technological, and organizational issues before making changes to systems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2"/>
          <p:cNvSpPr>
            <a:spLocks noGrp="1"/>
          </p:cNvSpPr>
          <p:nvPr>
            <p:ph type="sldNum" sz="quarter" idx="10"/>
          </p:nvPr>
        </p:nvSpPr>
        <p:spPr/>
        <p:txBody>
          <a:bodyPr/>
          <a:lstStyle/>
          <a:p>
            <a:fld id="{BE2EC2AE-A388-4CA0-B5D6-E25E99E39BD7}" type="slidenum">
              <a:rPr lang="zh-TW" altLang="en-US"/>
              <a:pPr/>
              <a:t>6</a:t>
            </a:fld>
            <a:endParaRPr lang="en-US" altLang="zh-TW"/>
          </a:p>
        </p:txBody>
      </p:sp>
      <p:sp>
        <p:nvSpPr>
          <p:cNvPr id="32770" name="Rectangle 2"/>
          <p:cNvSpPr>
            <a:spLocks noGrp="1" noChangeArrowheads="1"/>
          </p:cNvSpPr>
          <p:nvPr>
            <p:ph type="title"/>
          </p:nvPr>
        </p:nvSpPr>
        <p:spPr/>
        <p:txBody>
          <a:bodyPr/>
          <a:lstStyle/>
          <a:p>
            <a:r>
              <a:rPr lang="en-US" altLang="zh-TW">
                <a:ea typeface="新細明體" pitchFamily="18" charset="-120"/>
              </a:rPr>
              <a:t>Figure 2-1. Three Sphere Model for Systems Management</a:t>
            </a:r>
          </a:p>
        </p:txBody>
      </p:sp>
      <p:pic>
        <p:nvPicPr>
          <p:cNvPr id="3277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371600"/>
            <a:ext cx="6096000" cy="4872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3"/>
          <p:cNvSpPr>
            <a:spLocks noGrp="1"/>
          </p:cNvSpPr>
          <p:nvPr>
            <p:ph type="sldNum" sz="quarter" idx="10"/>
          </p:nvPr>
        </p:nvSpPr>
        <p:spPr/>
        <p:txBody>
          <a:bodyPr/>
          <a:lstStyle/>
          <a:p>
            <a:fld id="{7F282815-2ECC-4A1F-9DCF-92B45BBD741F}" type="slidenum">
              <a:rPr lang="zh-TW" altLang="en-US"/>
              <a:pPr/>
              <a:t>7</a:t>
            </a:fld>
            <a:endParaRPr lang="en-US" altLang="zh-TW"/>
          </a:p>
        </p:txBody>
      </p:sp>
      <p:sp>
        <p:nvSpPr>
          <p:cNvPr id="41986" name="Rectangle 2"/>
          <p:cNvSpPr>
            <a:spLocks noGrp="1" noChangeArrowheads="1"/>
          </p:cNvSpPr>
          <p:nvPr>
            <p:ph type="title"/>
          </p:nvPr>
        </p:nvSpPr>
        <p:spPr>
          <a:xfrm>
            <a:off x="0" y="0"/>
            <a:ext cx="9144000" cy="1066800"/>
          </a:xfrm>
        </p:spPr>
        <p:txBody>
          <a:bodyPr/>
          <a:lstStyle/>
          <a:p>
            <a:r>
              <a:rPr lang="en-US" altLang="zh-TW">
                <a:ea typeface="新細明體" pitchFamily="18" charset="-120"/>
              </a:rPr>
              <a:t>Understanding Organizations</a:t>
            </a:r>
          </a:p>
        </p:txBody>
      </p:sp>
      <p:sp>
        <p:nvSpPr>
          <p:cNvPr id="41987" name="Rectangle 3"/>
          <p:cNvSpPr>
            <a:spLocks noChangeArrowheads="1"/>
          </p:cNvSpPr>
          <p:nvPr/>
        </p:nvSpPr>
        <p:spPr bwMode="auto">
          <a:xfrm>
            <a:off x="990600" y="1025525"/>
            <a:ext cx="7391400" cy="4953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41988" name="Line 4"/>
          <p:cNvSpPr>
            <a:spLocks noChangeShapeType="1"/>
          </p:cNvSpPr>
          <p:nvPr/>
        </p:nvSpPr>
        <p:spPr bwMode="auto">
          <a:xfrm>
            <a:off x="4572000" y="1025525"/>
            <a:ext cx="0" cy="4953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41989" name="Line 5"/>
          <p:cNvSpPr>
            <a:spLocks noChangeShapeType="1"/>
          </p:cNvSpPr>
          <p:nvPr/>
        </p:nvSpPr>
        <p:spPr bwMode="auto">
          <a:xfrm>
            <a:off x="990600" y="3540125"/>
            <a:ext cx="7391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41990" name="Text Box 6"/>
          <p:cNvSpPr txBox="1">
            <a:spLocks noChangeArrowheads="1"/>
          </p:cNvSpPr>
          <p:nvPr/>
        </p:nvSpPr>
        <p:spPr bwMode="auto">
          <a:xfrm>
            <a:off x="990600" y="1066800"/>
            <a:ext cx="35052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zh-TW" b="1">
                <a:ea typeface="新細明體" pitchFamily="18" charset="-120"/>
              </a:rPr>
              <a:t>Structural frame:</a:t>
            </a:r>
            <a:r>
              <a:rPr lang="en-US" altLang="zh-TW">
                <a:ea typeface="新細明體" pitchFamily="18" charset="-120"/>
              </a:rPr>
              <a:t>  Focuses on roles and responsibilities, coordination and control. Organizational charts help define this frame.</a:t>
            </a:r>
          </a:p>
        </p:txBody>
      </p:sp>
      <p:sp>
        <p:nvSpPr>
          <p:cNvPr id="41991" name="Text Box 7"/>
          <p:cNvSpPr txBox="1">
            <a:spLocks noChangeArrowheads="1"/>
          </p:cNvSpPr>
          <p:nvPr/>
        </p:nvSpPr>
        <p:spPr bwMode="auto">
          <a:xfrm>
            <a:off x="4648200" y="1101725"/>
            <a:ext cx="35814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zh-TW" b="1">
                <a:ea typeface="新細明體" pitchFamily="18" charset="-120"/>
              </a:rPr>
              <a:t>Human resources frame:</a:t>
            </a:r>
            <a:r>
              <a:rPr lang="en-US" altLang="zh-TW">
                <a:ea typeface="新細明體" pitchFamily="18" charset="-120"/>
              </a:rPr>
              <a:t>  Focuses on providing harmony between needs of the organization and needs of people. </a:t>
            </a:r>
          </a:p>
        </p:txBody>
      </p:sp>
      <p:sp>
        <p:nvSpPr>
          <p:cNvPr id="41992" name="Text Box 8"/>
          <p:cNvSpPr txBox="1">
            <a:spLocks noChangeArrowheads="1"/>
          </p:cNvSpPr>
          <p:nvPr/>
        </p:nvSpPr>
        <p:spPr bwMode="auto">
          <a:xfrm>
            <a:off x="990600" y="3616325"/>
            <a:ext cx="34290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zh-TW" b="1">
                <a:ea typeface="新細明體" pitchFamily="18" charset="-120"/>
              </a:rPr>
              <a:t>Political frame:</a:t>
            </a:r>
            <a:r>
              <a:rPr lang="en-US" altLang="zh-TW">
                <a:ea typeface="新細明體" pitchFamily="18" charset="-120"/>
              </a:rPr>
              <a:t>  Assumes organizations are coalitions composed of varied individuals and interest groups.  Conflict and power are key issues.</a:t>
            </a:r>
          </a:p>
        </p:txBody>
      </p:sp>
      <p:sp>
        <p:nvSpPr>
          <p:cNvPr id="41993" name="Text Box 9"/>
          <p:cNvSpPr txBox="1">
            <a:spLocks noChangeArrowheads="1"/>
          </p:cNvSpPr>
          <p:nvPr/>
        </p:nvSpPr>
        <p:spPr bwMode="auto">
          <a:xfrm>
            <a:off x="4648200" y="3616325"/>
            <a:ext cx="35814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zh-TW" b="1">
                <a:ea typeface="新細明體" pitchFamily="18" charset="-120"/>
              </a:rPr>
              <a:t>Symbolic frame:</a:t>
            </a:r>
            <a:r>
              <a:rPr lang="en-US" altLang="zh-TW">
                <a:ea typeface="新細明體" pitchFamily="18" charset="-120"/>
              </a:rPr>
              <a:t>  Focuses on symbols and meanings related to events.  Culture is important.</a:t>
            </a:r>
          </a:p>
        </p:txBody>
      </p:sp>
      <p:sp>
        <p:nvSpPr>
          <p:cNvPr id="41994" name="Rectangle 10"/>
          <p:cNvSpPr>
            <a:spLocks noChangeArrowheads="1"/>
          </p:cNvSpPr>
          <p:nvPr/>
        </p:nvSpPr>
        <p:spPr bwMode="auto">
          <a:xfrm>
            <a:off x="838200" y="873125"/>
            <a:ext cx="7696200" cy="5257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2"/>
          <p:cNvSpPr>
            <a:spLocks noGrp="1"/>
          </p:cNvSpPr>
          <p:nvPr>
            <p:ph type="sldNum" sz="quarter" idx="10"/>
          </p:nvPr>
        </p:nvSpPr>
        <p:spPr/>
        <p:txBody>
          <a:bodyPr/>
          <a:lstStyle/>
          <a:p>
            <a:fld id="{A2682A8C-70E0-417E-B340-E5A6DE433063}" type="slidenum">
              <a:rPr lang="zh-TW" altLang="en-US"/>
              <a:pPr/>
              <a:t>8</a:t>
            </a:fld>
            <a:endParaRPr lang="en-US" altLang="zh-TW"/>
          </a:p>
        </p:txBody>
      </p:sp>
      <p:sp>
        <p:nvSpPr>
          <p:cNvPr id="67586" name="Rectangle 2"/>
          <p:cNvSpPr>
            <a:spLocks noGrp="1" noChangeArrowheads="1"/>
          </p:cNvSpPr>
          <p:nvPr>
            <p:ph type="title"/>
          </p:nvPr>
        </p:nvSpPr>
        <p:spPr/>
        <p:txBody>
          <a:bodyPr/>
          <a:lstStyle/>
          <a:p>
            <a:r>
              <a:rPr lang="en-US" altLang="zh-TW">
                <a:ea typeface="新細明體" pitchFamily="18" charset="-120"/>
              </a:rPr>
              <a:t>What Went Wrong?</a:t>
            </a:r>
          </a:p>
        </p:txBody>
      </p:sp>
      <p:sp>
        <p:nvSpPr>
          <p:cNvPr id="67588" name="Rectangle 4"/>
          <p:cNvSpPr>
            <a:spLocks noChangeArrowheads="1"/>
          </p:cNvSpPr>
          <p:nvPr/>
        </p:nvSpPr>
        <p:spPr bwMode="auto">
          <a:xfrm>
            <a:off x="381000" y="990600"/>
            <a:ext cx="8534400" cy="5021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zh-TW">
                <a:ea typeface="新細明體" pitchFamily="18" charset="-120"/>
              </a:rPr>
              <a:t>Many enterprise resource planning (ERP) projects fail due to organizational issues.  For example, Sobey’s Canadian grocery store chain abandoned its two-year, $90 million ERP system due to organizational problems.</a:t>
            </a:r>
          </a:p>
          <a:p>
            <a:pPr>
              <a:spcBef>
                <a:spcPct val="50000"/>
              </a:spcBef>
            </a:pPr>
            <a:r>
              <a:rPr lang="en-US" altLang="zh-TW">
                <a:ea typeface="新細明體" pitchFamily="18" charset="-120"/>
                <a:cs typeface="Times New Roman" panose="02020603050405020304" pitchFamily="18" charset="0"/>
              </a:rPr>
              <a:t>As Dalhousie University Associate Professor Sunny Marche states, “The problem of building an integrated system that can accommodate different people is a very serious challenge. You can’t divorce technology from the sociocultural issues. They have an equal role.” Sobey’s ERP system shut down for five days and employees were scrambling to stock potentially empty shelves in several stores for weeks. The system failure cost Sobey’s more than $90 million and caused shareholders to take an 82-cent after-tax hit per share.*</a:t>
            </a:r>
          </a:p>
        </p:txBody>
      </p:sp>
      <p:sp>
        <p:nvSpPr>
          <p:cNvPr id="67589" name="Text Box 5"/>
          <p:cNvSpPr txBox="1">
            <a:spLocks noChangeArrowheads="1"/>
          </p:cNvSpPr>
          <p:nvPr/>
        </p:nvSpPr>
        <p:spPr bwMode="auto">
          <a:xfrm>
            <a:off x="288925" y="6186488"/>
            <a:ext cx="80359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zh-TW" altLang="en-US" sz="2000">
                <a:ea typeface="新細明體" pitchFamily="18" charset="-120"/>
              </a:rPr>
              <a:t>*</a:t>
            </a:r>
            <a:r>
              <a:rPr lang="en-US" altLang="zh-TW" sz="2000">
                <a:ea typeface="新細明體" pitchFamily="18" charset="-120"/>
              </a:rPr>
              <a:t>Hoare, Eva. “Software hardships,” The Herald, Halifax, Nova Scotia (2001)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728BEF28-0CED-4B6B-A6A9-92C0423A7E4B}" type="slidenum">
              <a:rPr lang="zh-TW" altLang="en-US"/>
              <a:pPr/>
              <a:t>9</a:t>
            </a:fld>
            <a:endParaRPr lang="en-US" altLang="zh-TW"/>
          </a:p>
        </p:txBody>
      </p:sp>
      <p:sp>
        <p:nvSpPr>
          <p:cNvPr id="43010" name="Rectangle 2"/>
          <p:cNvSpPr>
            <a:spLocks noGrp="1" noChangeArrowheads="1"/>
          </p:cNvSpPr>
          <p:nvPr>
            <p:ph type="title"/>
          </p:nvPr>
        </p:nvSpPr>
        <p:spPr/>
        <p:txBody>
          <a:bodyPr/>
          <a:lstStyle/>
          <a:p>
            <a:r>
              <a:rPr lang="en-US" altLang="zh-TW">
                <a:ea typeface="新細明體" pitchFamily="18" charset="-120"/>
              </a:rPr>
              <a:t>Many Organizations Focus on the Structural Frame</a:t>
            </a:r>
          </a:p>
        </p:txBody>
      </p:sp>
      <p:sp>
        <p:nvSpPr>
          <p:cNvPr id="43011" name="Rectangle 3"/>
          <p:cNvSpPr>
            <a:spLocks noGrp="1" noChangeArrowheads="1"/>
          </p:cNvSpPr>
          <p:nvPr>
            <p:ph type="body" idx="1"/>
          </p:nvPr>
        </p:nvSpPr>
        <p:spPr/>
        <p:txBody>
          <a:bodyPr/>
          <a:lstStyle/>
          <a:p>
            <a:pPr>
              <a:lnSpc>
                <a:spcPct val="90000"/>
              </a:lnSpc>
            </a:pPr>
            <a:r>
              <a:rPr lang="en-US" altLang="zh-TW">
                <a:ea typeface="新細明體" pitchFamily="18" charset="-120"/>
              </a:rPr>
              <a:t>Most people understand what organizational charts are</a:t>
            </a:r>
          </a:p>
          <a:p>
            <a:pPr>
              <a:lnSpc>
                <a:spcPct val="90000"/>
              </a:lnSpc>
            </a:pPr>
            <a:r>
              <a:rPr lang="en-US" altLang="zh-TW">
                <a:ea typeface="新細明體" pitchFamily="18" charset="-120"/>
              </a:rPr>
              <a:t>Many new managers try to change organizational structure when other changes are needed</a:t>
            </a:r>
          </a:p>
          <a:p>
            <a:pPr>
              <a:lnSpc>
                <a:spcPct val="90000"/>
              </a:lnSpc>
            </a:pPr>
            <a:r>
              <a:rPr lang="en-US" altLang="zh-TW">
                <a:ea typeface="新細明體" pitchFamily="18" charset="-120"/>
              </a:rPr>
              <a:t>3 basic organizational structures</a:t>
            </a:r>
          </a:p>
          <a:p>
            <a:pPr lvl="1">
              <a:lnSpc>
                <a:spcPct val="90000"/>
              </a:lnSpc>
            </a:pPr>
            <a:r>
              <a:rPr lang="en-US" altLang="zh-TW">
                <a:ea typeface="新細明體" pitchFamily="18" charset="-120"/>
              </a:rPr>
              <a:t>functional</a:t>
            </a:r>
          </a:p>
          <a:p>
            <a:pPr lvl="1">
              <a:lnSpc>
                <a:spcPct val="90000"/>
              </a:lnSpc>
            </a:pPr>
            <a:r>
              <a:rPr lang="en-US" altLang="zh-TW">
                <a:ea typeface="新細明體" pitchFamily="18" charset="-120"/>
              </a:rPr>
              <a:t>project</a:t>
            </a:r>
          </a:p>
          <a:p>
            <a:pPr lvl="1">
              <a:lnSpc>
                <a:spcPct val="90000"/>
              </a:lnSpc>
            </a:pPr>
            <a:r>
              <a:rPr lang="en-US" altLang="zh-TW">
                <a:ea typeface="新細明體" pitchFamily="18" charset="-120"/>
              </a:rPr>
              <a:t>matrix</a:t>
            </a: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1383</TotalTime>
  <Words>1717</Words>
  <Application>Microsoft Office PowerPoint</Application>
  <PresentationFormat>On-screen Show (4:3)</PresentationFormat>
  <Paragraphs>187</Paragraphs>
  <Slides>29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5" baseType="lpstr">
      <vt:lpstr>Times New Roman</vt:lpstr>
      <vt:lpstr>新細明體</vt:lpstr>
      <vt:lpstr>New York</vt:lpstr>
      <vt:lpstr>Symbol</vt:lpstr>
      <vt:lpstr>Default Design</vt:lpstr>
      <vt:lpstr>Adobe Photoshop Image</vt:lpstr>
      <vt:lpstr>Chapter 2: The Project Management and Information Technology Context</vt:lpstr>
      <vt:lpstr>Learning Objectives</vt:lpstr>
      <vt:lpstr>Learning Objectives</vt:lpstr>
      <vt:lpstr>Projects Cannot Be Run in Isolation</vt:lpstr>
      <vt:lpstr>A Systems View of Project Management</vt:lpstr>
      <vt:lpstr>Figure 2-1. Three Sphere Model for Systems Management</vt:lpstr>
      <vt:lpstr>Understanding Organizations</vt:lpstr>
      <vt:lpstr>What Went Wrong?</vt:lpstr>
      <vt:lpstr>Many Organizations Focus on the Structural Frame</vt:lpstr>
      <vt:lpstr>Basic Organizational Structures</vt:lpstr>
      <vt:lpstr>Table 2-1.  Organizational Structure Influences on Projects</vt:lpstr>
      <vt:lpstr>Recognize the Importance of Project Stakeholders</vt:lpstr>
      <vt:lpstr>What Helps Projects Succeed?</vt:lpstr>
      <vt:lpstr>Need for Top Management Commitment</vt:lpstr>
      <vt:lpstr>Need for Organizational Commitment to Information Technology (IT)</vt:lpstr>
      <vt:lpstr>Need for Organizational Standards</vt:lpstr>
      <vt:lpstr>Fifteen Project Management Job Functions*</vt:lpstr>
      <vt:lpstr>Suggested Skills for Project Managers</vt:lpstr>
      <vt:lpstr>Suggested Skills for Project Managers</vt:lpstr>
      <vt:lpstr>Most Significant Characteristics of Effective and Ineffective Project Managers</vt:lpstr>
      <vt:lpstr>Project Phases and the Project Life Cycle</vt:lpstr>
      <vt:lpstr>Phases of the Project Life Cycle</vt:lpstr>
      <vt:lpstr>Product Life Cycles</vt:lpstr>
      <vt:lpstr>Predictive Life Cycle Models</vt:lpstr>
      <vt:lpstr>Adaptive Life Cycle Models</vt:lpstr>
      <vt:lpstr>Distinguishing Project Life Cycles and Product Life Cycles</vt:lpstr>
      <vt:lpstr>Why Have Project Phases and Management Reviews?</vt:lpstr>
      <vt:lpstr>What Went Right?</vt:lpstr>
      <vt:lpstr>The Context of IT Projects</vt:lpstr>
    </vt:vector>
  </TitlesOfParts>
  <Company>Augsburg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Information  Technology</dc:creator>
  <cp:lastModifiedBy>Barend Frederik Nel</cp:lastModifiedBy>
  <cp:revision>52</cp:revision>
  <dcterms:created xsi:type="dcterms:W3CDTF">2001-07-05T23:10:12Z</dcterms:created>
  <dcterms:modified xsi:type="dcterms:W3CDTF">2017-07-27T06:22:36Z</dcterms:modified>
</cp:coreProperties>
</file>