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3" r:id="rId1"/>
  </p:sldMasterIdLst>
  <p:notesMasterIdLst>
    <p:notesMasterId r:id="rId70"/>
  </p:notesMasterIdLst>
  <p:handoutMasterIdLst>
    <p:handoutMasterId r:id="rId71"/>
  </p:handoutMasterIdLst>
  <p:sldIdLst>
    <p:sldId id="256" r:id="rId2"/>
    <p:sldId id="283" r:id="rId3"/>
    <p:sldId id="284" r:id="rId4"/>
    <p:sldId id="315" r:id="rId5"/>
    <p:sldId id="404" r:id="rId6"/>
    <p:sldId id="406" r:id="rId7"/>
    <p:sldId id="407" r:id="rId8"/>
    <p:sldId id="409" r:id="rId9"/>
    <p:sldId id="410" r:id="rId10"/>
    <p:sldId id="411" r:id="rId11"/>
    <p:sldId id="412"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05" r:id="rId28"/>
    <p:sldId id="430" r:id="rId29"/>
    <p:sldId id="431" r:id="rId30"/>
    <p:sldId id="432" r:id="rId31"/>
    <p:sldId id="433" r:id="rId32"/>
    <p:sldId id="435" r:id="rId33"/>
    <p:sldId id="436" r:id="rId34"/>
    <p:sldId id="437"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460" r:id="rId57"/>
    <p:sldId id="461" r:id="rId58"/>
    <p:sldId id="462" r:id="rId59"/>
    <p:sldId id="463" r:id="rId60"/>
    <p:sldId id="464" r:id="rId61"/>
    <p:sldId id="465" r:id="rId62"/>
    <p:sldId id="466" r:id="rId63"/>
    <p:sldId id="467" r:id="rId64"/>
    <p:sldId id="468" r:id="rId65"/>
    <p:sldId id="469" r:id="rId66"/>
    <p:sldId id="471" r:id="rId67"/>
    <p:sldId id="472" r:id="rId68"/>
    <p:sldId id="473" r:id="rId69"/>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AE4F2"/>
    <a:srgbClr val="45441B"/>
    <a:srgbClr val="99CCFF"/>
    <a:srgbClr val="FF9900"/>
    <a:srgbClr val="006666"/>
    <a:srgbClr val="3366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88876" autoAdjust="0"/>
  </p:normalViewPr>
  <p:slideViewPr>
    <p:cSldViewPr>
      <p:cViewPr varScale="1">
        <p:scale>
          <a:sx n="100" d="100"/>
          <a:sy n="100" d="100"/>
        </p:scale>
        <p:origin x="-6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8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308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8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7671A2-E069-4FFF-835B-EC55AA2A458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265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5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5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265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819F146-09C5-4DF0-A0EB-7A49FBBDFC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dirty="0" smtClean="0"/>
          </a:p>
        </p:txBody>
      </p:sp>
      <p:sp>
        <p:nvSpPr>
          <p:cNvPr id="22532" name="Slide Number Placeholder 3"/>
          <p:cNvSpPr>
            <a:spLocks noGrp="1"/>
          </p:cNvSpPr>
          <p:nvPr>
            <p:ph type="sldNum" sz="quarter" idx="5"/>
          </p:nvPr>
        </p:nvSpPr>
        <p:spPr>
          <a:noFill/>
        </p:spPr>
        <p:txBody>
          <a:bodyPr/>
          <a:lstStyle/>
          <a:p>
            <a:fld id="{415DC6D1-D5B9-4D2C-921C-C0D52895E225}"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smtClean="0"/>
          </a:p>
        </p:txBody>
      </p:sp>
      <p:sp>
        <p:nvSpPr>
          <p:cNvPr id="23556" name="Slide Number Placeholder 3"/>
          <p:cNvSpPr>
            <a:spLocks noGrp="1"/>
          </p:cNvSpPr>
          <p:nvPr>
            <p:ph type="sldNum" sz="quarter" idx="5"/>
          </p:nvPr>
        </p:nvSpPr>
        <p:spPr>
          <a:noFill/>
        </p:spPr>
        <p:txBody>
          <a:bodyPr/>
          <a:lstStyle/>
          <a:p>
            <a:fld id="{1EDCD224-DA34-4CBD-9A7F-FA33A17D4ACD}"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60B4975-A084-4BC7-8A05-63278B0CD3FE}" type="slidenum">
              <a:rPr lang="en-US" sz="1200"/>
              <a:pPr algn="r"/>
              <a:t>3</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dirty="0" smtClean="0"/>
          </a:p>
        </p:txBody>
      </p:sp>
      <p:sp>
        <p:nvSpPr>
          <p:cNvPr id="141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2C8317-3C6B-4AFB-801B-5B0D53967AF1}" type="slidenum">
              <a:rPr lang="en-US" sz="1200"/>
              <a:pPr algn="r"/>
              <a:t>4</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dirty="0" smtClean="0"/>
          </a:p>
        </p:txBody>
      </p:sp>
      <p:sp>
        <p:nvSpPr>
          <p:cNvPr id="141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2C8317-3C6B-4AFB-801B-5B0D53967AF1}" type="slidenum">
              <a:rPr lang="en-US" sz="1200"/>
              <a:pPr algn="r"/>
              <a:t>5</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smtClean="0"/>
          </a:p>
        </p:txBody>
      </p:sp>
      <p:sp>
        <p:nvSpPr>
          <p:cNvPr id="23556" name="Slide Number Placeholder 3"/>
          <p:cNvSpPr>
            <a:spLocks noGrp="1"/>
          </p:cNvSpPr>
          <p:nvPr>
            <p:ph type="sldNum" sz="quarter" idx="5"/>
          </p:nvPr>
        </p:nvSpPr>
        <p:spPr>
          <a:noFill/>
        </p:spPr>
        <p:txBody>
          <a:bodyPr/>
          <a:lstStyle/>
          <a:p>
            <a:fld id="{1EDCD224-DA34-4CBD-9A7F-FA33A17D4ACD}" type="slidenum">
              <a:rPr lang="en-US"/>
              <a:pPr/>
              <a:t>67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60B4975-A084-4BC7-8A05-63278B0CD3FE}" type="slidenum">
              <a:rPr lang="en-US" sz="1200"/>
              <a:pPr algn="r"/>
              <a:t>68</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19F146-09C5-4DF0-A0EB-7A49FBBDFC1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TextBox 11"/>
          <p:cNvSpPr txBox="1"/>
          <p:nvPr/>
        </p:nvSpPr>
        <p:spPr>
          <a:xfrm>
            <a:off x="0" y="3124200"/>
            <a:ext cx="9144000" cy="1015663"/>
          </a:xfrm>
          <a:prstGeom prst="rect">
            <a:avLst/>
          </a:prstGeom>
          <a:noFill/>
        </p:spPr>
        <p:txBody>
          <a:bodyPr wrap="square" rtlCol="0">
            <a:spAutoFit/>
          </a:bodyPr>
          <a:lstStyle/>
          <a:p>
            <a:pPr algn="ctr"/>
            <a:r>
              <a:rPr lang="en-US" sz="6000" dirty="0" smtClean="0">
                <a:solidFill>
                  <a:srgbClr val="FEBA12"/>
                </a:solidFill>
                <a:latin typeface="Century" pitchFamily="18" charset="0"/>
              </a:rPr>
              <a:t>Microsoft  Project  2010</a:t>
            </a:r>
            <a:endParaRPr lang="en-US" sz="6000" dirty="0">
              <a:solidFill>
                <a:srgbClr val="FEBA12"/>
              </a:solidFill>
              <a:latin typeface="Century" pitchFamily="18" charset="0"/>
            </a:endParaRPr>
          </a:p>
        </p:txBody>
      </p:sp>
      <p:pic>
        <p:nvPicPr>
          <p:cNvPr id="8" name="Picture 7" descr="main image.bmp"/>
          <p:cNvPicPr>
            <a:picLocks noChangeAspect="1"/>
          </p:cNvPicPr>
          <p:nvPr userDrawn="1"/>
        </p:nvPicPr>
        <p:blipFill>
          <a:blip r:embed="rId2"/>
          <a:srcRect t="21835" b="25289"/>
          <a:stretch>
            <a:fillRect/>
          </a:stretch>
        </p:blipFill>
        <p:spPr>
          <a:xfrm>
            <a:off x="0" y="4343400"/>
            <a:ext cx="9144000" cy="1752600"/>
          </a:xfrm>
          <a:prstGeom prst="rect">
            <a:avLst/>
          </a:prstGeom>
        </p:spPr>
      </p:pic>
      <p:sp>
        <p:nvSpPr>
          <p:cNvPr id="11" name="Rectangle 10"/>
          <p:cNvSpPr/>
          <p:nvPr/>
        </p:nvSpPr>
        <p:spPr>
          <a:xfrm>
            <a:off x="0" y="6324600"/>
            <a:ext cx="9144000" cy="533400"/>
          </a:xfrm>
          <a:prstGeom prst="rect">
            <a:avLst/>
          </a:prstGeom>
          <a:solidFill>
            <a:srgbClr val="FEBA12"/>
          </a:solidFill>
          <a:ln>
            <a:solidFill>
              <a:srgbClr val="FEB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157701" name="Title Placeholder 1"/>
          <p:cNvSpPr>
            <a:spLocks noGrp="1"/>
          </p:cNvSpPr>
          <p:nvPr>
            <p:ph type="ctrTitle"/>
          </p:nvPr>
        </p:nvSpPr>
        <p:spPr>
          <a:xfrm>
            <a:off x="0" y="914400"/>
            <a:ext cx="9144000" cy="1524000"/>
          </a:xfrm>
        </p:spPr>
        <p:txBody>
          <a:bodyPr/>
          <a:lstStyle>
            <a:lvl1pPr algn="ctr">
              <a:defRPr sz="4800">
                <a:solidFill>
                  <a:schemeClr val="tx1"/>
                </a:solidFill>
                <a:latin typeface="+mj-lt"/>
              </a:defRPr>
            </a:lvl1pPr>
          </a:lstStyle>
          <a:p>
            <a:r>
              <a:rPr lang="en-US" smtClean="0"/>
              <a:t>Click to edit Master title style</a:t>
            </a:r>
            <a:endParaRPr lang="en-US" dirty="0"/>
          </a:p>
        </p:txBody>
      </p:sp>
      <p:sp>
        <p:nvSpPr>
          <p:cNvPr id="14" name="TextBox 13"/>
          <p:cNvSpPr txBox="1"/>
          <p:nvPr/>
        </p:nvSpPr>
        <p:spPr>
          <a:xfrm>
            <a:off x="3607816" y="3200400"/>
            <a:ext cx="354584" cy="369332"/>
          </a:xfrm>
          <a:prstGeom prst="rect">
            <a:avLst/>
          </a:prstGeom>
          <a:noFill/>
        </p:spPr>
        <p:txBody>
          <a:bodyPr wrap="none" rtlCol="0">
            <a:spAutoFit/>
          </a:bodyPr>
          <a:lstStyle/>
          <a:p>
            <a:r>
              <a:rPr lang="en-US" dirty="0" smtClean="0">
                <a:solidFill>
                  <a:srgbClr val="FEBA12"/>
                </a:solidFill>
              </a:rPr>
              <a:t>®</a:t>
            </a:r>
            <a:endParaRPr lang="en-US" dirty="0">
              <a:solidFill>
                <a:srgbClr val="FEBA12"/>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5" name="Slide Number Placeholder 5"/>
          <p:cNvSpPr>
            <a:spLocks noGrp="1"/>
          </p:cNvSpPr>
          <p:nvPr>
            <p:ph type="sldNum" sz="quarter" idx="11"/>
          </p:nvPr>
        </p:nvSpPr>
        <p:spPr/>
        <p:txBody>
          <a:bodyPr/>
          <a:lstStyle>
            <a:lvl1pPr>
              <a:defRPr/>
            </a:lvl1pPr>
          </a:lstStyle>
          <a:p>
            <a:pPr>
              <a:defRPr/>
            </a:pPr>
            <a:fld id="{D7DFD628-0353-441B-B20F-9E650282A9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5" name="Slide Number Placeholder 5"/>
          <p:cNvSpPr>
            <a:spLocks noGrp="1"/>
          </p:cNvSpPr>
          <p:nvPr>
            <p:ph type="sldNum" sz="quarter" idx="11"/>
          </p:nvPr>
        </p:nvSpPr>
        <p:spPr/>
        <p:txBody>
          <a:bodyPr/>
          <a:lstStyle>
            <a:lvl1pPr>
              <a:defRPr/>
            </a:lvl1pPr>
          </a:lstStyle>
          <a:p>
            <a:pPr>
              <a:defRPr/>
            </a:pPr>
            <a:fld id="{BD3A0056-A1B0-491E-A3A0-25147BCDA7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04800" y="5229225"/>
            <a:ext cx="7723188" cy="762000"/>
          </a:xfrm>
        </p:spPr>
        <p:txBody>
          <a:bodyPr anchor="b"/>
          <a:lstStyle>
            <a:lvl1pPr algn="l">
              <a:defRPr/>
            </a:lvl1pPr>
          </a:lstStyle>
          <a:p>
            <a:r>
              <a:rPr lang="en-US"/>
              <a:t>Click to edit title style</a:t>
            </a:r>
          </a:p>
        </p:txBody>
      </p:sp>
      <p:sp>
        <p:nvSpPr>
          <p:cNvPr id="260099" name="Rectangle 3"/>
          <p:cNvSpPr>
            <a:spLocks noGrp="1" noChangeArrowheads="1"/>
          </p:cNvSpPr>
          <p:nvPr>
            <p:ph type="subTitle" idx="1"/>
          </p:nvPr>
        </p:nvSpPr>
        <p:spPr>
          <a:xfrm>
            <a:off x="304800" y="6021388"/>
            <a:ext cx="7723188" cy="792162"/>
          </a:xfrm>
        </p:spPr>
        <p:txBody>
          <a:bodyPr/>
          <a:lstStyle>
            <a:lvl1pPr marL="0" indent="0">
              <a:buFont typeface="Wingdings" pitchFamily="2" charset="2"/>
              <a:buNone/>
              <a:defRPr/>
            </a:lvl1pPr>
          </a:lstStyle>
          <a:p>
            <a:r>
              <a:rPr lang="en-US"/>
              <a:t>Click to edit subtitle style</a:t>
            </a:r>
          </a:p>
        </p:txBody>
      </p:sp>
      <p:sp>
        <p:nvSpPr>
          <p:cNvPr id="4" name="Rectangle 4"/>
          <p:cNvSpPr>
            <a:spLocks noGrp="1" noChangeArrowheads="1"/>
          </p:cNvSpPr>
          <p:nvPr>
            <p:ph type="dt" sz="quarter" idx="10"/>
          </p:nvPr>
        </p:nvSpPr>
        <p:spPr>
          <a:xfrm>
            <a:off x="457200" y="6245225"/>
            <a:ext cx="2133600" cy="476250"/>
          </a:xfrm>
          <a:prstGeom prst="rect">
            <a:avLst/>
          </a:prstGeom>
        </p:spPr>
        <p:txBody>
          <a:bodyPr/>
          <a:lstStyle>
            <a:lvl1pPr>
              <a:defRPr smtClean="0"/>
            </a:lvl1pPr>
          </a:lstStyle>
          <a:p>
            <a:pPr>
              <a:defRPr/>
            </a:pPr>
            <a:fld id="{BBB9FBFD-AB66-43CA-899C-03273AFE0812}" type="datetime1">
              <a:rPr lang="en-US" smtClean="0"/>
              <a:t>5/5/2011</a:t>
            </a:fld>
            <a:endParaRPr lang="en-US" dirty="0"/>
          </a:p>
        </p:txBody>
      </p:sp>
      <p:sp>
        <p:nvSpPr>
          <p:cNvPr id="5" name="Rectangle 5"/>
          <p:cNvSpPr>
            <a:spLocks noGrp="1" noChangeArrowheads="1"/>
          </p:cNvSpPr>
          <p:nvPr>
            <p:ph type="ftr" sz="quarter" idx="11"/>
          </p:nvPr>
        </p:nvSpPr>
        <p:spPr/>
        <p:txBody>
          <a:bodyPr/>
          <a:lstStyle>
            <a:lvl1pPr>
              <a:defRPr smtClean="0"/>
            </a:lvl1pPr>
          </a:lstStyle>
          <a:p>
            <a:pPr>
              <a:defRPr/>
            </a:pPr>
            <a:r>
              <a:rPr lang="en-US" smtClean="0"/>
              <a:t>New Perspectives on Microsoft Project 2010</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fld id="{0E7AE92A-970A-4CDC-B90C-88AE71C19A7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6962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773238"/>
            <a:ext cx="3771900" cy="4751387"/>
          </a:xfrm>
        </p:spPr>
        <p:txBody>
          <a:bodyPr/>
          <a:lstStyle/>
          <a:p>
            <a:pPr lvl="0"/>
            <a:endParaRPr lang="en-US" noProof="0" dirty="0" smtClean="0"/>
          </a:p>
        </p:txBody>
      </p:sp>
      <p:sp>
        <p:nvSpPr>
          <p:cNvPr id="4" name="Text Placeholder 3"/>
          <p:cNvSpPr>
            <a:spLocks noGrp="1"/>
          </p:cNvSpPr>
          <p:nvPr>
            <p:ph type="body" sz="half" idx="2"/>
          </p:nvPr>
        </p:nvSpPr>
        <p:spPr>
          <a:xfrm>
            <a:off x="46863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CDF5C90-00AF-477B-8B3D-36BC6B49A912}" type="datetime1">
              <a:rPr lang="en-US" smtClean="0"/>
              <a:t>5/5/2011</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New Perspectives on Microsoft Project 2010</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527C632-A206-450A-9702-A11FDF52901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3058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a:xfrm>
            <a:off x="0" y="6400800"/>
            <a:ext cx="8229600" cy="457200"/>
          </a:xfrm>
        </p:spPr>
        <p:txBody>
          <a:bodyPr/>
          <a:lstStyle>
            <a:lvl1pPr>
              <a:defRPr/>
            </a:lvl1pPr>
          </a:lstStyle>
          <a:p>
            <a:pPr>
              <a:defRPr/>
            </a:pPr>
            <a:r>
              <a:rPr lang="en-US" smtClean="0"/>
              <a:t>New Perspectives on Microsoft Project 2010</a:t>
            </a:r>
            <a:endParaRPr lang="en-US" dirty="0"/>
          </a:p>
        </p:txBody>
      </p:sp>
      <p:sp>
        <p:nvSpPr>
          <p:cNvPr id="5" name="Slide Number Placeholder 5"/>
          <p:cNvSpPr>
            <a:spLocks noGrp="1"/>
          </p:cNvSpPr>
          <p:nvPr>
            <p:ph type="sldNum" sz="quarter" idx="11"/>
          </p:nvPr>
        </p:nvSpPr>
        <p:spPr>
          <a:xfrm>
            <a:off x="8610600" y="6400800"/>
            <a:ext cx="533400" cy="457200"/>
          </a:xfrm>
        </p:spPr>
        <p:txBody>
          <a:bodyPr/>
          <a:lstStyle>
            <a:lvl1pPr>
              <a:defRPr/>
            </a:lvl1pPr>
          </a:lstStyle>
          <a:p>
            <a:pPr>
              <a:defRPr/>
            </a:pPr>
            <a:fld id="{92816758-556D-432C-A162-71ED401A3B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5" name="Slide Number Placeholder 5"/>
          <p:cNvSpPr>
            <a:spLocks noGrp="1"/>
          </p:cNvSpPr>
          <p:nvPr>
            <p:ph type="sldNum" sz="quarter" idx="11"/>
          </p:nvPr>
        </p:nvSpPr>
        <p:spPr/>
        <p:txBody>
          <a:bodyPr/>
          <a:lstStyle>
            <a:lvl1pPr>
              <a:defRPr/>
            </a:lvl1pPr>
          </a:lstStyle>
          <a:p>
            <a:pPr>
              <a:defRPr/>
            </a:pPr>
            <a:fld id="{74AA8138-1120-476E-AF4D-9BAEB0832C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42672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6" name="Slide Number Placeholder 5"/>
          <p:cNvSpPr>
            <a:spLocks noGrp="1"/>
          </p:cNvSpPr>
          <p:nvPr>
            <p:ph type="sldNum" sz="quarter" idx="11"/>
          </p:nvPr>
        </p:nvSpPr>
        <p:spPr/>
        <p:txBody>
          <a:bodyPr/>
          <a:lstStyle>
            <a:lvl1pPr>
              <a:defRPr/>
            </a:lvl1pPr>
          </a:lstStyle>
          <a:p>
            <a:pPr>
              <a:defRPr/>
            </a:pPr>
            <a:fld id="{B34CEEDE-9E72-48D7-8938-5F3FBBBBB1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8" name="Slide Number Placeholder 5"/>
          <p:cNvSpPr>
            <a:spLocks noGrp="1"/>
          </p:cNvSpPr>
          <p:nvPr>
            <p:ph type="sldNum" sz="quarter" idx="11"/>
          </p:nvPr>
        </p:nvSpPr>
        <p:spPr/>
        <p:txBody>
          <a:bodyPr/>
          <a:lstStyle>
            <a:lvl1pPr>
              <a:defRPr/>
            </a:lvl1pPr>
          </a:lstStyle>
          <a:p>
            <a:pPr>
              <a:defRPr/>
            </a:pPr>
            <a:fld id="{1BE6E04E-70B7-44AF-BEB8-1A36FD2570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4" name="Slide Number Placeholder 5"/>
          <p:cNvSpPr>
            <a:spLocks noGrp="1"/>
          </p:cNvSpPr>
          <p:nvPr>
            <p:ph type="sldNum" sz="quarter" idx="11"/>
          </p:nvPr>
        </p:nvSpPr>
        <p:spPr/>
        <p:txBody>
          <a:bodyPr/>
          <a:lstStyle>
            <a:lvl1pPr>
              <a:defRPr/>
            </a:lvl1pPr>
          </a:lstStyle>
          <a:p>
            <a:pPr>
              <a:defRPr/>
            </a:pPr>
            <a:fld id="{62B0F6A5-CDCC-49EE-8A55-D3208DE6BF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3" name="Slide Number Placeholder 5"/>
          <p:cNvSpPr>
            <a:spLocks noGrp="1"/>
          </p:cNvSpPr>
          <p:nvPr>
            <p:ph type="sldNum" sz="quarter" idx="11"/>
          </p:nvPr>
        </p:nvSpPr>
        <p:spPr/>
        <p:txBody>
          <a:bodyPr/>
          <a:lstStyle>
            <a:lvl1pPr>
              <a:defRPr/>
            </a:lvl1pPr>
          </a:lstStyle>
          <a:p>
            <a:pPr>
              <a:defRPr/>
            </a:pPr>
            <a:fld id="{F04021B1-05EA-4704-97FE-5944392BF7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6" name="Slide Number Placeholder 5"/>
          <p:cNvSpPr>
            <a:spLocks noGrp="1"/>
          </p:cNvSpPr>
          <p:nvPr>
            <p:ph type="sldNum" sz="quarter" idx="11"/>
          </p:nvPr>
        </p:nvSpPr>
        <p:spPr/>
        <p:txBody>
          <a:bodyPr/>
          <a:lstStyle>
            <a:lvl1pPr>
              <a:defRPr/>
            </a:lvl1pPr>
          </a:lstStyle>
          <a:p>
            <a:pPr>
              <a:defRPr/>
            </a:pPr>
            <a:fld id="{A2D56BC6-8ACA-4233-BF8B-D99178283B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New Perspectives on Microsoft Project 2010</a:t>
            </a:r>
            <a:endParaRPr lang="en-US"/>
          </a:p>
        </p:txBody>
      </p:sp>
      <p:sp>
        <p:nvSpPr>
          <p:cNvPr id="6" name="Slide Number Placeholder 5"/>
          <p:cNvSpPr>
            <a:spLocks noGrp="1"/>
          </p:cNvSpPr>
          <p:nvPr>
            <p:ph type="sldNum" sz="quarter" idx="11"/>
          </p:nvPr>
        </p:nvSpPr>
        <p:spPr/>
        <p:txBody>
          <a:bodyPr/>
          <a:lstStyle>
            <a:lvl1pPr>
              <a:defRPr/>
            </a:lvl1pPr>
          </a:lstStyle>
          <a:p>
            <a:pPr>
              <a:defRPr/>
            </a:pPr>
            <a:fld id="{A6C1013F-A5E2-4018-BF8B-B8FE954B56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8763000" y="0"/>
            <a:ext cx="381000" cy="6858000"/>
          </a:xfrm>
          <a:prstGeom prst="rect">
            <a:avLst/>
          </a:prstGeom>
          <a:gradFill flip="none" rotWithShape="1">
            <a:gsLst>
              <a:gs pos="36000">
                <a:schemeClr val="bg1"/>
              </a:gs>
              <a:gs pos="100000">
                <a:srgbClr val="FEBA1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81000" cy="6858000"/>
          </a:xfrm>
          <a:prstGeom prst="rect">
            <a:avLst/>
          </a:prstGeom>
          <a:gradFill flip="none" rotWithShape="1">
            <a:gsLst>
              <a:gs pos="0">
                <a:srgbClr val="FEBA12"/>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200" y="1143000"/>
            <a:ext cx="86868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smtClean="0"/>
              <a:t>New Perspectives on Microsoft Project 2010</a:t>
            </a:r>
            <a:endParaRPr lang="en-US" dirty="0"/>
          </a:p>
        </p:txBody>
      </p:sp>
      <p:sp>
        <p:nvSpPr>
          <p:cNvPr id="11" name="Slide Number Placeholder 5"/>
          <p:cNvSpPr>
            <a:spLocks noGrp="1"/>
          </p:cNvSpPr>
          <p:nvPr>
            <p:ph type="sldNum" sz="quarter" idx="4"/>
          </p:nvPr>
        </p:nvSpPr>
        <p:spPr>
          <a:xfrm>
            <a:off x="8610600" y="64008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3006A711-187E-4F96-A31F-F482945AAA9F}" type="slidenum">
              <a:rPr lang="en-US"/>
              <a:pPr>
                <a:defRPr/>
              </a:pPr>
              <a:t>‹#›</a:t>
            </a:fld>
            <a:endParaRPr lang="en-US"/>
          </a:p>
        </p:txBody>
      </p:sp>
      <p:sp>
        <p:nvSpPr>
          <p:cNvPr id="15668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2"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3" name="Text Box 11"/>
          <p:cNvSpPr txBox="1">
            <a:spLocks noChangeArrowheads="1"/>
          </p:cNvSpPr>
          <p:nvPr/>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17" name="Straight Connector 16"/>
          <p:cNvCxnSpPr/>
          <p:nvPr/>
        </p:nvCxnSpPr>
        <p:spPr>
          <a:xfrm>
            <a:off x="0" y="6400800"/>
            <a:ext cx="8686800" cy="0"/>
          </a:xfrm>
          <a:prstGeom prst="line">
            <a:avLst/>
          </a:prstGeom>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p:txBody>
          <a:bodyPr/>
          <a:lstStyle/>
          <a:p>
            <a:pPr algn="ctr"/>
            <a:r>
              <a:rPr lang="en-US" sz="4000" dirty="0" smtClean="0"/>
              <a:t>Tutorial 6: </a:t>
            </a:r>
            <a:r>
              <a:rPr lang="en-US" sz="4000" dirty="0" smtClean="0"/>
              <a:t/>
            </a:r>
            <a:br>
              <a:rPr lang="en-US" sz="4000" dirty="0" smtClean="0"/>
            </a:br>
            <a:r>
              <a:rPr lang="en-US" sz="4000" dirty="0" smtClean="0"/>
              <a:t>Sharing Project Information with Other People &amp; Applications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Using the Copy Picture Feature</a:t>
            </a:r>
            <a:endParaRPr lang="en-US" dirty="0"/>
          </a:p>
        </p:txBody>
      </p:sp>
      <p:sp>
        <p:nvSpPr>
          <p:cNvPr id="8" name="Content Placeholder 7"/>
          <p:cNvSpPr>
            <a:spLocks noGrp="1"/>
          </p:cNvSpPr>
          <p:nvPr>
            <p:ph idx="1"/>
          </p:nvPr>
        </p:nvSpPr>
        <p:spPr>
          <a:xfrm>
            <a:off x="457200" y="1143000"/>
            <a:ext cx="8305800" cy="4906963"/>
          </a:xfrm>
        </p:spPr>
        <p:txBody>
          <a:bodyPr/>
          <a:lstStyle/>
          <a:p>
            <a:r>
              <a:rPr lang="en-US" dirty="0" smtClean="0"/>
              <a:t>The Copy Picture feature allows you to copy almost any view of a project as a picture.</a:t>
            </a:r>
          </a:p>
          <a:p>
            <a:r>
              <a:rPr lang="en-US" dirty="0" smtClean="0"/>
              <a:t>Once copied, you can paste the picture in another Office file, such as a Word document or a PowerPoint presentation.</a:t>
            </a:r>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10</a:t>
            </a:fld>
            <a:endParaRPr lang="en-US" dirty="0"/>
          </a:p>
        </p:txBody>
      </p:sp>
      <p:pic>
        <p:nvPicPr>
          <p:cNvPr id="9" name="Picture 8" descr="Fig06-04.bmp"/>
          <p:cNvPicPr>
            <a:picLocks noChangeAspect="1"/>
          </p:cNvPicPr>
          <p:nvPr/>
        </p:nvPicPr>
        <p:blipFill>
          <a:blip r:embed="rId3"/>
          <a:srcRect l="11666" r="16047"/>
          <a:stretch>
            <a:fillRect/>
          </a:stretch>
        </p:blipFill>
        <p:spPr>
          <a:xfrm>
            <a:off x="1828800" y="3810000"/>
            <a:ext cx="5410200" cy="25582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a:t>
            </a:r>
            <a:r>
              <a:rPr lang="en-US" dirty="0" smtClean="0"/>
              <a:t>Three </a:t>
            </a:r>
            <a:r>
              <a:rPr lang="en-US" dirty="0" smtClean="0"/>
              <a:t>Options for Copying Pictures</a:t>
            </a:r>
            <a:endParaRPr lang="en-US" dirty="0"/>
          </a:p>
        </p:txBody>
      </p:sp>
      <p:sp>
        <p:nvSpPr>
          <p:cNvPr id="8" name="Content Placeholder 7"/>
          <p:cNvSpPr>
            <a:spLocks noGrp="1"/>
          </p:cNvSpPr>
          <p:nvPr>
            <p:ph idx="1"/>
          </p:nvPr>
        </p:nvSpPr>
        <p:spPr/>
        <p:txBody>
          <a:bodyPr>
            <a:normAutofit/>
          </a:bodyPr>
          <a:lstStyle/>
          <a:p>
            <a:pPr marL="514350" indent="-514350"/>
            <a:r>
              <a:rPr lang="en-US" dirty="0" smtClean="0"/>
              <a:t>For screen – copies the information on the screen with all color formatting intact.</a:t>
            </a:r>
          </a:p>
          <a:p>
            <a:pPr marL="514350" indent="-514350"/>
            <a:r>
              <a:rPr lang="en-US" dirty="0" smtClean="0"/>
              <a:t>For printer – copies the view as it would print on a black-and-white printer.</a:t>
            </a:r>
          </a:p>
          <a:p>
            <a:pPr marL="514350" indent="-514350"/>
            <a:r>
              <a:rPr lang="en-US" dirty="0" smtClean="0"/>
              <a:t>To Gif image – allows you to create a GIF file, for use in a Web page or other program</a:t>
            </a:r>
          </a:p>
          <a:p>
            <a:pPr marL="914400" lvl="1" indent="-514350"/>
            <a:r>
              <a:rPr lang="en-US" sz="3200" dirty="0" smtClean="0"/>
              <a:t>A </a:t>
            </a:r>
            <a:r>
              <a:rPr lang="en-US" sz="3200" b="1" i="1" dirty="0" smtClean="0"/>
              <a:t>GIF (graphics interchange format) </a:t>
            </a:r>
            <a:r>
              <a:rPr lang="en-US" sz="3200" dirty="0" smtClean="0"/>
              <a:t>file is a common form of graphical image, often used for Web pages.</a:t>
            </a:r>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Gantt Chart Pasted as a Picture</a:t>
            </a:r>
            <a:endParaRPr lang="en-US" dirty="0"/>
          </a:p>
        </p:txBody>
      </p:sp>
      <p:pic>
        <p:nvPicPr>
          <p:cNvPr id="9" name="Content Placeholder 8" descr="Fig06-05.bmp"/>
          <p:cNvPicPr>
            <a:picLocks noGrp="1" noChangeAspect="1"/>
          </p:cNvPicPr>
          <p:nvPr>
            <p:ph idx="1"/>
          </p:nvPr>
        </p:nvPicPr>
        <p:blipFill>
          <a:blip r:embed="rId3"/>
          <a:srcRect l="7904"/>
          <a:stretch>
            <a:fillRect/>
          </a:stretch>
        </p:blipFill>
        <p:spPr>
          <a:xfrm>
            <a:off x="762000" y="1371600"/>
            <a:ext cx="7791257" cy="4724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Gantt Chart as a GIF File</a:t>
            </a:r>
            <a:endParaRPr lang="en-US" dirty="0"/>
          </a:p>
        </p:txBody>
      </p:sp>
      <p:pic>
        <p:nvPicPr>
          <p:cNvPr id="9" name="Content Placeholder 8" descr="Fig06-06.bmp"/>
          <p:cNvPicPr>
            <a:picLocks noGrp="1" noChangeAspect="1"/>
          </p:cNvPicPr>
          <p:nvPr>
            <p:ph idx="1"/>
          </p:nvPr>
        </p:nvPicPr>
        <p:blipFill>
          <a:blip r:embed="rId3"/>
          <a:srcRect l="11119"/>
          <a:stretch>
            <a:fillRect/>
          </a:stretch>
        </p:blipFill>
        <p:spPr>
          <a:xfrm>
            <a:off x="609600" y="2057400"/>
            <a:ext cx="7961892" cy="25908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Exporting Project Data to Excel</a:t>
            </a:r>
            <a:endParaRPr lang="en-US" dirty="0"/>
          </a:p>
        </p:txBody>
      </p:sp>
      <p:sp>
        <p:nvSpPr>
          <p:cNvPr id="7" name="Content Placeholder 6"/>
          <p:cNvSpPr>
            <a:spLocks noGrp="1"/>
          </p:cNvSpPr>
          <p:nvPr>
            <p:ph idx="1"/>
          </p:nvPr>
        </p:nvSpPr>
        <p:spPr/>
        <p:txBody>
          <a:bodyPr>
            <a:normAutofit lnSpcReduction="10000"/>
          </a:bodyPr>
          <a:lstStyle/>
          <a:p>
            <a:r>
              <a:rPr lang="en-US" dirty="0" smtClean="0"/>
              <a:t>The fields of a project revolve around three major categories: tasks, </a:t>
            </a:r>
            <a:r>
              <a:rPr lang="en-US" dirty="0" smtClean="0"/>
              <a:t>resources, </a:t>
            </a:r>
            <a:r>
              <a:rPr lang="en-US" dirty="0" smtClean="0"/>
              <a:t>and assignments.</a:t>
            </a:r>
          </a:p>
          <a:p>
            <a:r>
              <a:rPr lang="en-US" dirty="0" smtClean="0"/>
              <a:t>When you export a project to a new format, the fields in the Project file must map to the corresponding fields in the new program.</a:t>
            </a:r>
          </a:p>
          <a:p>
            <a:r>
              <a:rPr lang="en-US" dirty="0" smtClean="0"/>
              <a:t>Project has a list of predefined maps for most standard export tasks.</a:t>
            </a:r>
          </a:p>
          <a:p>
            <a:r>
              <a:rPr lang="en-US" dirty="0" smtClean="0"/>
              <a:t>The Export Wizard manages the export of all fields for a given category to a new format.</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Exported Project File in Excel</a:t>
            </a:r>
            <a:endParaRPr lang="en-US" dirty="0"/>
          </a:p>
        </p:txBody>
      </p:sp>
      <p:pic>
        <p:nvPicPr>
          <p:cNvPr id="9" name="Content Placeholder 8" descr="Fig06-07.bmp"/>
          <p:cNvPicPr>
            <a:picLocks noGrp="1" noChangeAspect="1"/>
          </p:cNvPicPr>
          <p:nvPr>
            <p:ph idx="1"/>
          </p:nvPr>
        </p:nvPicPr>
        <p:blipFill>
          <a:blip r:embed="rId3"/>
          <a:stretch>
            <a:fillRect/>
          </a:stretch>
        </p:blipFill>
        <p:spPr>
          <a:xfrm>
            <a:off x="735100" y="1508047"/>
            <a:ext cx="7750000" cy="4329268"/>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Earned Value Data Exported to Excel</a:t>
            </a:r>
            <a:endParaRPr lang="en-US" dirty="0"/>
          </a:p>
        </p:txBody>
      </p:sp>
      <p:sp>
        <p:nvSpPr>
          <p:cNvPr id="7" name="Content Placeholder 6"/>
          <p:cNvSpPr>
            <a:spLocks noGrp="1"/>
          </p:cNvSpPr>
          <p:nvPr>
            <p:ph idx="1"/>
          </p:nvPr>
        </p:nvSpPr>
        <p:spPr/>
        <p:txBody>
          <a:bodyPr>
            <a:normAutofit/>
          </a:bodyPr>
          <a:lstStyle/>
          <a:p>
            <a:r>
              <a:rPr lang="en-US" dirty="0" smtClean="0"/>
              <a:t>Project provides a way to show project costs as a budget and then compare the expected progress with actual progress.</a:t>
            </a:r>
          </a:p>
          <a:p>
            <a:r>
              <a:rPr lang="en-US" dirty="0" smtClean="0"/>
              <a:t>This process, called </a:t>
            </a:r>
            <a:r>
              <a:rPr lang="en-US" b="1" i="1" dirty="0" smtClean="0"/>
              <a:t>earned value analysis (EVA) </a:t>
            </a:r>
            <a:r>
              <a:rPr lang="en-US" dirty="0" smtClean="0"/>
              <a:t>uses budget values for each task to calculate variance values.</a:t>
            </a:r>
          </a:p>
          <a:p>
            <a:r>
              <a:rPr lang="en-US" dirty="0" smtClean="0"/>
              <a:t>These values can be easily exported to Excel, to show useful ratios.</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Earned Value Table in Project</a:t>
            </a:r>
            <a:endParaRPr lang="en-US" dirty="0"/>
          </a:p>
        </p:txBody>
      </p:sp>
      <p:pic>
        <p:nvPicPr>
          <p:cNvPr id="9" name="Content Placeholder 8" descr="Fig06-10.bmp"/>
          <p:cNvPicPr>
            <a:picLocks noGrp="1" noChangeAspect="1"/>
          </p:cNvPicPr>
          <p:nvPr>
            <p:ph idx="1"/>
          </p:nvPr>
        </p:nvPicPr>
        <p:blipFill>
          <a:blip r:embed="rId3"/>
          <a:srcRect l="10023"/>
          <a:stretch>
            <a:fillRect/>
          </a:stretch>
        </p:blipFill>
        <p:spPr>
          <a:xfrm>
            <a:off x="914399" y="1752600"/>
            <a:ext cx="7356437" cy="31242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Fields of the Earned Value Table</a:t>
            </a:r>
            <a:endParaRPr lang="en-US" dirty="0"/>
          </a:p>
        </p:txBody>
      </p:sp>
      <p:pic>
        <p:nvPicPr>
          <p:cNvPr id="9" name="Content Placeholder 8" descr="Fig06-11.bmp"/>
          <p:cNvPicPr>
            <a:picLocks noGrp="1" noChangeAspect="1"/>
          </p:cNvPicPr>
          <p:nvPr>
            <p:ph idx="1"/>
          </p:nvPr>
        </p:nvPicPr>
        <p:blipFill>
          <a:blip r:embed="rId3"/>
          <a:srcRect l="11119"/>
          <a:stretch>
            <a:fillRect/>
          </a:stretch>
        </p:blipFill>
        <p:spPr>
          <a:xfrm>
            <a:off x="990600" y="1600200"/>
            <a:ext cx="7174358" cy="3919192"/>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Exporting Earned Value Data to Excel</a:t>
            </a:r>
            <a:endParaRPr lang="en-US" dirty="0"/>
          </a:p>
        </p:txBody>
      </p:sp>
      <p:pic>
        <p:nvPicPr>
          <p:cNvPr id="9" name="Content Placeholder 8" descr="Fig06-12.bmp"/>
          <p:cNvPicPr>
            <a:picLocks noGrp="1" noChangeAspect="1"/>
          </p:cNvPicPr>
          <p:nvPr>
            <p:ph idx="1"/>
          </p:nvPr>
        </p:nvPicPr>
        <p:blipFill>
          <a:blip r:embed="rId3"/>
          <a:srcRect l="11119" r="10023"/>
          <a:stretch>
            <a:fillRect/>
          </a:stretch>
        </p:blipFill>
        <p:spPr>
          <a:xfrm>
            <a:off x="1295400" y="1905000"/>
            <a:ext cx="6503947" cy="36576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a:defRPr/>
            </a:pPr>
            <a:r>
              <a:rPr lang="en-US" dirty="0" smtClean="0"/>
              <a:t>In this tutorial you will:</a:t>
            </a:r>
          </a:p>
        </p:txBody>
      </p:sp>
      <p:sp>
        <p:nvSpPr>
          <p:cNvPr id="513027" name="Rectangle 3"/>
          <p:cNvSpPr>
            <a:spLocks noGrp="1" noChangeArrowheads="1"/>
          </p:cNvSpPr>
          <p:nvPr>
            <p:ph idx="1"/>
          </p:nvPr>
        </p:nvSpPr>
        <p:spPr/>
        <p:txBody>
          <a:bodyPr/>
          <a:lstStyle/>
          <a:p>
            <a:r>
              <a:rPr lang="en-US" sz="2800" dirty="0" smtClean="0"/>
              <a:t>Copy or export Project 2010 data to other Microsoft Office programs</a:t>
            </a:r>
          </a:p>
          <a:p>
            <a:r>
              <a:rPr lang="en-US" sz="2800" dirty="0" smtClean="0"/>
              <a:t>Copy or import data from Microsoft Office programs to Project 2010</a:t>
            </a:r>
          </a:p>
          <a:p>
            <a:r>
              <a:rPr lang="en-US" sz="2800" dirty="0" smtClean="0"/>
              <a:t>Create a link between Project 2010 information and Microsoft Excel</a:t>
            </a:r>
          </a:p>
          <a:p>
            <a:r>
              <a:rPr lang="en-US" sz="2800" dirty="0" smtClean="0"/>
              <a:t>Embed data in Project 2010</a:t>
            </a:r>
          </a:p>
          <a:p>
            <a:r>
              <a:rPr lang="en-US" sz="2800" dirty="0" smtClean="0"/>
              <a:t>Use the Drawing tool</a:t>
            </a:r>
          </a:p>
        </p:txBody>
      </p:sp>
      <p:sp>
        <p:nvSpPr>
          <p:cNvPr id="4100" name="Slide Number Placeholder 5"/>
          <p:cNvSpPr>
            <a:spLocks noGrp="1"/>
          </p:cNvSpPr>
          <p:nvPr>
            <p:ph type="sldNum" sz="quarter" idx="11"/>
          </p:nvPr>
        </p:nvSpPr>
        <p:spPr>
          <a:noFill/>
        </p:spPr>
        <p:txBody>
          <a:bodyPr/>
          <a:lstStyle/>
          <a:p>
            <a:fld id="{9DAF9AB4-7110-439C-AA12-0CBE06422498}" type="slidenum">
              <a:rPr lang="en-US"/>
              <a:pPr/>
              <a:t>2</a:t>
            </a:fld>
            <a:endParaRPr lang="en-US" dirty="0"/>
          </a:p>
        </p:txBody>
      </p:sp>
      <p:sp>
        <p:nvSpPr>
          <p:cNvPr id="7" name="Footer Placeholder 6"/>
          <p:cNvSpPr>
            <a:spLocks noGrp="1"/>
          </p:cNvSpPr>
          <p:nvPr>
            <p:ph type="ftr" sz="quarter" idx="10"/>
          </p:nvPr>
        </p:nvSpPr>
        <p:spPr/>
        <p:txBody>
          <a:bodyPr/>
          <a:lstStyle/>
          <a:p>
            <a:pPr>
              <a:defRPr/>
            </a:pPr>
            <a:r>
              <a:rPr lang="en-US" smtClean="0"/>
              <a:t>New Perspectives on Microsoft Project 2010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a Project Plan by Using the Excel Task List Template</a:t>
            </a:r>
            <a:endParaRPr lang="en-US" dirty="0"/>
          </a:p>
        </p:txBody>
      </p:sp>
      <p:sp>
        <p:nvSpPr>
          <p:cNvPr id="6" name="Content Placeholder 5"/>
          <p:cNvSpPr>
            <a:spLocks noGrp="1"/>
          </p:cNvSpPr>
          <p:nvPr>
            <p:ph idx="1"/>
          </p:nvPr>
        </p:nvSpPr>
        <p:spPr/>
        <p:txBody>
          <a:bodyPr/>
          <a:lstStyle/>
          <a:p>
            <a:r>
              <a:rPr lang="en-US" dirty="0" smtClean="0"/>
              <a:t>You can use an Excel template to start a new project.</a:t>
            </a:r>
          </a:p>
          <a:p>
            <a:r>
              <a:rPr lang="en-US" dirty="0" smtClean="0"/>
              <a:t>The data is entered into the Excel template, then imported into Project to create a Project file.</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Excel Task List Template</a:t>
            </a:r>
            <a:endParaRPr lang="en-US" dirty="0"/>
          </a:p>
        </p:txBody>
      </p:sp>
      <p:pic>
        <p:nvPicPr>
          <p:cNvPr id="9" name="Content Placeholder 8" descr="Fig06-13.bmp"/>
          <p:cNvPicPr>
            <a:picLocks noGrp="1" noChangeAspect="1"/>
          </p:cNvPicPr>
          <p:nvPr>
            <p:ph idx="1"/>
          </p:nvPr>
        </p:nvPicPr>
        <p:blipFill>
          <a:blip r:embed="rId3"/>
          <a:stretch>
            <a:fillRect/>
          </a:stretch>
        </p:blipFill>
        <p:spPr>
          <a:xfrm>
            <a:off x="685800" y="1447800"/>
            <a:ext cx="7916425" cy="44196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Importing Excel Data into Project 2010</a:t>
            </a:r>
            <a:endParaRPr lang="en-US" dirty="0"/>
          </a:p>
        </p:txBody>
      </p:sp>
      <p:pic>
        <p:nvPicPr>
          <p:cNvPr id="8" name="Content Placeholder 7" descr="Fig06-15.bmp"/>
          <p:cNvPicPr>
            <a:picLocks noGrp="1" noChangeAspect="1"/>
          </p:cNvPicPr>
          <p:nvPr>
            <p:ph idx="1"/>
          </p:nvPr>
        </p:nvPicPr>
        <p:blipFill>
          <a:blip r:embed="rId3"/>
          <a:stretch>
            <a:fillRect/>
          </a:stretch>
        </p:blipFill>
        <p:spPr>
          <a:xfrm>
            <a:off x="735100" y="1642193"/>
            <a:ext cx="7750000" cy="4060976"/>
          </a:xfrm>
        </p:spPr>
      </p:pic>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Imported Task List from Excel</a:t>
            </a:r>
            <a:endParaRPr lang="en-US" dirty="0"/>
          </a:p>
        </p:txBody>
      </p:sp>
      <p:pic>
        <p:nvPicPr>
          <p:cNvPr id="8" name="Content Placeholder 7" descr="Fig06-16.bmp"/>
          <p:cNvPicPr>
            <a:picLocks noGrp="1" noChangeAspect="1"/>
          </p:cNvPicPr>
          <p:nvPr>
            <p:ph idx="1"/>
          </p:nvPr>
        </p:nvPicPr>
        <p:blipFill>
          <a:blip r:embed="rId3"/>
          <a:stretch>
            <a:fillRect/>
          </a:stretch>
        </p:blipFill>
        <p:spPr>
          <a:xfrm>
            <a:off x="838200" y="1676400"/>
            <a:ext cx="7380661" cy="3810000"/>
          </a:xfrm>
        </p:spPr>
      </p:pic>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Importing Outlook Tasks into a </a:t>
            </a:r>
            <a:r>
              <a:rPr lang="en-US" dirty="0" smtClean="0"/>
              <a:t/>
            </a:r>
            <a:br>
              <a:rPr lang="en-US" dirty="0" smtClean="0"/>
            </a:br>
            <a:r>
              <a:rPr lang="en-US" dirty="0" smtClean="0"/>
              <a:t>Project </a:t>
            </a:r>
            <a:r>
              <a:rPr lang="en-US" dirty="0" smtClean="0"/>
              <a:t>File</a:t>
            </a:r>
            <a:endParaRPr lang="en-US" dirty="0"/>
          </a:p>
        </p:txBody>
      </p:sp>
      <p:sp>
        <p:nvSpPr>
          <p:cNvPr id="7" name="Content Placeholder 6"/>
          <p:cNvSpPr>
            <a:spLocks noGrp="1"/>
          </p:cNvSpPr>
          <p:nvPr>
            <p:ph idx="1"/>
          </p:nvPr>
        </p:nvSpPr>
        <p:spPr/>
        <p:txBody>
          <a:bodyPr>
            <a:normAutofit/>
          </a:bodyPr>
          <a:lstStyle/>
          <a:p>
            <a:r>
              <a:rPr lang="en-US" dirty="0" smtClean="0"/>
              <a:t>You can import all or selected tasks from Outlook into Project</a:t>
            </a:r>
          </a:p>
          <a:p>
            <a:r>
              <a:rPr lang="en-US" dirty="0" smtClean="0"/>
              <a:t>The selected Outlook tasks are appended into the currently open Project file.</a:t>
            </a:r>
          </a:p>
          <a:p>
            <a:r>
              <a:rPr lang="en-US" dirty="0" smtClean="0"/>
              <a:t>Task dates from Outlook are ignored when imported into Project.</a:t>
            </a:r>
          </a:p>
          <a:p>
            <a:r>
              <a:rPr lang="en-US" dirty="0" smtClean="0"/>
              <a:t>Project is used to schedule and assign Start and Finish dates.</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Outlook Task Selection</a:t>
            </a:r>
            <a:endParaRPr lang="en-US" dirty="0"/>
          </a:p>
        </p:txBody>
      </p:sp>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25</a:t>
            </a:fld>
            <a:endParaRPr lang="en-US" dirty="0"/>
          </a:p>
        </p:txBody>
      </p:sp>
      <p:pic>
        <p:nvPicPr>
          <p:cNvPr id="10" name="Picture 9" descr="Fig06-17.bmp"/>
          <p:cNvPicPr>
            <a:picLocks noChangeAspect="1"/>
          </p:cNvPicPr>
          <p:nvPr/>
        </p:nvPicPr>
        <p:blipFill>
          <a:blip r:embed="rId3"/>
          <a:stretch>
            <a:fillRect/>
          </a:stretch>
        </p:blipFill>
        <p:spPr>
          <a:xfrm>
            <a:off x="1371600" y="1220803"/>
            <a:ext cx="6477000" cy="2208197"/>
          </a:xfrm>
          <a:prstGeom prst="rect">
            <a:avLst/>
          </a:prstGeom>
        </p:spPr>
      </p:pic>
      <p:pic>
        <p:nvPicPr>
          <p:cNvPr id="9" name="Content Placeholder 8" descr="Fig06-19.bmp"/>
          <p:cNvPicPr>
            <a:picLocks noGrp="1" noChangeAspect="1"/>
          </p:cNvPicPr>
          <p:nvPr>
            <p:ph idx="1"/>
          </p:nvPr>
        </p:nvPicPr>
        <p:blipFill>
          <a:blip r:embed="rId4"/>
          <a:stretch>
            <a:fillRect/>
          </a:stretch>
        </p:blipFill>
        <p:spPr>
          <a:xfrm>
            <a:off x="1389055" y="3434278"/>
            <a:ext cx="6459545" cy="296652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Tasks Imported to Project</a:t>
            </a:r>
            <a:endParaRPr lang="en-US" dirty="0"/>
          </a:p>
        </p:txBody>
      </p:sp>
      <p:pic>
        <p:nvPicPr>
          <p:cNvPr id="9" name="Content Placeholder 8" descr="Fig06-20.bmp"/>
          <p:cNvPicPr>
            <a:picLocks noGrp="1" noChangeAspect="1"/>
          </p:cNvPicPr>
          <p:nvPr>
            <p:ph idx="1"/>
          </p:nvPr>
        </p:nvPicPr>
        <p:blipFill>
          <a:blip r:embed="rId3"/>
          <a:srcRect l="8928"/>
          <a:stretch>
            <a:fillRect/>
          </a:stretch>
        </p:blipFill>
        <p:spPr>
          <a:xfrm>
            <a:off x="838200" y="1752600"/>
            <a:ext cx="7469971" cy="34290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Linking Excel Data to Project</a:t>
            </a:r>
            <a:endParaRPr lang="en-US" dirty="0"/>
          </a:p>
        </p:txBody>
      </p:sp>
      <p:sp>
        <p:nvSpPr>
          <p:cNvPr id="6" name="Content Placeholder 5"/>
          <p:cNvSpPr>
            <a:spLocks noGrp="1"/>
          </p:cNvSpPr>
          <p:nvPr>
            <p:ph idx="1"/>
          </p:nvPr>
        </p:nvSpPr>
        <p:spPr/>
        <p:txBody>
          <a:bodyPr>
            <a:normAutofit/>
          </a:bodyPr>
          <a:lstStyle/>
          <a:p>
            <a:r>
              <a:rPr lang="en-US" dirty="0" smtClean="0"/>
              <a:t>The major benefit of linking data </a:t>
            </a:r>
            <a:r>
              <a:rPr lang="en-US" dirty="0" smtClean="0"/>
              <a:t>is that </a:t>
            </a:r>
            <a:r>
              <a:rPr lang="en-US" dirty="0" smtClean="0"/>
              <a:t>the process avoids creating a duplicate copy of data in the destination file; the data is physically stored only in the source file.</a:t>
            </a:r>
          </a:p>
          <a:p>
            <a:r>
              <a:rPr lang="en-US" dirty="0" smtClean="0"/>
              <a:t>Changes made to either file will update in both files, if both files are open.</a:t>
            </a:r>
          </a:p>
          <a:p>
            <a:r>
              <a:rPr lang="en-US" dirty="0" smtClean="0"/>
              <a:t>If both files are not open, changes made to one file are made to the second file the next time the file is opened.</a:t>
            </a:r>
            <a:endParaRPr lang="en-US" dirty="0"/>
          </a:p>
        </p:txBody>
      </p:sp>
      <p:sp>
        <p:nvSpPr>
          <p:cNvPr id="3" name="Footer Placeholder 2"/>
          <p:cNvSpPr>
            <a:spLocks noGrp="1"/>
          </p:cNvSpPr>
          <p:nvPr>
            <p:ph type="ftr" sz="quarter" idx="10"/>
          </p:nvPr>
        </p:nvSpPr>
        <p:spPr/>
        <p:txBody>
          <a:bodyPr/>
          <a:lstStyle/>
          <a:p>
            <a:r>
              <a:rPr lang="en-US" smtClean="0"/>
              <a:t>New Perspectives on Microsoft Project 2010</a:t>
            </a:r>
            <a:endParaRPr lang="en-US" dirty="0"/>
          </a:p>
        </p:txBody>
      </p:sp>
      <p:sp>
        <p:nvSpPr>
          <p:cNvPr id="4" name="Slide Number Placeholder 3"/>
          <p:cNvSpPr>
            <a:spLocks noGrp="1"/>
          </p:cNvSpPr>
          <p:nvPr>
            <p:ph type="sldNum" sz="quarter" idx="11"/>
          </p:nvPr>
        </p:nvSpPr>
        <p:spPr/>
        <p:txBody>
          <a:bodyPr/>
          <a:lstStyle/>
          <a:p>
            <a:pPr>
              <a:defRPr/>
            </a:pPr>
            <a:fld id="{B9518906-9204-4ED3-B82D-E1F2057E8149}"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Disadvantages of Linking Data</a:t>
            </a:r>
            <a:endParaRPr lang="en-US" dirty="0"/>
          </a:p>
        </p:txBody>
      </p:sp>
      <p:sp>
        <p:nvSpPr>
          <p:cNvPr id="6" name="Content Placeholder 5"/>
          <p:cNvSpPr>
            <a:spLocks noGrp="1"/>
          </p:cNvSpPr>
          <p:nvPr>
            <p:ph idx="1"/>
          </p:nvPr>
        </p:nvSpPr>
        <p:spPr/>
        <p:txBody>
          <a:bodyPr>
            <a:normAutofit/>
          </a:bodyPr>
          <a:lstStyle/>
          <a:p>
            <a:r>
              <a:rPr lang="en-US" dirty="0" smtClean="0"/>
              <a:t>Linking data is not as powerful as the import process.</a:t>
            </a:r>
          </a:p>
          <a:p>
            <a:r>
              <a:rPr lang="en-US" dirty="0" smtClean="0"/>
              <a:t>Linked data cannot be mapped.</a:t>
            </a:r>
          </a:p>
          <a:p>
            <a:r>
              <a:rPr lang="en-US" dirty="0" smtClean="0"/>
              <a:t>Linked files must travel together if they are copied or moved to avoid broken links.</a:t>
            </a:r>
            <a:endParaRPr lang="en-US" dirty="0"/>
          </a:p>
        </p:txBody>
      </p:sp>
      <p:sp>
        <p:nvSpPr>
          <p:cNvPr id="3" name="Footer Placeholder 2"/>
          <p:cNvSpPr>
            <a:spLocks noGrp="1"/>
          </p:cNvSpPr>
          <p:nvPr>
            <p:ph type="ftr" sz="quarter" idx="10"/>
          </p:nvPr>
        </p:nvSpPr>
        <p:spPr/>
        <p:txBody>
          <a:bodyPr/>
          <a:lstStyle/>
          <a:p>
            <a:r>
              <a:rPr lang="en-US" smtClean="0"/>
              <a:t>New Perspectives on Microsoft Project 2010</a:t>
            </a:r>
            <a:endParaRPr lang="en-US" dirty="0"/>
          </a:p>
        </p:txBody>
      </p:sp>
      <p:sp>
        <p:nvSpPr>
          <p:cNvPr id="4" name="Slide Number Placeholder 3"/>
          <p:cNvSpPr>
            <a:spLocks noGrp="1"/>
          </p:cNvSpPr>
          <p:nvPr>
            <p:ph type="sldNum" sz="quarter" idx="11"/>
          </p:nvPr>
        </p:nvSpPr>
        <p:spPr/>
        <p:txBody>
          <a:bodyPr/>
          <a:lstStyle/>
          <a:p>
            <a:pPr>
              <a:defRPr/>
            </a:pPr>
            <a:fld id="{B9518906-9204-4ED3-B82D-E1F2057E8149}"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Linked Resource Files</a:t>
            </a:r>
            <a:endParaRPr lang="en-US" dirty="0"/>
          </a:p>
        </p:txBody>
      </p:sp>
      <p:pic>
        <p:nvPicPr>
          <p:cNvPr id="9" name="Content Placeholder 8" descr="Fig06-22.bmp"/>
          <p:cNvPicPr>
            <a:picLocks noGrp="1" noChangeAspect="1"/>
          </p:cNvPicPr>
          <p:nvPr>
            <p:ph idx="1"/>
          </p:nvPr>
        </p:nvPicPr>
        <p:blipFill>
          <a:blip r:embed="rId3"/>
          <a:stretch>
            <a:fillRect/>
          </a:stretch>
        </p:blipFill>
        <p:spPr>
          <a:xfrm>
            <a:off x="685800" y="3429000"/>
            <a:ext cx="7750000" cy="2810976"/>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29</a:t>
            </a:fld>
            <a:endParaRPr lang="en-US" dirty="0"/>
          </a:p>
        </p:txBody>
      </p:sp>
      <p:pic>
        <p:nvPicPr>
          <p:cNvPr id="10" name="Picture 9" descr="Fig06-21.bmp"/>
          <p:cNvPicPr>
            <a:picLocks noChangeAspect="1"/>
          </p:cNvPicPr>
          <p:nvPr/>
        </p:nvPicPr>
        <p:blipFill>
          <a:blip r:embed="rId4"/>
          <a:stretch>
            <a:fillRect/>
          </a:stretch>
        </p:blipFill>
        <p:spPr>
          <a:xfrm>
            <a:off x="914400" y="1219200"/>
            <a:ext cx="6957317" cy="21036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a:defRPr/>
            </a:pPr>
            <a:r>
              <a:rPr lang="en-US" dirty="0" smtClean="0"/>
              <a:t>In this tutorial you will, cont.:</a:t>
            </a:r>
          </a:p>
        </p:txBody>
      </p:sp>
      <p:sp>
        <p:nvSpPr>
          <p:cNvPr id="513027" name="Rectangle 3"/>
          <p:cNvSpPr>
            <a:spLocks noGrp="1" noChangeArrowheads="1"/>
          </p:cNvSpPr>
          <p:nvPr>
            <p:ph idx="1"/>
          </p:nvPr>
        </p:nvSpPr>
        <p:spPr/>
        <p:txBody>
          <a:bodyPr/>
          <a:lstStyle/>
          <a:p>
            <a:r>
              <a:rPr lang="en-US" sz="2800" dirty="0" smtClean="0"/>
              <a:t>Use and create Project 2010 templates</a:t>
            </a:r>
          </a:p>
          <a:p>
            <a:r>
              <a:rPr lang="en-US" sz="2800" dirty="0" smtClean="0"/>
              <a:t>Use the Project 2010 global template and Organizer</a:t>
            </a:r>
          </a:p>
          <a:p>
            <a:r>
              <a:rPr lang="en-US" sz="2800" dirty="0" smtClean="0"/>
              <a:t>Create and share a resource pool</a:t>
            </a:r>
          </a:p>
          <a:p>
            <a:r>
              <a:rPr lang="en-US" sz="2800" dirty="0" smtClean="0"/>
              <a:t>Use master projects</a:t>
            </a:r>
          </a:p>
          <a:p>
            <a:r>
              <a:rPr lang="en-US" sz="2800" dirty="0" smtClean="0"/>
              <a:t>Create a hyperlink between a Project 2010 file and a Microsoft Word document</a:t>
            </a:r>
          </a:p>
          <a:p>
            <a:r>
              <a:rPr lang="en-US" sz="2800" dirty="0" smtClean="0"/>
              <a:t>Create a custom field</a:t>
            </a:r>
          </a:p>
        </p:txBody>
      </p:sp>
      <p:sp>
        <p:nvSpPr>
          <p:cNvPr id="8" name="Footer Placeholder 7"/>
          <p:cNvSpPr>
            <a:spLocks noGrp="1"/>
          </p:cNvSpPr>
          <p:nvPr>
            <p:ph type="ftr" sz="quarter" idx="10"/>
          </p:nvPr>
        </p:nvSpPr>
        <p:spPr/>
        <p:txBody>
          <a:bodyPr/>
          <a:lstStyle/>
          <a:p>
            <a:pPr>
              <a:defRPr/>
            </a:pPr>
            <a:r>
              <a:rPr lang="en-US" smtClean="0"/>
              <a:t>New Perspectives on Microsoft Project 2010</a:t>
            </a:r>
            <a:endParaRPr lang="en-US"/>
          </a:p>
        </p:txBody>
      </p:sp>
      <p:sp>
        <p:nvSpPr>
          <p:cNvPr id="7" name="Slide Number Placeholder 6"/>
          <p:cNvSpPr>
            <a:spLocks noGrp="1"/>
          </p:cNvSpPr>
          <p:nvPr>
            <p:ph type="sldNum" sz="quarter" idx="11"/>
          </p:nvPr>
        </p:nvSpPr>
        <p:spPr/>
        <p:txBody>
          <a:bodyPr/>
          <a:lstStyle/>
          <a:p>
            <a:pPr>
              <a:defRPr/>
            </a:pPr>
            <a:fld id="{F04021B1-05EA-4704-97FE-5944392BF75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the Drawing Tool</a:t>
            </a:r>
            <a:endParaRPr lang="en-US" dirty="0"/>
          </a:p>
        </p:txBody>
      </p:sp>
      <p:sp>
        <p:nvSpPr>
          <p:cNvPr id="7" name="Content Placeholder 6"/>
          <p:cNvSpPr>
            <a:spLocks noGrp="1"/>
          </p:cNvSpPr>
          <p:nvPr>
            <p:ph idx="1"/>
          </p:nvPr>
        </p:nvSpPr>
        <p:spPr/>
        <p:txBody>
          <a:bodyPr/>
          <a:lstStyle/>
          <a:p>
            <a:r>
              <a:rPr lang="en-US" dirty="0" smtClean="0"/>
              <a:t>The Drawing tool allows you to add drawn shapes, lines, and boxes to a Gantt chart.</a:t>
            </a:r>
          </a:p>
          <a:p>
            <a:r>
              <a:rPr lang="en-US" dirty="0" smtClean="0"/>
              <a:t>It is commonly used to annotate or draw attention to key information.</a:t>
            </a:r>
          </a:p>
          <a:p>
            <a:r>
              <a:rPr lang="en-US" dirty="0" smtClean="0"/>
              <a:t>Adding graphical effects to a Gantt chart helps to communicate information.</a:t>
            </a:r>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Text Added to a Gantt Chart</a:t>
            </a:r>
            <a:endParaRPr lang="en-US" dirty="0"/>
          </a:p>
        </p:txBody>
      </p:sp>
      <p:pic>
        <p:nvPicPr>
          <p:cNvPr id="9" name="Content Placeholder 8" descr="Fig06-23.bmp"/>
          <p:cNvPicPr>
            <a:picLocks noGrp="1" noChangeAspect="1"/>
          </p:cNvPicPr>
          <p:nvPr>
            <p:ph idx="1"/>
          </p:nvPr>
        </p:nvPicPr>
        <p:blipFill>
          <a:blip r:embed="rId3"/>
          <a:srcRect l="12116"/>
          <a:stretch>
            <a:fillRect/>
          </a:stretch>
        </p:blipFill>
        <p:spPr>
          <a:xfrm>
            <a:off x="914400" y="1905000"/>
            <a:ext cx="7410895" cy="3200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Working with Project Templates</a:t>
            </a:r>
            <a:endParaRPr lang="en-US" dirty="0"/>
          </a:p>
        </p:txBody>
      </p:sp>
      <p:sp>
        <p:nvSpPr>
          <p:cNvPr id="8" name="Content Placeholder 7"/>
          <p:cNvSpPr>
            <a:spLocks noGrp="1"/>
          </p:cNvSpPr>
          <p:nvPr>
            <p:ph idx="1"/>
          </p:nvPr>
        </p:nvSpPr>
        <p:spPr/>
        <p:txBody>
          <a:bodyPr>
            <a:normAutofit lnSpcReduction="10000"/>
          </a:bodyPr>
          <a:lstStyle/>
          <a:p>
            <a:r>
              <a:rPr lang="en-US" dirty="0" smtClean="0"/>
              <a:t>A </a:t>
            </a:r>
            <a:r>
              <a:rPr lang="en-US" b="1" i="1" dirty="0" smtClean="0"/>
              <a:t>template </a:t>
            </a:r>
            <a:r>
              <a:rPr lang="en-US" dirty="0" smtClean="0"/>
              <a:t>is a special Project file that contains sample information such as task, resource, cost, and baseline data on which you can base a new Project file.</a:t>
            </a:r>
          </a:p>
          <a:p>
            <a:r>
              <a:rPr lang="en-US" dirty="0" smtClean="0"/>
              <a:t>A template is a powerful tool for storing standard data on which multiple projects will be based.</a:t>
            </a:r>
          </a:p>
          <a:p>
            <a:r>
              <a:rPr lang="en-US" dirty="0" smtClean="0"/>
              <a:t>Templates help you build projects faster and ensure that projects based on the template are standardized.</a:t>
            </a:r>
            <a:endParaRPr lang="en-US" dirty="0"/>
          </a:p>
        </p:txBody>
      </p:sp>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2A2A6C45-0C47-423D-9003-4BA2ADE18E1A}"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Templates</a:t>
            </a:r>
            <a:endParaRPr lang="en-US" dirty="0"/>
          </a:p>
        </p:txBody>
      </p:sp>
      <p:pic>
        <p:nvPicPr>
          <p:cNvPr id="9" name="Content Placeholder 8" descr="Fig06-25.bmp"/>
          <p:cNvPicPr>
            <a:picLocks noGrp="1" noChangeAspect="1"/>
          </p:cNvPicPr>
          <p:nvPr>
            <p:ph idx="1"/>
          </p:nvPr>
        </p:nvPicPr>
        <p:blipFill>
          <a:blip r:embed="rId3"/>
          <a:stretch>
            <a:fillRect/>
          </a:stretch>
        </p:blipFill>
        <p:spPr>
          <a:xfrm>
            <a:off x="533400" y="1447800"/>
            <a:ext cx="7916425" cy="44196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a Custom Template</a:t>
            </a:r>
            <a:endParaRPr lang="en-US" dirty="0"/>
          </a:p>
        </p:txBody>
      </p:sp>
      <p:sp>
        <p:nvSpPr>
          <p:cNvPr id="7" name="Content Placeholder 6"/>
          <p:cNvSpPr>
            <a:spLocks noGrp="1"/>
          </p:cNvSpPr>
          <p:nvPr>
            <p:ph idx="1"/>
          </p:nvPr>
        </p:nvSpPr>
        <p:spPr/>
        <p:txBody>
          <a:bodyPr/>
          <a:lstStyle/>
          <a:p>
            <a:r>
              <a:rPr lang="en-US" dirty="0" smtClean="0"/>
              <a:t>If you manage many projects that contain the same basics tasks, you could create a custom template for reuse on multiple projects.</a:t>
            </a:r>
          </a:p>
          <a:p>
            <a:r>
              <a:rPr lang="en-US" dirty="0" smtClean="0"/>
              <a:t>You would not need to remember the common tasks for each new project.</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34</a:t>
            </a:fld>
            <a:endParaRPr lang="en-US" dirty="0"/>
          </a:p>
        </p:txBody>
      </p:sp>
      <p:pic>
        <p:nvPicPr>
          <p:cNvPr id="8" name="Picture 7" descr="Fig06-27.bmp"/>
          <p:cNvPicPr>
            <a:picLocks noChangeAspect="1"/>
          </p:cNvPicPr>
          <p:nvPr/>
        </p:nvPicPr>
        <p:blipFill>
          <a:blip r:embed="rId3"/>
          <a:srcRect l="12762" r="17142"/>
          <a:stretch>
            <a:fillRect/>
          </a:stretch>
        </p:blipFill>
        <p:spPr>
          <a:xfrm>
            <a:off x="914400" y="3886200"/>
            <a:ext cx="6537288" cy="2362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a Custom Template</a:t>
            </a:r>
            <a:endParaRPr lang="en-US" dirty="0"/>
          </a:p>
        </p:txBody>
      </p:sp>
      <p:pic>
        <p:nvPicPr>
          <p:cNvPr id="9" name="Content Placeholder 8" descr="Fig06-28.bmp"/>
          <p:cNvPicPr>
            <a:picLocks noGrp="1" noChangeAspect="1"/>
          </p:cNvPicPr>
          <p:nvPr>
            <p:ph idx="1"/>
          </p:nvPr>
        </p:nvPicPr>
        <p:blipFill>
          <a:blip r:embed="rId3"/>
          <a:srcRect l="11651" r="7560"/>
          <a:stretch>
            <a:fillRect/>
          </a:stretch>
        </p:blipFill>
        <p:spPr>
          <a:xfrm>
            <a:off x="914400" y="1905000"/>
            <a:ext cx="7086600" cy="3452686"/>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Working with Data Templates</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In Project 2010, you can create a special type of template called a </a:t>
            </a:r>
            <a:r>
              <a:rPr lang="en-US" b="1" i="1" dirty="0" smtClean="0"/>
              <a:t>data </a:t>
            </a:r>
            <a:r>
              <a:rPr lang="en-US" b="1" i="1" dirty="0" smtClean="0"/>
              <a:t>template </a:t>
            </a:r>
            <a:r>
              <a:rPr lang="en-US" dirty="0" smtClean="0"/>
              <a:t>or </a:t>
            </a:r>
            <a:r>
              <a:rPr lang="en-US" dirty="0" smtClean="0"/>
              <a:t>a </a:t>
            </a:r>
            <a:r>
              <a:rPr lang="en-US" b="1" i="1" dirty="0" smtClean="0"/>
              <a:t>box template.</a:t>
            </a:r>
          </a:p>
          <a:p>
            <a:r>
              <a:rPr lang="en-US" dirty="0" smtClean="0"/>
              <a:t>These boxes then define those displayed in Network Diagram view.</a:t>
            </a:r>
          </a:p>
          <a:p>
            <a:r>
              <a:rPr lang="en-US" dirty="0" smtClean="0"/>
              <a:t>Once data templates are created, you can share them with other projects.</a:t>
            </a:r>
          </a:p>
          <a:p>
            <a:r>
              <a:rPr lang="en-US" dirty="0" smtClean="0"/>
              <a:t>The </a:t>
            </a:r>
            <a:r>
              <a:rPr lang="en-US" b="1" i="1" dirty="0" smtClean="0"/>
              <a:t>Standard data template </a:t>
            </a:r>
            <a:r>
              <a:rPr lang="en-US" dirty="0" smtClean="0"/>
              <a:t>includes the scheduled Start and Finish dates, and the letter X on tasks that are complete.</a:t>
            </a:r>
          </a:p>
          <a:p>
            <a:r>
              <a:rPr lang="en-US" dirty="0" smtClean="0"/>
              <a:t>You can change the default formatting by creating a new data template and applying it to a box type.</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Template Definition</a:t>
            </a:r>
            <a:endParaRPr lang="en-US" dirty="0"/>
          </a:p>
        </p:txBody>
      </p:sp>
      <p:pic>
        <p:nvPicPr>
          <p:cNvPr id="9" name="Content Placeholder 8" descr="Fig06-30.bmp"/>
          <p:cNvPicPr>
            <a:picLocks noGrp="1" noChangeAspect="1"/>
          </p:cNvPicPr>
          <p:nvPr>
            <p:ph idx="1"/>
          </p:nvPr>
        </p:nvPicPr>
        <p:blipFill>
          <a:blip r:embed="rId3"/>
          <a:srcRect l="11119" r="10023"/>
          <a:stretch>
            <a:fillRect/>
          </a:stretch>
        </p:blipFill>
        <p:spPr>
          <a:xfrm>
            <a:off x="1219200" y="1447800"/>
            <a:ext cx="6705600" cy="4389567"/>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Box Styles Dialog Box</a:t>
            </a:r>
            <a:endParaRPr lang="en-US" dirty="0"/>
          </a:p>
        </p:txBody>
      </p:sp>
      <p:pic>
        <p:nvPicPr>
          <p:cNvPr id="9" name="Content Placeholder 8" descr="Fig06-31.bmp"/>
          <p:cNvPicPr>
            <a:picLocks noGrp="1" noChangeAspect="1"/>
          </p:cNvPicPr>
          <p:nvPr>
            <p:ph idx="1"/>
          </p:nvPr>
        </p:nvPicPr>
        <p:blipFill>
          <a:blip r:embed="rId3"/>
          <a:srcRect l="8213" r="9196"/>
          <a:stretch>
            <a:fillRect/>
          </a:stretch>
        </p:blipFill>
        <p:spPr>
          <a:xfrm>
            <a:off x="1371600" y="1745852"/>
            <a:ext cx="6400800" cy="3853659"/>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Cost Information Template Applied</a:t>
            </a:r>
            <a:endParaRPr lang="en-US" dirty="0"/>
          </a:p>
        </p:txBody>
      </p:sp>
      <p:pic>
        <p:nvPicPr>
          <p:cNvPr id="9" name="Content Placeholder 8" descr="Fig06-32.bmp"/>
          <p:cNvPicPr>
            <a:picLocks noGrp="1" noChangeAspect="1"/>
          </p:cNvPicPr>
          <p:nvPr>
            <p:ph idx="1"/>
          </p:nvPr>
        </p:nvPicPr>
        <p:blipFill>
          <a:blip r:embed="rId3"/>
          <a:stretch>
            <a:fillRect/>
          </a:stretch>
        </p:blipFill>
        <p:spPr>
          <a:xfrm>
            <a:off x="1131441" y="1730608"/>
            <a:ext cx="6957317" cy="3884147"/>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sz="4000" dirty="0" smtClean="0"/>
              <a:t>Sharing Project </a:t>
            </a:r>
            <a:r>
              <a:rPr lang="en-US" sz="4000" dirty="0" smtClean="0"/>
              <a:t>Data </a:t>
            </a:r>
            <a:br>
              <a:rPr lang="en-US" sz="4000" dirty="0" smtClean="0"/>
            </a:br>
            <a:r>
              <a:rPr lang="en-US" sz="4000" dirty="0" smtClean="0"/>
              <a:t>with </a:t>
            </a:r>
            <a:r>
              <a:rPr lang="en-US" sz="4000" dirty="0" smtClean="0"/>
              <a:t>Other Applications</a:t>
            </a:r>
          </a:p>
        </p:txBody>
      </p:sp>
      <p:sp>
        <p:nvSpPr>
          <p:cNvPr id="513027" name="Rectangle 3"/>
          <p:cNvSpPr>
            <a:spLocks noGrp="1" noChangeArrowheads="1"/>
          </p:cNvSpPr>
          <p:nvPr>
            <p:ph idx="1"/>
          </p:nvPr>
        </p:nvSpPr>
        <p:spPr/>
        <p:txBody>
          <a:bodyPr/>
          <a:lstStyle/>
          <a:p>
            <a:r>
              <a:rPr lang="en-US" dirty="0" smtClean="0"/>
              <a:t>Project 2010 provides many features to manage, analyze, and report project information.</a:t>
            </a:r>
          </a:p>
          <a:p>
            <a:r>
              <a:rPr lang="en-US" dirty="0" smtClean="0"/>
              <a:t>Since Project 2010 is part of the Microsoft Office suite of programs, it is easy to share project information with people who don’t use Project, but do use Word and Excel, for example.</a:t>
            </a:r>
          </a:p>
        </p:txBody>
      </p:sp>
      <p:sp>
        <p:nvSpPr>
          <p:cNvPr id="8" name="Footer Placeholder 7"/>
          <p:cNvSpPr>
            <a:spLocks noGrp="1"/>
          </p:cNvSpPr>
          <p:nvPr>
            <p:ph type="ftr" sz="quarter" idx="10"/>
          </p:nvPr>
        </p:nvSpPr>
        <p:spPr/>
        <p:txBody>
          <a:bodyPr/>
          <a:lstStyle/>
          <a:p>
            <a:pPr>
              <a:defRPr/>
            </a:pPr>
            <a:r>
              <a:rPr lang="en-US" smtClean="0"/>
              <a:t>New Perspectives on Microsoft Project 2010</a:t>
            </a:r>
            <a:endParaRPr lang="en-US"/>
          </a:p>
        </p:txBody>
      </p:sp>
      <p:sp>
        <p:nvSpPr>
          <p:cNvPr id="7" name="Slide Number Placeholder 6"/>
          <p:cNvSpPr>
            <a:spLocks noGrp="1"/>
          </p:cNvSpPr>
          <p:nvPr>
            <p:ph type="sldNum" sz="quarter" idx="11"/>
          </p:nvPr>
        </p:nvSpPr>
        <p:spPr/>
        <p:txBody>
          <a:bodyPr/>
          <a:lstStyle/>
          <a:p>
            <a:pPr>
              <a:defRPr/>
            </a:pPr>
            <a:fld id="{F04021B1-05EA-4704-97FE-5944392BF755}"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Importing a Data Template</a:t>
            </a:r>
            <a:endParaRPr lang="en-US" dirty="0"/>
          </a:p>
        </p:txBody>
      </p:sp>
      <p:pic>
        <p:nvPicPr>
          <p:cNvPr id="9" name="Content Placeholder 8" descr="Fig06-34.bmp"/>
          <p:cNvPicPr>
            <a:picLocks noGrp="1" noChangeAspect="1"/>
          </p:cNvPicPr>
          <p:nvPr>
            <p:ph idx="1"/>
          </p:nvPr>
        </p:nvPicPr>
        <p:blipFill>
          <a:blip r:embed="rId3"/>
          <a:srcRect l="6738" r="10023"/>
          <a:stretch>
            <a:fillRect/>
          </a:stretch>
        </p:blipFill>
        <p:spPr>
          <a:xfrm>
            <a:off x="1219200" y="1676400"/>
            <a:ext cx="6625556" cy="3962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the Organizer</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The </a:t>
            </a:r>
            <a:r>
              <a:rPr lang="en-US" b="1" i="1" dirty="0" smtClean="0"/>
              <a:t>Organizer </a:t>
            </a:r>
            <a:r>
              <a:rPr lang="en-US" dirty="0" smtClean="0"/>
              <a:t>is </a:t>
            </a:r>
            <a:r>
              <a:rPr lang="en-US" dirty="0" smtClean="0"/>
              <a:t>a special tool that allows you to copy custom views, tables, filters, data maps, forms, calendars, macros, toolbars, and other customizations from one project file to another.</a:t>
            </a:r>
          </a:p>
          <a:p>
            <a:r>
              <a:rPr lang="en-US" dirty="0" smtClean="0"/>
              <a:t>The </a:t>
            </a:r>
            <a:r>
              <a:rPr lang="en-US" b="1" i="1" dirty="0" smtClean="0"/>
              <a:t>Global.MPT </a:t>
            </a:r>
            <a:r>
              <a:rPr lang="en-US" dirty="0" smtClean="0"/>
              <a:t>is </a:t>
            </a:r>
            <a:r>
              <a:rPr lang="en-US" dirty="0" smtClean="0"/>
              <a:t>the global template that stores all the views, tables, filters, etc. that are available for each new project.</a:t>
            </a:r>
          </a:p>
          <a:p>
            <a:r>
              <a:rPr lang="en-US" dirty="0" smtClean="0"/>
              <a:t>Therefore, when you create a custom view, calendar, report, etc. and want it to be available to every project, you should copy it to the </a:t>
            </a:r>
            <a:r>
              <a:rPr lang="en-US" b="1" i="1" dirty="0" smtClean="0"/>
              <a:t>Global.MPT </a:t>
            </a:r>
            <a:r>
              <a:rPr lang="en-US" dirty="0" smtClean="0"/>
              <a:t>using </a:t>
            </a:r>
            <a:r>
              <a:rPr lang="en-US" dirty="0" smtClean="0"/>
              <a:t>the </a:t>
            </a:r>
            <a:r>
              <a:rPr lang="en-US" b="1" i="1" dirty="0" smtClean="0"/>
              <a:t>Organizer.</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 Create a New Table and use the Organizer</a:t>
            </a:r>
            <a:endParaRPr lang="en-US" dirty="0"/>
          </a:p>
        </p:txBody>
      </p:sp>
      <p:pic>
        <p:nvPicPr>
          <p:cNvPr id="9" name="Content Placeholder 8" descr="Fig06-36.bmp"/>
          <p:cNvPicPr>
            <a:picLocks noGrp="1" noChangeAspect="1"/>
          </p:cNvPicPr>
          <p:nvPr>
            <p:ph idx="1"/>
          </p:nvPr>
        </p:nvPicPr>
        <p:blipFill>
          <a:blip r:embed="rId3"/>
          <a:srcRect l="4547" r="4547"/>
          <a:stretch>
            <a:fillRect/>
          </a:stretch>
        </p:blipFill>
        <p:spPr>
          <a:xfrm>
            <a:off x="762000" y="1981200"/>
            <a:ext cx="7731906" cy="34290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Organizer Dialog Box</a:t>
            </a:r>
            <a:endParaRPr lang="en-US" dirty="0"/>
          </a:p>
        </p:txBody>
      </p:sp>
      <p:pic>
        <p:nvPicPr>
          <p:cNvPr id="9" name="Content Placeholder 8" descr="Fig06-37.bmp"/>
          <p:cNvPicPr>
            <a:picLocks noGrp="1" noChangeAspect="1"/>
          </p:cNvPicPr>
          <p:nvPr>
            <p:ph idx="1"/>
          </p:nvPr>
        </p:nvPicPr>
        <p:blipFill>
          <a:blip r:embed="rId3"/>
          <a:srcRect l="6546" r="5547"/>
          <a:stretch>
            <a:fillRect/>
          </a:stretch>
        </p:blipFill>
        <p:spPr>
          <a:xfrm>
            <a:off x="685799" y="2133600"/>
            <a:ext cx="7696201" cy="2918307"/>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Verifying a Table was Moved to the Global.MPT File</a:t>
            </a:r>
            <a:endParaRPr lang="en-US" dirty="0"/>
          </a:p>
        </p:txBody>
      </p:sp>
      <p:pic>
        <p:nvPicPr>
          <p:cNvPr id="9" name="Content Placeholder 8" descr="Fig06-38.bmp"/>
          <p:cNvPicPr>
            <a:picLocks noGrp="1" noChangeAspect="1"/>
          </p:cNvPicPr>
          <p:nvPr>
            <p:ph idx="1"/>
          </p:nvPr>
        </p:nvPicPr>
        <p:blipFill>
          <a:blip r:embed="rId3"/>
          <a:srcRect l="10542" r="20531"/>
          <a:stretch>
            <a:fillRect/>
          </a:stretch>
        </p:blipFill>
        <p:spPr>
          <a:xfrm>
            <a:off x="1524000" y="2209800"/>
            <a:ext cx="6364652" cy="25908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 Pools</a:t>
            </a:r>
            <a:endParaRPr lang="en-US" dirty="0"/>
          </a:p>
        </p:txBody>
      </p:sp>
      <p:sp>
        <p:nvSpPr>
          <p:cNvPr id="7" name="Content Placeholder 6"/>
          <p:cNvSpPr>
            <a:spLocks noGrp="1"/>
          </p:cNvSpPr>
          <p:nvPr>
            <p:ph idx="1"/>
          </p:nvPr>
        </p:nvSpPr>
        <p:spPr/>
        <p:txBody>
          <a:bodyPr/>
          <a:lstStyle/>
          <a:p>
            <a:r>
              <a:rPr lang="en-US" dirty="0" smtClean="0"/>
              <a:t>A </a:t>
            </a:r>
            <a:r>
              <a:rPr lang="en-US" b="1" i="1" dirty="0" smtClean="0"/>
              <a:t>resource pool </a:t>
            </a:r>
            <a:r>
              <a:rPr lang="en-US" dirty="0" smtClean="0"/>
              <a:t>is a project file that usually contains only data associated with resources, such as name, costs, units and calendar information.</a:t>
            </a:r>
          </a:p>
          <a:p>
            <a:r>
              <a:rPr lang="en-US" dirty="0" smtClean="0"/>
              <a:t>A resource pool file is linked to other Project files in a way that allows you to share the resources in the pool.</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Advantages of Resource Pools</a:t>
            </a:r>
            <a:endParaRPr lang="en-US" dirty="0"/>
          </a:p>
        </p:txBody>
      </p:sp>
      <p:sp>
        <p:nvSpPr>
          <p:cNvPr id="7" name="Content Placeholder 6"/>
          <p:cNvSpPr>
            <a:spLocks noGrp="1"/>
          </p:cNvSpPr>
          <p:nvPr>
            <p:ph idx="1"/>
          </p:nvPr>
        </p:nvSpPr>
        <p:spPr/>
        <p:txBody>
          <a:bodyPr/>
          <a:lstStyle/>
          <a:p>
            <a:r>
              <a:rPr lang="en-US" dirty="0" smtClean="0"/>
              <a:t>Enter shared resources only once</a:t>
            </a:r>
          </a:p>
          <a:p>
            <a:r>
              <a:rPr lang="en-US" dirty="0" smtClean="0"/>
              <a:t>Schedule resources while taking into consideration resource allocations made in other projects</a:t>
            </a:r>
          </a:p>
          <a:p>
            <a:r>
              <a:rPr lang="en-US" dirty="0" smtClean="0"/>
              <a:t>Identify conflicts among assignments in different </a:t>
            </a:r>
            <a:r>
              <a:rPr lang="en-US" dirty="0" smtClean="0"/>
              <a:t>projects</a:t>
            </a:r>
            <a:endParaRPr lang="en-US" dirty="0" smtClean="0"/>
          </a:p>
          <a:p>
            <a:r>
              <a:rPr lang="en-US" dirty="0" smtClean="0"/>
              <a:t>Manage resource units, costs and calendars in only one place</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Creating a Resource Pool File</a:t>
            </a:r>
            <a:endParaRPr lang="en-US" dirty="0"/>
          </a:p>
        </p:txBody>
      </p:sp>
      <p:pic>
        <p:nvPicPr>
          <p:cNvPr id="9" name="Content Placeholder 8" descr="Fig06-39.bmp"/>
          <p:cNvPicPr>
            <a:picLocks noGrp="1" noChangeAspect="1"/>
          </p:cNvPicPr>
          <p:nvPr>
            <p:ph idx="1"/>
          </p:nvPr>
        </p:nvPicPr>
        <p:blipFill>
          <a:blip r:embed="rId3"/>
          <a:srcRect l="11581"/>
          <a:stretch>
            <a:fillRect/>
          </a:stretch>
        </p:blipFill>
        <p:spPr>
          <a:xfrm>
            <a:off x="838200" y="2362200"/>
            <a:ext cx="7679680" cy="22098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Sharing Existing Resources Between Project Files</a:t>
            </a:r>
            <a:endParaRPr lang="en-US" dirty="0"/>
          </a:p>
        </p:txBody>
      </p:sp>
      <p:sp>
        <p:nvSpPr>
          <p:cNvPr id="7" name="Content Placeholder 6"/>
          <p:cNvSpPr>
            <a:spLocks noGrp="1"/>
          </p:cNvSpPr>
          <p:nvPr>
            <p:ph idx="1"/>
          </p:nvPr>
        </p:nvSpPr>
        <p:spPr>
          <a:xfrm>
            <a:off x="457200" y="1066800"/>
            <a:ext cx="8305800" cy="4906963"/>
          </a:xfrm>
        </p:spPr>
        <p:txBody>
          <a:bodyPr>
            <a:noAutofit/>
          </a:bodyPr>
          <a:lstStyle/>
          <a:p>
            <a:r>
              <a:rPr lang="en-US" sz="2800" dirty="0" smtClean="0"/>
              <a:t>When you share resources, you need to determine which file should take precedence if conflicts arise between the two files.</a:t>
            </a:r>
          </a:p>
          <a:p>
            <a:r>
              <a:rPr lang="en-US" sz="2800" b="1" i="1" dirty="0" smtClean="0"/>
              <a:t>Precedence </a:t>
            </a:r>
            <a:r>
              <a:rPr lang="en-US" sz="2800" dirty="0" smtClean="0"/>
              <a:t>determines which file’s resources and resource information will be used if conflicts arise when they are merged.</a:t>
            </a:r>
          </a:p>
          <a:p>
            <a:pPr lvl="1"/>
            <a:r>
              <a:rPr lang="en-US" dirty="0" smtClean="0"/>
              <a:t>“Pool takes precedence” means the resource pool file will overwrite conflicting information from the sharing file.</a:t>
            </a:r>
          </a:p>
          <a:p>
            <a:pPr lvl="1"/>
            <a:r>
              <a:rPr lang="en-US" dirty="0" smtClean="0"/>
              <a:t>“Sharer takes precedence” means the sharing file will over-write information in the resource pool and other sharing files.</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Sharing Resources Between Two Files</a:t>
            </a:r>
            <a:endParaRPr lang="en-US" dirty="0"/>
          </a:p>
        </p:txBody>
      </p:sp>
      <p:pic>
        <p:nvPicPr>
          <p:cNvPr id="9" name="Content Placeholder 8" descr="Fig06-40.bmp"/>
          <p:cNvPicPr>
            <a:picLocks noGrp="1" noChangeAspect="1"/>
          </p:cNvPicPr>
          <p:nvPr>
            <p:ph idx="1"/>
          </p:nvPr>
        </p:nvPicPr>
        <p:blipFill>
          <a:blip r:embed="rId3"/>
          <a:stretch>
            <a:fillRect/>
          </a:stretch>
        </p:blipFill>
        <p:spPr>
          <a:xfrm>
            <a:off x="685800" y="1676400"/>
            <a:ext cx="7794996" cy="3962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sz="4000" dirty="0" smtClean="0"/>
              <a:t>Sharing Project Data</a:t>
            </a:r>
            <a:br>
              <a:rPr lang="en-US" sz="4000" dirty="0" smtClean="0"/>
            </a:br>
            <a:r>
              <a:rPr lang="en-US" sz="4000" dirty="0" smtClean="0"/>
              <a:t>with Other Applications, Cont.</a:t>
            </a:r>
          </a:p>
        </p:txBody>
      </p:sp>
      <p:sp>
        <p:nvSpPr>
          <p:cNvPr id="513027" name="Rectangle 3"/>
          <p:cNvSpPr>
            <a:spLocks noGrp="1" noChangeArrowheads="1"/>
          </p:cNvSpPr>
          <p:nvPr>
            <p:ph idx="1"/>
          </p:nvPr>
        </p:nvSpPr>
        <p:spPr/>
        <p:txBody>
          <a:bodyPr>
            <a:normAutofit/>
          </a:bodyPr>
          <a:lstStyle/>
          <a:p>
            <a:r>
              <a:rPr lang="en-US" dirty="0" smtClean="0"/>
              <a:t>If you export a Project 2010 file to Excel, the </a:t>
            </a:r>
            <a:r>
              <a:rPr lang="en-US" b="1" i="1" dirty="0" smtClean="0"/>
              <a:t>Project map</a:t>
            </a:r>
            <a:r>
              <a:rPr lang="en-US" dirty="0" smtClean="0"/>
              <a:t> feature will create an Excel file with all the data from the </a:t>
            </a:r>
            <a:r>
              <a:rPr lang="en-US" dirty="0" smtClean="0"/>
              <a:t>Project </a:t>
            </a:r>
            <a:r>
              <a:rPr lang="en-US" dirty="0" smtClean="0"/>
              <a:t>file.</a:t>
            </a:r>
          </a:p>
          <a:p>
            <a:r>
              <a:rPr lang="en-US" dirty="0" smtClean="0"/>
              <a:t>Outlook tasks can also be imported into a Project file.</a:t>
            </a:r>
          </a:p>
          <a:p>
            <a:r>
              <a:rPr lang="en-US" dirty="0" smtClean="0"/>
              <a:t>Project integrates with Access using </a:t>
            </a:r>
            <a:r>
              <a:rPr lang="en-US" b="1" i="1" dirty="0" smtClean="0"/>
              <a:t>Open Database Connectivity (ODBC) </a:t>
            </a:r>
            <a:r>
              <a:rPr lang="en-US" dirty="0" smtClean="0"/>
              <a:t>standards.</a:t>
            </a:r>
          </a:p>
          <a:p>
            <a:pPr>
              <a:buNone/>
            </a:pPr>
            <a:endParaRPr lang="en-US" dirty="0" smtClean="0"/>
          </a:p>
        </p:txBody>
      </p:sp>
      <p:sp>
        <p:nvSpPr>
          <p:cNvPr id="8" name="Footer Placeholder 7"/>
          <p:cNvSpPr>
            <a:spLocks noGrp="1"/>
          </p:cNvSpPr>
          <p:nvPr>
            <p:ph type="ftr" sz="quarter" idx="10"/>
          </p:nvPr>
        </p:nvSpPr>
        <p:spPr/>
        <p:txBody>
          <a:bodyPr/>
          <a:lstStyle/>
          <a:p>
            <a:pPr>
              <a:defRPr/>
            </a:pPr>
            <a:r>
              <a:rPr lang="en-US" smtClean="0"/>
              <a:t>New Perspectives on Microsoft Project 2010</a:t>
            </a:r>
            <a:endParaRPr lang="en-US"/>
          </a:p>
        </p:txBody>
      </p:sp>
      <p:sp>
        <p:nvSpPr>
          <p:cNvPr id="7" name="Slide Number Placeholder 6"/>
          <p:cNvSpPr>
            <a:spLocks noGrp="1"/>
          </p:cNvSpPr>
          <p:nvPr>
            <p:ph type="sldNum" sz="quarter" idx="11"/>
          </p:nvPr>
        </p:nvSpPr>
        <p:spPr/>
        <p:txBody>
          <a:bodyPr/>
          <a:lstStyle/>
          <a:p>
            <a:pPr>
              <a:defRPr/>
            </a:pPr>
            <a:fld id="{F04021B1-05EA-4704-97FE-5944392BF755}"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Resources Shared</a:t>
            </a:r>
            <a:endParaRPr lang="en-US" dirty="0"/>
          </a:p>
        </p:txBody>
      </p:sp>
      <p:pic>
        <p:nvPicPr>
          <p:cNvPr id="9" name="Content Placeholder 8" descr="Fig06-41.bmp"/>
          <p:cNvPicPr>
            <a:picLocks noGrp="1" noChangeAspect="1"/>
          </p:cNvPicPr>
          <p:nvPr>
            <p:ph idx="1"/>
          </p:nvPr>
        </p:nvPicPr>
        <p:blipFill>
          <a:blip r:embed="rId3"/>
          <a:stretch>
            <a:fillRect/>
          </a:stretch>
        </p:blipFill>
        <p:spPr>
          <a:xfrm>
            <a:off x="609600" y="1524000"/>
            <a:ext cx="7774750" cy="4343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Updating and Refreshing the Pool</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When both the sharing and resource pool files are open on your computer, changes entered in one file will update in the other file.  If not, updates must be made manually.</a:t>
            </a:r>
          </a:p>
          <a:p>
            <a:r>
              <a:rPr lang="en-US" b="1" i="1" dirty="0" smtClean="0"/>
              <a:t>Read-write access </a:t>
            </a:r>
            <a:r>
              <a:rPr lang="en-US" dirty="0" smtClean="0"/>
              <a:t>is the ability to both open (read) a file and edit (write to) a file.</a:t>
            </a:r>
          </a:p>
          <a:p>
            <a:r>
              <a:rPr lang="en-US" dirty="0" smtClean="0"/>
              <a:t>Only one person at a time can have read-write access to the resource pool file.</a:t>
            </a:r>
          </a:p>
          <a:p>
            <a:r>
              <a:rPr lang="en-US" dirty="0" smtClean="0"/>
              <a:t>When one person is using the file with </a:t>
            </a:r>
            <a:r>
              <a:rPr lang="en-US" b="1" i="1" dirty="0" smtClean="0"/>
              <a:t>read-write </a:t>
            </a:r>
            <a:r>
              <a:rPr lang="en-US" b="1" i="1" dirty="0" smtClean="0"/>
              <a:t>access</a:t>
            </a:r>
            <a:r>
              <a:rPr lang="en-US" dirty="0" smtClean="0"/>
              <a:t>, </a:t>
            </a:r>
            <a:r>
              <a:rPr lang="en-US" dirty="0" smtClean="0"/>
              <a:t>all others using the file at the same time only have read access.  Their updates must be made manually.</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Master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A master project, also called a consolidated project, is a project file that contains subprojects.</a:t>
            </a:r>
          </a:p>
          <a:p>
            <a:r>
              <a:rPr lang="en-US" dirty="0" smtClean="0"/>
              <a:t>A </a:t>
            </a:r>
            <a:r>
              <a:rPr lang="en-US" b="1" i="1" dirty="0" smtClean="0"/>
              <a:t>subproject </a:t>
            </a:r>
            <a:r>
              <a:rPr lang="en-US" dirty="0" smtClean="0"/>
              <a:t>is a project file that is inserted into a master project.</a:t>
            </a:r>
          </a:p>
          <a:p>
            <a:r>
              <a:rPr lang="en-US" dirty="0" smtClean="0"/>
              <a:t>Using master project-subproject organization allows more than one person to enter, edit and update tasks simultaneously by working in separate subproject files that are linked to the master project.</a:t>
            </a:r>
            <a:endParaRPr lang="en-US" dirty="0"/>
          </a:p>
        </p:txBody>
      </p:sp>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Master Project and Its Subprojects</a:t>
            </a:r>
            <a:endParaRPr lang="en-US" dirty="0"/>
          </a:p>
        </p:txBody>
      </p:sp>
      <p:sp>
        <p:nvSpPr>
          <p:cNvPr id="3" name="Content Placeholder 2"/>
          <p:cNvSpPr>
            <a:spLocks noGrp="1"/>
          </p:cNvSpPr>
          <p:nvPr>
            <p:ph idx="1"/>
          </p:nvPr>
        </p:nvSpPr>
        <p:spPr/>
        <p:txBody>
          <a:bodyPr>
            <a:normAutofit/>
          </a:bodyPr>
          <a:lstStyle/>
          <a:p>
            <a:r>
              <a:rPr lang="en-US" dirty="0" smtClean="0"/>
              <a:t>A master file </a:t>
            </a:r>
            <a:r>
              <a:rPr lang="en-US" dirty="0" smtClean="0"/>
              <a:t>can:</a:t>
            </a:r>
            <a:endParaRPr lang="en-US" dirty="0" smtClean="0"/>
          </a:p>
          <a:p>
            <a:pPr lvl="1"/>
            <a:r>
              <a:rPr lang="en-US" sz="3200" dirty="0" smtClean="0"/>
              <a:t>contain master-level tasks</a:t>
            </a:r>
          </a:p>
          <a:p>
            <a:pPr lvl="1"/>
            <a:r>
              <a:rPr lang="en-US" sz="3200" dirty="0" smtClean="0"/>
              <a:t>serve as a container into which subprojects are linked, or</a:t>
            </a:r>
          </a:p>
          <a:p>
            <a:pPr lvl="1"/>
            <a:r>
              <a:rPr lang="en-US" sz="3200" dirty="0" smtClean="0"/>
              <a:t>can contain both master-level tasks and linked subprojects</a:t>
            </a:r>
            <a:endParaRPr lang="en-US" sz="3200" dirty="0"/>
          </a:p>
        </p:txBody>
      </p:sp>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Inserting a Subproject into a Master Project</a:t>
            </a:r>
            <a:endParaRPr lang="en-US" dirty="0"/>
          </a:p>
        </p:txBody>
      </p:sp>
      <p:pic>
        <p:nvPicPr>
          <p:cNvPr id="9" name="Content Placeholder 8" descr="Fig06-46.bmp"/>
          <p:cNvPicPr>
            <a:picLocks noGrp="1" noChangeAspect="1"/>
          </p:cNvPicPr>
          <p:nvPr>
            <p:ph idx="1"/>
          </p:nvPr>
        </p:nvPicPr>
        <p:blipFill>
          <a:blip r:embed="rId3"/>
          <a:stretch>
            <a:fillRect/>
          </a:stretch>
        </p:blipFill>
        <p:spPr>
          <a:xfrm>
            <a:off x="533400" y="3886200"/>
            <a:ext cx="8151017" cy="2057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54</a:t>
            </a:fld>
            <a:endParaRPr lang="en-US" dirty="0"/>
          </a:p>
        </p:txBody>
      </p:sp>
      <p:pic>
        <p:nvPicPr>
          <p:cNvPr id="10" name="Picture 9" descr="Fig06-45.bmp"/>
          <p:cNvPicPr>
            <a:picLocks noChangeAspect="1"/>
          </p:cNvPicPr>
          <p:nvPr/>
        </p:nvPicPr>
        <p:blipFill>
          <a:blip r:embed="rId4"/>
          <a:stretch>
            <a:fillRect/>
          </a:stretch>
        </p:blipFill>
        <p:spPr>
          <a:xfrm>
            <a:off x="457200" y="1676400"/>
            <a:ext cx="8100761" cy="1981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Master Project with Two Subprojects</a:t>
            </a:r>
            <a:endParaRPr lang="en-US" dirty="0"/>
          </a:p>
        </p:txBody>
      </p:sp>
      <p:pic>
        <p:nvPicPr>
          <p:cNvPr id="9" name="Content Placeholder 8" descr="Fig06-47.bmp"/>
          <p:cNvPicPr>
            <a:picLocks noGrp="1" noChangeAspect="1"/>
          </p:cNvPicPr>
          <p:nvPr>
            <p:ph idx="1"/>
          </p:nvPr>
        </p:nvPicPr>
        <p:blipFill>
          <a:blip r:embed="rId3"/>
          <a:stretch>
            <a:fillRect/>
          </a:stretch>
        </p:blipFill>
        <p:spPr>
          <a:xfrm>
            <a:off x="685800" y="2133600"/>
            <a:ext cx="7815208" cy="24384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Calculation Options and the Master File</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By default, a subproject filename acts as the summary task for that subproject in the master project file.</a:t>
            </a:r>
          </a:p>
          <a:p>
            <a:r>
              <a:rPr lang="en-US" dirty="0" smtClean="0"/>
              <a:t>Therefore, all duration and cost values for the subproject are applied to that subproject’s task name in the master project.</a:t>
            </a:r>
          </a:p>
          <a:p>
            <a:r>
              <a:rPr lang="en-US" dirty="0" smtClean="0"/>
              <a:t>You can change the way the master file calculates the subproject by changing the Calculation options in the Options dialog box on either the Schedule tab or the Advanced tab depending on the types of changes you want to make.</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Calculation Options on the </a:t>
            </a:r>
            <a:r>
              <a:rPr lang="en-US" dirty="0" smtClean="0"/>
              <a:t/>
            </a:r>
            <a:br>
              <a:rPr lang="en-US" dirty="0" smtClean="0"/>
            </a:br>
            <a:r>
              <a:rPr lang="en-US" dirty="0" smtClean="0"/>
              <a:t>Schedule </a:t>
            </a:r>
            <a:r>
              <a:rPr lang="en-US" dirty="0" smtClean="0"/>
              <a:t>Tab</a:t>
            </a:r>
            <a:endParaRPr lang="en-US" dirty="0"/>
          </a:p>
        </p:txBody>
      </p:sp>
      <p:pic>
        <p:nvPicPr>
          <p:cNvPr id="9" name="Content Placeholder 8" descr="Fig06-49.bmp"/>
          <p:cNvPicPr>
            <a:picLocks noGrp="1" noChangeAspect="1"/>
          </p:cNvPicPr>
          <p:nvPr>
            <p:ph idx="1"/>
          </p:nvPr>
        </p:nvPicPr>
        <p:blipFill>
          <a:blip r:embed="rId2"/>
          <a:stretch>
            <a:fillRect/>
          </a:stretch>
        </p:blipFill>
        <p:spPr>
          <a:xfrm>
            <a:off x="1128392" y="1465364"/>
            <a:ext cx="6963415" cy="4414634"/>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Calculation Options on the </a:t>
            </a:r>
            <a:r>
              <a:rPr lang="en-US" dirty="0" smtClean="0"/>
              <a:t/>
            </a:r>
            <a:br>
              <a:rPr lang="en-US" dirty="0" smtClean="0"/>
            </a:br>
            <a:r>
              <a:rPr lang="en-US" dirty="0" smtClean="0"/>
              <a:t>Advanced </a:t>
            </a:r>
            <a:r>
              <a:rPr lang="en-US" dirty="0" smtClean="0"/>
              <a:t>Tab</a:t>
            </a:r>
            <a:endParaRPr lang="en-US" dirty="0"/>
          </a:p>
        </p:txBody>
      </p:sp>
      <p:pic>
        <p:nvPicPr>
          <p:cNvPr id="9" name="Content Placeholder 8" descr="Fig06-50.bmp"/>
          <p:cNvPicPr>
            <a:picLocks noGrp="1" noChangeAspect="1"/>
          </p:cNvPicPr>
          <p:nvPr>
            <p:ph idx="1"/>
          </p:nvPr>
        </p:nvPicPr>
        <p:blipFill>
          <a:blip r:embed="rId2"/>
          <a:stretch>
            <a:fillRect/>
          </a:stretch>
        </p:blipFill>
        <p:spPr>
          <a:xfrm>
            <a:off x="1000343" y="1383047"/>
            <a:ext cx="7219513" cy="4579268"/>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Adding Hyperlinks to a Project File</a:t>
            </a:r>
            <a:endParaRPr lang="en-US" dirty="0"/>
          </a:p>
        </p:txBody>
      </p:sp>
      <p:sp>
        <p:nvSpPr>
          <p:cNvPr id="7" name="Content Placeholder 6"/>
          <p:cNvSpPr>
            <a:spLocks noGrp="1"/>
          </p:cNvSpPr>
          <p:nvPr>
            <p:ph idx="1"/>
          </p:nvPr>
        </p:nvSpPr>
        <p:spPr/>
        <p:txBody>
          <a:bodyPr/>
          <a:lstStyle/>
          <a:p>
            <a:r>
              <a:rPr lang="en-US" dirty="0" smtClean="0"/>
              <a:t>A </a:t>
            </a:r>
            <a:r>
              <a:rPr lang="en-US" b="1" i="1" dirty="0" smtClean="0"/>
              <a:t>hyperlink </a:t>
            </a:r>
            <a:r>
              <a:rPr lang="en-US" dirty="0" smtClean="0"/>
              <a:t>is text of graphics that, when clicked, opens a Word document, PowerPoint presentation, Access database, Excel worksheet, or any file or Web page that is </a:t>
            </a:r>
            <a:r>
              <a:rPr lang="en-US" dirty="0" smtClean="0"/>
              <a:t>associated </a:t>
            </a:r>
            <a:r>
              <a:rPr lang="en-US" dirty="0" smtClean="0"/>
              <a:t>with that hyperlink.</a:t>
            </a:r>
          </a:p>
          <a:p>
            <a:r>
              <a:rPr lang="en-US" dirty="0" smtClean="0"/>
              <a:t>You can link to another file or a location within a file.</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Methods for sharing Project 2010 information with other programs</a:t>
            </a:r>
            <a:endParaRPr lang="en-US" dirty="0"/>
          </a:p>
        </p:txBody>
      </p:sp>
      <p:sp>
        <p:nvSpPr>
          <p:cNvPr id="6" name="Content Placeholder 5"/>
          <p:cNvSpPr>
            <a:spLocks noGrp="1"/>
          </p:cNvSpPr>
          <p:nvPr>
            <p:ph idx="1"/>
          </p:nvPr>
        </p:nvSpPr>
        <p:spPr/>
        <p:txBody>
          <a:bodyPr/>
          <a:lstStyle/>
          <a:p>
            <a:r>
              <a:rPr lang="en-US" dirty="0" smtClean="0"/>
              <a:t>The </a:t>
            </a:r>
            <a:r>
              <a:rPr lang="en-US" dirty="0" smtClean="0"/>
              <a:t>methods </a:t>
            </a:r>
            <a:r>
              <a:rPr lang="en-US" dirty="0" smtClean="0"/>
              <a:t>are:</a:t>
            </a:r>
          </a:p>
          <a:p>
            <a:pPr lvl="1"/>
            <a:r>
              <a:rPr lang="en-US" sz="3200" dirty="0" smtClean="0"/>
              <a:t>Copying and pasting</a:t>
            </a:r>
          </a:p>
          <a:p>
            <a:pPr lvl="1"/>
            <a:r>
              <a:rPr lang="en-US" sz="3200" dirty="0" smtClean="0"/>
              <a:t>Importing or exporting</a:t>
            </a:r>
          </a:p>
          <a:p>
            <a:pPr lvl="1"/>
            <a:r>
              <a:rPr lang="en-US" sz="3200" dirty="0" smtClean="0"/>
              <a:t>Earned value analysis</a:t>
            </a:r>
          </a:p>
          <a:p>
            <a:pPr lvl="1"/>
            <a:r>
              <a:rPr lang="en-US" sz="3200" dirty="0" smtClean="0"/>
              <a:t>Linking</a:t>
            </a:r>
          </a:p>
          <a:p>
            <a:pPr lvl="1"/>
            <a:r>
              <a:rPr lang="en-US" sz="3200" dirty="0" smtClean="0"/>
              <a:t>Embedding</a:t>
            </a:r>
            <a:endParaRPr lang="en-US" sz="3200" dirty="0" smtClean="0"/>
          </a:p>
        </p:txBody>
      </p:sp>
      <p:sp>
        <p:nvSpPr>
          <p:cNvPr id="3" name="Footer Placeholder 2"/>
          <p:cNvSpPr>
            <a:spLocks noGrp="1"/>
          </p:cNvSpPr>
          <p:nvPr>
            <p:ph type="ftr" sz="quarter" idx="10"/>
          </p:nvPr>
        </p:nvSpPr>
        <p:spPr/>
        <p:txBody>
          <a:bodyPr/>
          <a:lstStyle/>
          <a:p>
            <a:r>
              <a:rPr lang="en-US" smtClean="0"/>
              <a:t>New Perspectives on Microsoft Project 2010</a:t>
            </a:r>
            <a:endParaRPr lang="en-US" dirty="0"/>
          </a:p>
        </p:txBody>
      </p:sp>
      <p:sp>
        <p:nvSpPr>
          <p:cNvPr id="4" name="Slide Number Placeholder 3"/>
          <p:cNvSpPr>
            <a:spLocks noGrp="1"/>
          </p:cNvSpPr>
          <p:nvPr>
            <p:ph type="sldNum" sz="quarter" idx="11"/>
          </p:nvPr>
        </p:nvSpPr>
        <p:spPr/>
        <p:txBody>
          <a:bodyPr/>
          <a:lstStyle/>
          <a:p>
            <a:pPr>
              <a:defRPr/>
            </a:pPr>
            <a:fld id="{B9518906-9204-4ED3-B82D-E1F2057E8149}"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Hyperlink Options</a:t>
            </a:r>
            <a:endParaRPr lang="en-US" dirty="0"/>
          </a:p>
        </p:txBody>
      </p:sp>
      <p:pic>
        <p:nvPicPr>
          <p:cNvPr id="9" name="Content Placeholder 8" descr="Fig06-52.bmp"/>
          <p:cNvPicPr>
            <a:picLocks noGrp="1" noChangeAspect="1"/>
          </p:cNvPicPr>
          <p:nvPr>
            <p:ph idx="1"/>
          </p:nvPr>
        </p:nvPicPr>
        <p:blipFill>
          <a:blip r:embed="rId2"/>
          <a:stretch>
            <a:fillRect/>
          </a:stretch>
        </p:blipFill>
        <p:spPr>
          <a:xfrm>
            <a:off x="805222" y="1736706"/>
            <a:ext cx="7609756" cy="3871951"/>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Hyperlink</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61</a:t>
            </a:fld>
            <a:endParaRPr lang="en-US" dirty="0"/>
          </a:p>
        </p:txBody>
      </p:sp>
      <p:pic>
        <p:nvPicPr>
          <p:cNvPr id="10" name="Content Placeholder 9" descr="Fig06-53.bmp"/>
          <p:cNvPicPr>
            <a:picLocks noGrp="1" noChangeAspect="1"/>
          </p:cNvPicPr>
          <p:nvPr>
            <p:ph idx="1"/>
          </p:nvPr>
        </p:nvPicPr>
        <p:blipFill>
          <a:blip r:embed="rId2"/>
          <a:srcRect l="2886" r="4750"/>
          <a:stretch>
            <a:fillRect/>
          </a:stretch>
        </p:blipFill>
        <p:spPr>
          <a:xfrm>
            <a:off x="990600" y="1981200"/>
            <a:ext cx="7315200" cy="3429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Working with Custom Fields</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A </a:t>
            </a:r>
            <a:r>
              <a:rPr lang="en-US" b="1" i="1" dirty="0" smtClean="0"/>
              <a:t>custom field </a:t>
            </a:r>
            <a:r>
              <a:rPr lang="en-US" dirty="0" smtClean="0"/>
              <a:t>is a field that is defined by a user for a specific purpose.</a:t>
            </a:r>
          </a:p>
          <a:p>
            <a:r>
              <a:rPr lang="en-US" dirty="0" smtClean="0"/>
              <a:t>It can be used with either tasks or resources.</a:t>
            </a:r>
          </a:p>
          <a:p>
            <a:r>
              <a:rPr lang="en-US" dirty="0" smtClean="0"/>
              <a:t>A custom field can be a new field or an existing field that is </a:t>
            </a:r>
            <a:r>
              <a:rPr lang="en-US" dirty="0" smtClean="0"/>
              <a:t>renamed.</a:t>
            </a:r>
            <a:endParaRPr lang="en-US" dirty="0" smtClean="0"/>
          </a:p>
          <a:p>
            <a:r>
              <a:rPr lang="en-US" dirty="0" smtClean="0"/>
              <a:t>It can contain an input value list so input can be controlled to specific values.</a:t>
            </a:r>
          </a:p>
          <a:p>
            <a:r>
              <a:rPr lang="en-US" dirty="0" smtClean="0"/>
              <a:t>Custom fields are defined using the Customized Fields dialog box.</a:t>
            </a:r>
          </a:p>
          <a:p>
            <a:r>
              <a:rPr lang="en-US" dirty="0" smtClean="0"/>
              <a:t>Custom fields can be copied from project to project using the </a:t>
            </a:r>
            <a:r>
              <a:rPr lang="en-US" dirty="0" smtClean="0"/>
              <a:t>Organizer.</a:t>
            </a:r>
            <a:endParaRPr lang="en-US" dirty="0"/>
          </a:p>
        </p:txBody>
      </p:sp>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Custom Fields Dialog Box</a:t>
            </a:r>
            <a:endParaRPr lang="en-US" dirty="0"/>
          </a:p>
        </p:txBody>
      </p:sp>
      <p:pic>
        <p:nvPicPr>
          <p:cNvPr id="9" name="Content Placeholder 8" descr="Fig06-55.bmp"/>
          <p:cNvPicPr>
            <a:picLocks noGrp="1" noChangeAspect="1"/>
          </p:cNvPicPr>
          <p:nvPr>
            <p:ph idx="1"/>
          </p:nvPr>
        </p:nvPicPr>
        <p:blipFill>
          <a:blip r:embed="rId2"/>
          <a:srcRect l="11386" r="14395"/>
          <a:stretch>
            <a:fillRect/>
          </a:stretch>
        </p:blipFill>
        <p:spPr>
          <a:xfrm>
            <a:off x="1447800" y="1447800"/>
            <a:ext cx="6396395" cy="4572000"/>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Flag Field</a:t>
            </a:r>
            <a:endParaRPr lang="en-US" dirty="0"/>
          </a:p>
        </p:txBody>
      </p:sp>
      <p:pic>
        <p:nvPicPr>
          <p:cNvPr id="8" name="Content Placeholder 7" descr="Fig06-56.bmp"/>
          <p:cNvPicPr>
            <a:picLocks noGrp="1" noChangeAspect="1"/>
          </p:cNvPicPr>
          <p:nvPr>
            <p:ph idx="1"/>
          </p:nvPr>
        </p:nvPicPr>
        <p:blipFill>
          <a:blip r:embed="rId2"/>
          <a:stretch>
            <a:fillRect/>
          </a:stretch>
        </p:blipFill>
        <p:spPr>
          <a:xfrm>
            <a:off x="685800" y="2133600"/>
            <a:ext cx="7867340" cy="2971800"/>
          </a:xfrm>
        </p:spPr>
      </p:pic>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Custom Field with a Data Value List</a:t>
            </a:r>
            <a:endParaRPr lang="en-US" dirty="0"/>
          </a:p>
        </p:txBody>
      </p:sp>
      <p:pic>
        <p:nvPicPr>
          <p:cNvPr id="8" name="Content Placeholder 7" descr="Fig06-57.bmp"/>
          <p:cNvPicPr>
            <a:picLocks noGrp="1" noChangeAspect="1"/>
          </p:cNvPicPr>
          <p:nvPr>
            <p:ph idx="1"/>
          </p:nvPr>
        </p:nvPicPr>
        <p:blipFill>
          <a:blip r:embed="rId2"/>
          <a:stretch>
            <a:fillRect/>
          </a:stretch>
        </p:blipFill>
        <p:spPr>
          <a:xfrm>
            <a:off x="735100" y="1614754"/>
            <a:ext cx="7750000" cy="4115854"/>
          </a:xfrm>
        </p:spPr>
      </p:pic>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Partner Cost Field</a:t>
            </a:r>
            <a:endParaRPr lang="en-US" dirty="0"/>
          </a:p>
        </p:txBody>
      </p:sp>
      <p:pic>
        <p:nvPicPr>
          <p:cNvPr id="8" name="Content Placeholder 7" descr="Fig06-59.bmp"/>
          <p:cNvPicPr>
            <a:picLocks noGrp="1" noChangeAspect="1"/>
          </p:cNvPicPr>
          <p:nvPr>
            <p:ph idx="1"/>
          </p:nvPr>
        </p:nvPicPr>
        <p:blipFill>
          <a:blip r:embed="rId2"/>
          <a:stretch>
            <a:fillRect/>
          </a:stretch>
        </p:blipFill>
        <p:spPr>
          <a:xfrm>
            <a:off x="735100" y="2105608"/>
            <a:ext cx="7750000" cy="3134146"/>
          </a:xfrm>
        </p:spPr>
      </p:pic>
      <p:sp>
        <p:nvSpPr>
          <p:cNvPr id="4" name="Footer Placeholder 3"/>
          <p:cNvSpPr>
            <a:spLocks noGrp="1"/>
          </p:cNvSpPr>
          <p:nvPr>
            <p:ph type="ftr" sz="quarter" idx="10"/>
          </p:nvPr>
        </p:nvSpPr>
        <p:spPr/>
        <p:txBody>
          <a:bodyPr/>
          <a:lstStyle/>
          <a:p>
            <a:r>
              <a:rPr lang="en-US" smtClean="0"/>
              <a:t>New Perspectives on Microsoft Project 2010</a:t>
            </a:r>
            <a:endParaRPr lang="en-US" dirty="0"/>
          </a:p>
        </p:txBody>
      </p:sp>
      <p:sp>
        <p:nvSpPr>
          <p:cNvPr id="5" name="Slide Number Placeholder 4"/>
          <p:cNvSpPr>
            <a:spLocks noGrp="1"/>
          </p:cNvSpPr>
          <p:nvPr>
            <p:ph type="sldNum" sz="quarter" idx="11"/>
          </p:nvPr>
        </p:nvSpPr>
        <p:spPr/>
        <p:txBody>
          <a:bodyPr/>
          <a:lstStyle/>
          <a:p>
            <a:pPr>
              <a:defRPr/>
            </a:pPr>
            <a:fld id="{4D046835-C4B5-4780-AEBB-970B89314204}"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a:defRPr/>
            </a:pPr>
            <a:r>
              <a:rPr lang="en-US" dirty="0" smtClean="0"/>
              <a:t>Tutorial 6 Summary</a:t>
            </a:r>
          </a:p>
        </p:txBody>
      </p:sp>
      <p:sp>
        <p:nvSpPr>
          <p:cNvPr id="513027" name="Rectangle 3"/>
          <p:cNvSpPr>
            <a:spLocks noGrp="1" noChangeArrowheads="1"/>
          </p:cNvSpPr>
          <p:nvPr>
            <p:ph idx="1"/>
          </p:nvPr>
        </p:nvSpPr>
        <p:spPr/>
        <p:txBody>
          <a:bodyPr/>
          <a:lstStyle/>
          <a:p>
            <a:r>
              <a:rPr lang="en-US" dirty="0" smtClean="0"/>
              <a:t>In this tutorial, you learned </a:t>
            </a:r>
            <a:r>
              <a:rPr lang="en-US" dirty="0" smtClean="0"/>
              <a:t>to</a:t>
            </a:r>
            <a:r>
              <a:rPr lang="en-US" dirty="0" smtClean="0"/>
              <a:t>:</a:t>
            </a:r>
            <a:endParaRPr lang="en-US" dirty="0" smtClean="0"/>
          </a:p>
          <a:p>
            <a:pPr lvl="1"/>
            <a:r>
              <a:rPr lang="en-US" sz="3200" dirty="0" smtClean="0"/>
              <a:t> export Project 2010 data to other Microsoft Office programs</a:t>
            </a:r>
          </a:p>
          <a:p>
            <a:pPr lvl="1"/>
            <a:r>
              <a:rPr lang="en-US" sz="3200" dirty="0" smtClean="0"/>
              <a:t>copy or import data from Microsoft Office programs to Project 2010</a:t>
            </a:r>
          </a:p>
          <a:p>
            <a:pPr lvl="1"/>
            <a:r>
              <a:rPr lang="en-US" sz="3200" dirty="0" smtClean="0"/>
              <a:t>create a link between Project 2010 information and Microsoft Excel</a:t>
            </a:r>
          </a:p>
          <a:p>
            <a:pPr lvl="1"/>
            <a:r>
              <a:rPr lang="en-US" sz="3200" dirty="0" smtClean="0"/>
              <a:t>embed data in Project 2010</a:t>
            </a:r>
          </a:p>
          <a:p>
            <a:pPr lvl="1"/>
            <a:r>
              <a:rPr lang="en-US" sz="3200" dirty="0" smtClean="0"/>
              <a:t>use the Drawing tool</a:t>
            </a:r>
          </a:p>
        </p:txBody>
      </p:sp>
      <p:sp>
        <p:nvSpPr>
          <p:cNvPr id="7" name="Footer Placeholder 6"/>
          <p:cNvSpPr>
            <a:spLocks noGrp="1"/>
          </p:cNvSpPr>
          <p:nvPr>
            <p:ph type="ftr" sz="quarter" idx="10"/>
          </p:nvPr>
        </p:nvSpPr>
        <p:spPr/>
        <p:txBody>
          <a:bodyPr/>
          <a:lstStyle/>
          <a:p>
            <a:pPr>
              <a:defRPr/>
            </a:pPr>
            <a:r>
              <a:rPr lang="en-US" smtClean="0"/>
              <a:t>New Perspectives on Microsoft Project 2010</a:t>
            </a:r>
            <a:endParaRPr lang="en-US" dirty="0"/>
          </a:p>
        </p:txBody>
      </p:sp>
      <p:sp>
        <p:nvSpPr>
          <p:cNvPr id="4100" name="Slide Number Placeholder 5"/>
          <p:cNvSpPr>
            <a:spLocks noGrp="1"/>
          </p:cNvSpPr>
          <p:nvPr>
            <p:ph type="sldNum" sz="quarter" idx="11"/>
          </p:nvPr>
        </p:nvSpPr>
        <p:spPr>
          <a:noFill/>
        </p:spPr>
        <p:txBody>
          <a:bodyPr/>
          <a:lstStyle/>
          <a:p>
            <a:fld id="{9DAF9AB4-7110-439C-AA12-0CBE06422498}" type="slidenum">
              <a:rPr lang="en-US"/>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a:defRPr/>
            </a:pPr>
            <a:r>
              <a:rPr lang="en-US" dirty="0" smtClean="0"/>
              <a:t>Tutorial 6 Summary cont.</a:t>
            </a:r>
          </a:p>
        </p:txBody>
      </p:sp>
      <p:sp>
        <p:nvSpPr>
          <p:cNvPr id="513027" name="Rectangle 3"/>
          <p:cNvSpPr>
            <a:spLocks noGrp="1" noChangeArrowheads="1"/>
          </p:cNvSpPr>
          <p:nvPr>
            <p:ph idx="1"/>
          </p:nvPr>
        </p:nvSpPr>
        <p:spPr/>
        <p:txBody>
          <a:bodyPr/>
          <a:lstStyle/>
          <a:p>
            <a:pPr lvl="1"/>
            <a:r>
              <a:rPr lang="en-US" sz="3200" dirty="0" smtClean="0"/>
              <a:t>use </a:t>
            </a:r>
            <a:r>
              <a:rPr lang="en-US" sz="3200" dirty="0" smtClean="0"/>
              <a:t>and create Project 2010 templates</a:t>
            </a:r>
          </a:p>
          <a:p>
            <a:pPr lvl="1"/>
            <a:r>
              <a:rPr lang="en-US" sz="3200" dirty="0" smtClean="0"/>
              <a:t>use the Project 2010 global template and Organizer</a:t>
            </a:r>
          </a:p>
          <a:p>
            <a:pPr lvl="1"/>
            <a:r>
              <a:rPr lang="en-US" sz="3200" dirty="0" smtClean="0"/>
              <a:t>create and share a resource pool</a:t>
            </a:r>
          </a:p>
          <a:p>
            <a:pPr lvl="1"/>
            <a:r>
              <a:rPr lang="en-US" sz="3200" dirty="0" smtClean="0"/>
              <a:t>use master projects</a:t>
            </a:r>
          </a:p>
          <a:p>
            <a:pPr lvl="1"/>
            <a:r>
              <a:rPr lang="en-US" sz="3200" dirty="0" smtClean="0"/>
              <a:t>create a hyperlink between a Project 2010 file and a Microsoft Word document</a:t>
            </a:r>
          </a:p>
          <a:p>
            <a:pPr lvl="1"/>
            <a:r>
              <a:rPr lang="en-US" sz="3200" dirty="0" smtClean="0"/>
              <a:t>create a custom field</a:t>
            </a:r>
          </a:p>
        </p:txBody>
      </p:sp>
      <p:sp>
        <p:nvSpPr>
          <p:cNvPr id="8" name="Footer Placeholder 7"/>
          <p:cNvSpPr>
            <a:spLocks noGrp="1"/>
          </p:cNvSpPr>
          <p:nvPr>
            <p:ph type="ftr" sz="quarter" idx="10"/>
          </p:nvPr>
        </p:nvSpPr>
        <p:spPr/>
        <p:txBody>
          <a:bodyPr/>
          <a:lstStyle/>
          <a:p>
            <a:pPr>
              <a:defRPr/>
            </a:pPr>
            <a:r>
              <a:rPr lang="en-US" smtClean="0"/>
              <a:t>New Perspectives on Microsoft Project 2010</a:t>
            </a:r>
            <a:endParaRPr lang="en-US"/>
          </a:p>
        </p:txBody>
      </p:sp>
      <p:sp>
        <p:nvSpPr>
          <p:cNvPr id="7" name="Slide Number Placeholder 6"/>
          <p:cNvSpPr>
            <a:spLocks noGrp="1"/>
          </p:cNvSpPr>
          <p:nvPr>
            <p:ph type="sldNum" sz="quarter" idx="11"/>
          </p:nvPr>
        </p:nvSpPr>
        <p:spPr/>
        <p:txBody>
          <a:bodyPr/>
          <a:lstStyle/>
          <a:p>
            <a:pPr>
              <a:defRPr/>
            </a:pPr>
            <a:fld id="{F04021B1-05EA-4704-97FE-5944392BF755}"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Excel to </a:t>
            </a:r>
            <a:r>
              <a:rPr lang="en-US" dirty="0" smtClean="0"/>
              <a:t>Analyze</a:t>
            </a:r>
            <a:r>
              <a:rPr lang="en-US" dirty="0" smtClean="0"/>
              <a:t> </a:t>
            </a:r>
            <a:r>
              <a:rPr lang="en-US" dirty="0" smtClean="0"/>
              <a:t>Numeric </a:t>
            </a:r>
            <a:r>
              <a:rPr lang="en-US" dirty="0" smtClean="0"/>
              <a:t>Data</a:t>
            </a:r>
            <a:endParaRPr lang="en-US" dirty="0"/>
          </a:p>
        </p:txBody>
      </p:sp>
      <p:sp>
        <p:nvSpPr>
          <p:cNvPr id="3" name="Content Placeholder 2"/>
          <p:cNvSpPr>
            <a:spLocks noGrp="1"/>
          </p:cNvSpPr>
          <p:nvPr>
            <p:ph idx="1"/>
          </p:nvPr>
        </p:nvSpPr>
        <p:spPr/>
        <p:txBody>
          <a:bodyPr>
            <a:normAutofit/>
          </a:bodyPr>
          <a:lstStyle/>
          <a:p>
            <a:r>
              <a:rPr lang="en-US" dirty="0" smtClean="0"/>
              <a:t>Excel is an excellent tool for analyzing and graphing numbers.</a:t>
            </a:r>
          </a:p>
          <a:p>
            <a:r>
              <a:rPr lang="en-US" dirty="0" smtClean="0"/>
              <a:t>People use Excel to track expenses and budgetary information.</a:t>
            </a:r>
          </a:p>
          <a:p>
            <a:r>
              <a:rPr lang="en-US" dirty="0" smtClean="0"/>
              <a:t>You might find that the tools in Excel are better than Project for some types of cost analysis.</a:t>
            </a:r>
          </a:p>
        </p:txBody>
      </p:sp>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Copying Data from Project to Excel</a:t>
            </a:r>
            <a:endParaRPr lang="en-US" dirty="0"/>
          </a:p>
        </p:txBody>
      </p:sp>
      <p:sp>
        <p:nvSpPr>
          <p:cNvPr id="3" name="Content Placeholder 2"/>
          <p:cNvSpPr>
            <a:spLocks noGrp="1"/>
          </p:cNvSpPr>
          <p:nvPr>
            <p:ph idx="1"/>
          </p:nvPr>
        </p:nvSpPr>
        <p:spPr/>
        <p:txBody>
          <a:bodyPr>
            <a:normAutofit/>
          </a:bodyPr>
          <a:lstStyle/>
          <a:p>
            <a:r>
              <a:rPr lang="en-US" dirty="0" smtClean="0"/>
              <a:t>When you work in Excel, the </a:t>
            </a:r>
            <a:r>
              <a:rPr lang="en-US" b="1" i="1" dirty="0" smtClean="0"/>
              <a:t>cell address </a:t>
            </a:r>
            <a:r>
              <a:rPr lang="en-US" dirty="0" smtClean="0"/>
              <a:t>is the cell that intersects the column letter and row number.</a:t>
            </a:r>
          </a:p>
          <a:p>
            <a:r>
              <a:rPr lang="en-US" dirty="0" smtClean="0"/>
              <a:t>A group of cells in Excel is called a </a:t>
            </a:r>
            <a:r>
              <a:rPr lang="en-US" b="1" i="1" dirty="0" smtClean="0"/>
              <a:t>range.</a:t>
            </a:r>
          </a:p>
          <a:p>
            <a:r>
              <a:rPr lang="en-US" b="1" i="1" dirty="0" smtClean="0"/>
              <a:t>Ranges </a:t>
            </a:r>
            <a:r>
              <a:rPr lang="en-US" dirty="0" smtClean="0"/>
              <a:t>are </a:t>
            </a:r>
            <a:r>
              <a:rPr lang="en-US" dirty="0" smtClean="0"/>
              <a:t>defined by the first cell address in the upper-left corner of the group of cells and the last cell address in the lower-right corner of the range</a:t>
            </a:r>
          </a:p>
        </p:txBody>
      </p:sp>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Project Data Copied into an Excel Worksheet</a:t>
            </a:r>
            <a:endParaRPr lang="en-US" dirty="0"/>
          </a:p>
        </p:txBody>
      </p:sp>
      <p:pic>
        <p:nvPicPr>
          <p:cNvPr id="9" name="Content Placeholder 8" descr="Fig06-02.bmp"/>
          <p:cNvPicPr>
            <a:picLocks noGrp="1" noChangeAspect="1"/>
          </p:cNvPicPr>
          <p:nvPr>
            <p:ph idx="1"/>
          </p:nvPr>
        </p:nvPicPr>
        <p:blipFill>
          <a:blip r:embed="rId3"/>
          <a:srcRect l="5642"/>
          <a:stretch>
            <a:fillRect/>
          </a:stretch>
        </p:blipFill>
        <p:spPr>
          <a:xfrm>
            <a:off x="838200" y="1371600"/>
            <a:ext cx="7620000" cy="4508498"/>
          </a:xfrm>
        </p:spPr>
      </p:pic>
      <p:sp>
        <p:nvSpPr>
          <p:cNvPr id="5" name="Footer Placeholder 4"/>
          <p:cNvSpPr>
            <a:spLocks noGrp="1"/>
          </p:cNvSpPr>
          <p:nvPr>
            <p:ph type="ftr" sz="quarter" idx="10"/>
          </p:nvPr>
        </p:nvSpPr>
        <p:spPr/>
        <p:txBody>
          <a:bodyPr/>
          <a:lstStyle/>
          <a:p>
            <a:r>
              <a:rPr lang="en-US" smtClean="0"/>
              <a:t>New Perspectives on Microsoft Project 2010</a:t>
            </a:r>
            <a:endParaRPr lang="en-US" dirty="0"/>
          </a:p>
        </p:txBody>
      </p:sp>
      <p:sp>
        <p:nvSpPr>
          <p:cNvPr id="6" name="Slide Number Placeholder 5"/>
          <p:cNvSpPr>
            <a:spLocks noGrp="1"/>
          </p:cNvSpPr>
          <p:nvPr>
            <p:ph type="sldNum" sz="quarter" idx="11"/>
          </p:nvPr>
        </p:nvSpPr>
        <p:spPr/>
        <p:txBody>
          <a:bodyPr/>
          <a:lstStyle/>
          <a:p>
            <a:pPr>
              <a:defRPr/>
            </a:pPr>
            <a:fld id="{BD45A65B-D353-4552-B57C-64B8E694739F}"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2586</TotalTime>
  <Words>2598</Words>
  <Application>Microsoft Office PowerPoint</Application>
  <PresentationFormat>On-screen Show (4:3)</PresentationFormat>
  <Paragraphs>372</Paragraphs>
  <Slides>68</Slides>
  <Notes>57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2_Office Theme</vt:lpstr>
      <vt:lpstr>Tutorial 6:  Sharing Project Information with Other People &amp; Applications</vt:lpstr>
      <vt:lpstr>In this tutorial you will:</vt:lpstr>
      <vt:lpstr>In this tutorial you will, cont.:</vt:lpstr>
      <vt:lpstr>Sharing Project Data  with Other Applications</vt:lpstr>
      <vt:lpstr>Sharing Project Data with Other Applications, Cont.</vt:lpstr>
      <vt:lpstr>Methods for sharing Project 2010 information with other programs</vt:lpstr>
      <vt:lpstr>Using Excel to Analyze Numeric Data</vt:lpstr>
      <vt:lpstr>Copying Data from Project to Excel</vt:lpstr>
      <vt:lpstr>Project Data Copied into an Excel Worksheet</vt:lpstr>
      <vt:lpstr>Using the Copy Picture Feature</vt:lpstr>
      <vt:lpstr>The Three Options for Copying Pictures</vt:lpstr>
      <vt:lpstr>Gantt Chart Pasted as a Picture</vt:lpstr>
      <vt:lpstr>Gantt Chart as a GIF File</vt:lpstr>
      <vt:lpstr>Exporting Project Data to Excel</vt:lpstr>
      <vt:lpstr>Exported Project File in Excel</vt:lpstr>
      <vt:lpstr>Earned Value Data Exported to Excel</vt:lpstr>
      <vt:lpstr>Earned Value Table in Project</vt:lpstr>
      <vt:lpstr>Fields of the Earned Value Table</vt:lpstr>
      <vt:lpstr>Exporting Earned Value Data to Excel</vt:lpstr>
      <vt:lpstr>Starting a Project Plan by Using the Excel Task List Template</vt:lpstr>
      <vt:lpstr>Excel Task List Template</vt:lpstr>
      <vt:lpstr>Importing Excel Data into Project 2010</vt:lpstr>
      <vt:lpstr>Imported Task List from Excel</vt:lpstr>
      <vt:lpstr>Importing Outlook Tasks into a  Project File</vt:lpstr>
      <vt:lpstr>Outlook Task Selection</vt:lpstr>
      <vt:lpstr>Tasks Imported to Project</vt:lpstr>
      <vt:lpstr>Linking Excel Data to Project</vt:lpstr>
      <vt:lpstr>Disadvantages of Linking Data</vt:lpstr>
      <vt:lpstr>Linked Resource Files</vt:lpstr>
      <vt:lpstr>Using the Drawing Tool</vt:lpstr>
      <vt:lpstr>Text Added to a Gantt Chart</vt:lpstr>
      <vt:lpstr>Working with Project Templates</vt:lpstr>
      <vt:lpstr>Project Templates</vt:lpstr>
      <vt:lpstr>Creating a Custom Template</vt:lpstr>
      <vt:lpstr>Using a Custom Template</vt:lpstr>
      <vt:lpstr>Working with Data Templates</vt:lpstr>
      <vt:lpstr>Data Template Definition</vt:lpstr>
      <vt:lpstr>Box Styles Dialog Box</vt:lpstr>
      <vt:lpstr>Cost Information Template Applied</vt:lpstr>
      <vt:lpstr>Importing a Data Template</vt:lpstr>
      <vt:lpstr>Using the Organizer</vt:lpstr>
      <vt:lpstr>To Create a New Table and use the Organizer</vt:lpstr>
      <vt:lpstr>Organizer Dialog Box</vt:lpstr>
      <vt:lpstr>Verifying a Table was Moved to the Global.MPT File</vt:lpstr>
      <vt:lpstr>Resource Pools</vt:lpstr>
      <vt:lpstr>Advantages of Resource Pools</vt:lpstr>
      <vt:lpstr>Creating a Resource Pool File</vt:lpstr>
      <vt:lpstr>Sharing Existing Resources Between Project Files</vt:lpstr>
      <vt:lpstr>Sharing Resources Between Two Files</vt:lpstr>
      <vt:lpstr>Resources Shared</vt:lpstr>
      <vt:lpstr>Updating and Refreshing the Pool</vt:lpstr>
      <vt:lpstr>Using a Master Project</vt:lpstr>
      <vt:lpstr>Creating a Master Project and Its Subprojects</vt:lpstr>
      <vt:lpstr>Inserting a Subproject into a Master Project</vt:lpstr>
      <vt:lpstr>Master Project with Two Subprojects</vt:lpstr>
      <vt:lpstr>Calculation Options and the Master File</vt:lpstr>
      <vt:lpstr>Calculation Options on the  Schedule Tab</vt:lpstr>
      <vt:lpstr>Calculation Options on the  Advanced Tab</vt:lpstr>
      <vt:lpstr>Adding Hyperlinks to a Project File</vt:lpstr>
      <vt:lpstr>Hyperlink Options</vt:lpstr>
      <vt:lpstr>Adding a Hyperlink</vt:lpstr>
      <vt:lpstr>Working with Custom Fields</vt:lpstr>
      <vt:lpstr>Custom Fields Dialog Box</vt:lpstr>
      <vt:lpstr>Customized Flag Field</vt:lpstr>
      <vt:lpstr>Creating a Custom Field with a Data Value List</vt:lpstr>
      <vt:lpstr>Custom Partner Cost Field</vt:lpstr>
      <vt:lpstr>Tutorial 6 Summary</vt:lpstr>
      <vt:lpstr>Tutorial 6 Summary cont.</vt:lpstr>
    </vt:vector>
  </TitlesOfParts>
  <Company>WWCC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Project 2003</dc:title>
  <dc:creator>Carla Hester</dc:creator>
  <cp:lastModifiedBy>Julia Leroux-Lindsey</cp:lastModifiedBy>
  <cp:revision>505</cp:revision>
  <dcterms:created xsi:type="dcterms:W3CDTF">2006-12-27T23:00:13Z</dcterms:created>
  <dcterms:modified xsi:type="dcterms:W3CDTF">2011-05-05T16:02:34Z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ies>
</file>