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7" r:id="rId1"/>
  </p:sldMasterIdLst>
  <p:notesMasterIdLst>
    <p:notesMasterId r:id="rId69"/>
  </p:notesMasterIdLst>
  <p:handoutMasterIdLst>
    <p:handoutMasterId r:id="rId70"/>
  </p:handoutMasterIdLst>
  <p:sldIdLst>
    <p:sldId id="256" r:id="rId2"/>
    <p:sldId id="283" r:id="rId3"/>
    <p:sldId id="348" r:id="rId4"/>
    <p:sldId id="349" r:id="rId5"/>
    <p:sldId id="257" r:id="rId6"/>
    <p:sldId id="278" r:id="rId7"/>
    <p:sldId id="279" r:id="rId8"/>
    <p:sldId id="280" r:id="rId9"/>
    <p:sldId id="281" r:id="rId10"/>
    <p:sldId id="326" r:id="rId11"/>
    <p:sldId id="258" r:id="rId12"/>
    <p:sldId id="351" r:id="rId13"/>
    <p:sldId id="352" r:id="rId14"/>
    <p:sldId id="358" r:id="rId15"/>
    <p:sldId id="359" r:id="rId16"/>
    <p:sldId id="354" r:id="rId17"/>
    <p:sldId id="360" r:id="rId18"/>
    <p:sldId id="282" r:id="rId19"/>
    <p:sldId id="260" r:id="rId20"/>
    <p:sldId id="328" r:id="rId21"/>
    <p:sldId id="329" r:id="rId22"/>
    <p:sldId id="362" r:id="rId23"/>
    <p:sldId id="330" r:id="rId24"/>
    <p:sldId id="363" r:id="rId25"/>
    <p:sldId id="261" r:id="rId26"/>
    <p:sldId id="332" r:id="rId27"/>
    <p:sldId id="284" r:id="rId28"/>
    <p:sldId id="285" r:id="rId29"/>
    <p:sldId id="286" r:id="rId30"/>
    <p:sldId id="333" r:id="rId31"/>
    <p:sldId id="365" r:id="rId32"/>
    <p:sldId id="366" r:id="rId33"/>
    <p:sldId id="334" r:id="rId34"/>
    <p:sldId id="287" r:id="rId35"/>
    <p:sldId id="335" r:id="rId36"/>
    <p:sldId id="367" r:id="rId37"/>
    <p:sldId id="288" r:id="rId38"/>
    <p:sldId id="336" r:id="rId39"/>
    <p:sldId id="289" r:id="rId40"/>
    <p:sldId id="292" r:id="rId41"/>
    <p:sldId id="372" r:id="rId42"/>
    <p:sldId id="337" r:id="rId43"/>
    <p:sldId id="373" r:id="rId44"/>
    <p:sldId id="374" r:id="rId45"/>
    <p:sldId id="293" r:id="rId46"/>
    <p:sldId id="375" r:id="rId47"/>
    <p:sldId id="377" r:id="rId48"/>
    <p:sldId id="338" r:id="rId49"/>
    <p:sldId id="339" r:id="rId50"/>
    <p:sldId id="378" r:id="rId51"/>
    <p:sldId id="379" r:id="rId52"/>
    <p:sldId id="295" r:id="rId53"/>
    <p:sldId id="340" r:id="rId54"/>
    <p:sldId id="341" r:id="rId55"/>
    <p:sldId id="296" r:id="rId56"/>
    <p:sldId id="381" r:id="rId57"/>
    <p:sldId id="382" r:id="rId58"/>
    <p:sldId id="383" r:id="rId59"/>
    <p:sldId id="297" r:id="rId60"/>
    <p:sldId id="384" r:id="rId61"/>
    <p:sldId id="385" r:id="rId62"/>
    <p:sldId id="386" r:id="rId63"/>
    <p:sldId id="387" r:id="rId64"/>
    <p:sldId id="388" r:id="rId65"/>
    <p:sldId id="390" r:id="rId66"/>
    <p:sldId id="300" r:id="rId67"/>
    <p:sldId id="301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E4F2"/>
    <a:srgbClr val="45441B"/>
    <a:srgbClr val="99CCFF"/>
    <a:srgbClr val="FF9900"/>
    <a:srgbClr val="006666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66" autoAdjust="0"/>
    <p:restoredTop sz="88983" autoAdjust="0"/>
  </p:normalViewPr>
  <p:slideViewPr>
    <p:cSldViewPr>
      <p:cViewPr varScale="1">
        <p:scale>
          <a:sx n="100" d="100"/>
          <a:sy n="100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332AA0-D66F-4AFD-9591-6DF8BF83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7E62F5-CFD4-4397-9C38-BB9F2B8B9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C5FA4-CB06-40C4-8A73-2F36B6D8826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D3995-AEAD-4B8A-A6B7-8BD0B4352CE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173A-A741-47AC-BB5C-0881C21BEE1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FED7F-E4CE-4D12-BA2F-B886F6B8DDB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E5FE2-8D66-42D0-AB9A-C08786F0BD1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814EF-4796-4CBB-8047-26F0DEE02D2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5E18A-E696-4D7D-B21F-56567C320FD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EB5AC-45FB-46B3-8B43-7BFF23A9FBD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D2D22-53B4-4BD9-80C6-EC992F5DBD9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E5FE2-8D66-42D0-AB9A-C08786F0BD1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FC515-20E1-4F3B-823F-28B5EE1BDA2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BB3C5-CEA7-4947-93A7-DEF636E8282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EA4DD-2908-4DEA-BC55-01388FB6BFE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E5FE2-8D66-42D0-AB9A-C08786F0BD1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B0D7E7-8CA8-4DD3-BA58-66AE7B79B7BA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F8A81-8AB6-4BDD-919E-6D76DA8DB954}" type="slidenum">
              <a:rPr lang="en-US" sz="1200"/>
              <a:pPr algn="r"/>
              <a:t>45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85FBE-46E0-41A1-9910-DFDC711340E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04D2DC-7F85-41F7-9596-516222C493D8}" type="slidenum">
              <a:rPr lang="en-US" sz="1200"/>
              <a:pPr algn="r"/>
              <a:t>52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F15737-E0D6-4214-92C3-8D32B81631A0}" type="slidenum">
              <a:rPr lang="en-US" sz="1200"/>
              <a:pPr algn="r"/>
              <a:t>55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5EDEFB-3315-41C7-83AD-E703D3AEE1F6}" type="slidenum">
              <a:rPr lang="en-US" sz="1200"/>
              <a:pPr algn="r"/>
              <a:t>59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7773D-F06D-40D2-BE68-F083F2D9D16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5EDEFB-3315-41C7-83AD-E703D3AEE1F6}" type="slidenum">
              <a:rPr lang="en-US" sz="1200"/>
              <a:pPr algn="r"/>
              <a:t>60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5EDEFB-3315-41C7-83AD-E703D3AEE1F6}" type="slidenum">
              <a:rPr lang="en-US" sz="1200"/>
              <a:pPr algn="r"/>
              <a:t>61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E62F5-CFD4-4397-9C38-BB9F2B8B95F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A00E31-FF60-4C03-A37B-B662365FC9C4}" type="slidenum">
              <a:rPr lang="en-US" sz="1200"/>
              <a:pPr algn="r"/>
              <a:t>66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3E0CA4-FF77-4604-9032-F713D7F851F6}" type="slidenum">
              <a:rPr lang="en-US" sz="1200"/>
              <a:pPr algn="r"/>
              <a:t>67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B41B8-C6FD-401B-BDE5-98DCED2A125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479ED-E5EF-4F5D-AB13-3428ACCA321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F6CA4-C82E-43BA-8C27-384C47CFAE0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Project  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  <p:pic>
        <p:nvPicPr>
          <p:cNvPr id="8" name="Picture 7" descr="main image.bmp"/>
          <p:cNvPicPr>
            <a:picLocks noChangeAspect="1"/>
          </p:cNvPicPr>
          <p:nvPr userDrawn="1"/>
        </p:nvPicPr>
        <p:blipFill>
          <a:blip r:embed="rId2"/>
          <a:srcRect t="21835" b="25289"/>
          <a:stretch>
            <a:fillRect/>
          </a:stretch>
        </p:blipFill>
        <p:spPr>
          <a:xfrm>
            <a:off x="0" y="4343400"/>
            <a:ext cx="9144000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07816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1A16B-C2DD-4E9A-AA21-5D002CB8B621}" type="datetime1">
              <a:rPr lang="en-US" smtClean="0"/>
              <a:t>4/22/2011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AE92A-970A-4CDC-B90C-88AE71C1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A415-F731-4607-A7B9-07C526EE378E}" type="datetime1">
              <a:rPr lang="en-US" smtClean="0"/>
              <a:t>4/22/2011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C632-A206-450A-9702-A11FDF52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524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Tutorial 4: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Assigning Resources and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 Sheet View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03.bmp"/>
          <p:cNvPicPr>
            <a:picLocks noGrp="1" noChangeAspect="1"/>
          </p:cNvPicPr>
          <p:nvPr>
            <p:ph idx="1"/>
          </p:nvPr>
        </p:nvPicPr>
        <p:blipFill>
          <a:blip r:embed="rId3"/>
          <a:srcRect l="6246"/>
          <a:stretch>
            <a:fillRect/>
          </a:stretch>
        </p:blipFill>
        <p:spPr>
          <a:xfrm>
            <a:off x="527605" y="1752600"/>
            <a:ext cx="8235395" cy="2971800"/>
          </a:xfrm>
        </p:spPr>
      </p:pic>
      <p:sp>
        <p:nvSpPr>
          <p:cNvPr id="1126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126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361B48-C405-4109-9813-85043B5B234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Exploring the Resource Information Dialog Box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b="1" i="1" dirty="0" smtClean="0"/>
              <a:t>Resource Information</a:t>
            </a:r>
            <a:r>
              <a:rPr lang="en-US" dirty="0" smtClean="0"/>
              <a:t> dialog box is a comprehensive collection of all of the data stored for a single resource.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The data is organized on 4 tabs: General, Costs, </a:t>
            </a:r>
            <a:r>
              <a:rPr lang="en-US" sz="3200" dirty="0" smtClean="0"/>
              <a:t>Notes, </a:t>
            </a:r>
            <a:r>
              <a:rPr lang="en-US" sz="3200" dirty="0" smtClean="0"/>
              <a:t>and Custom Fields.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The Costs tab and the Notes tab are only available in the </a:t>
            </a:r>
            <a:r>
              <a:rPr lang="en-US" sz="3200" b="1" i="1" dirty="0" smtClean="0">
                <a:ea typeface="+mn-ea"/>
                <a:cs typeface="+mn-cs"/>
              </a:rPr>
              <a:t>Resource Information </a:t>
            </a:r>
            <a:r>
              <a:rPr lang="en-US" sz="3200" dirty="0" smtClean="0"/>
              <a:t>Dialog Box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FE46F-F628-4949-BC37-4D13F145DF3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Information Dialog Box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 descr="Fig04-05.bmp"/>
          <p:cNvPicPr>
            <a:picLocks noGrp="1" noChangeAspect="1"/>
          </p:cNvPicPr>
          <p:nvPr>
            <p:ph idx="1"/>
          </p:nvPr>
        </p:nvPicPr>
        <p:blipFill>
          <a:blip r:embed="rId3"/>
          <a:srcRect l="6710" r="6710"/>
          <a:stretch>
            <a:fillRect/>
          </a:stretch>
        </p:blipFill>
        <p:spPr>
          <a:xfrm>
            <a:off x="762000" y="1447800"/>
            <a:ext cx="7543800" cy="44656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Working Time with the Resource Information Dialog Box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7" descr="Fig04-06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19" r="7833"/>
          <a:stretch>
            <a:fillRect/>
          </a:stretch>
        </p:blipFill>
        <p:spPr>
          <a:xfrm>
            <a:off x="1066800" y="1295400"/>
            <a:ext cx="6629400" cy="48890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Rate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i="1" dirty="0" smtClean="0"/>
              <a:t>Cost rate table </a:t>
            </a:r>
            <a:r>
              <a:rPr lang="en-US" sz="2800" dirty="0" smtClean="0"/>
              <a:t>is a grid of different hourly and per-use costs that can be stored for a single resource.</a:t>
            </a:r>
          </a:p>
          <a:p>
            <a:r>
              <a:rPr lang="en-US" sz="2800" dirty="0" smtClean="0"/>
              <a:t>Project 2010 has 5 rate tables (Table A-Table E) for each resource to support varying pay scales and rates.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Fig04-07.bmp"/>
          <p:cNvPicPr>
            <a:picLocks noChangeAspect="1"/>
          </p:cNvPicPr>
          <p:nvPr/>
        </p:nvPicPr>
        <p:blipFill>
          <a:blip r:embed="rId3"/>
          <a:srcRect l="11799" r="10526"/>
          <a:stretch>
            <a:fillRect/>
          </a:stretch>
        </p:blipFill>
        <p:spPr>
          <a:xfrm>
            <a:off x="1981200" y="3124200"/>
            <a:ext cx="5715000" cy="31664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sz="3500" dirty="0" smtClean="0"/>
              <a:t>A Group By feature is available in Resource Sheet view.</a:t>
            </a:r>
          </a:p>
          <a:p>
            <a:r>
              <a:rPr lang="en-US" sz="3500" dirty="0" smtClean="0"/>
              <a:t>You use the Group By feature to get a logical view of the project resources based on groups.</a:t>
            </a:r>
          </a:p>
          <a:p>
            <a:r>
              <a:rPr lang="en-US" sz="3500" dirty="0" smtClean="0"/>
              <a:t>Grouping options include: </a:t>
            </a:r>
            <a:endParaRPr lang="en-US" sz="3500" dirty="0" smtClean="0"/>
          </a:p>
          <a:p>
            <a:pPr lvl="1"/>
            <a:r>
              <a:rPr lang="en-US" sz="3100" dirty="0" smtClean="0"/>
              <a:t>No Group</a:t>
            </a:r>
          </a:p>
          <a:p>
            <a:pPr lvl="1"/>
            <a:r>
              <a:rPr lang="en-US" sz="3100" dirty="0" smtClean="0"/>
              <a:t>Assignments </a:t>
            </a:r>
            <a:r>
              <a:rPr lang="en-US" sz="3100" dirty="0" smtClean="0"/>
              <a:t>Keeping Outline </a:t>
            </a:r>
            <a:r>
              <a:rPr lang="en-US" sz="3100" dirty="0" smtClean="0"/>
              <a:t>Structure</a:t>
            </a:r>
          </a:p>
          <a:p>
            <a:pPr lvl="1"/>
            <a:r>
              <a:rPr lang="en-US" sz="3100" dirty="0" smtClean="0"/>
              <a:t>Complete </a:t>
            </a:r>
            <a:r>
              <a:rPr lang="en-US" sz="3100" dirty="0" smtClean="0"/>
              <a:t>and Incomplete </a:t>
            </a:r>
            <a:r>
              <a:rPr lang="en-US" sz="3100" dirty="0" smtClean="0"/>
              <a:t>Resources</a:t>
            </a:r>
          </a:p>
          <a:p>
            <a:pPr lvl="1"/>
            <a:r>
              <a:rPr lang="en-US" sz="3100" dirty="0" smtClean="0"/>
              <a:t>Resource </a:t>
            </a:r>
            <a:r>
              <a:rPr lang="en-US" sz="3100" dirty="0" smtClean="0"/>
              <a:t>Group, Resource </a:t>
            </a:r>
            <a:r>
              <a:rPr lang="en-US" sz="3100" dirty="0" smtClean="0"/>
              <a:t>Type</a:t>
            </a:r>
          </a:p>
          <a:p>
            <a:pPr lvl="1"/>
            <a:r>
              <a:rPr lang="en-US" sz="3100" dirty="0" smtClean="0"/>
              <a:t>Standard rate</a:t>
            </a:r>
          </a:p>
          <a:p>
            <a:pPr lvl="1"/>
            <a:r>
              <a:rPr lang="en-US" sz="3100" dirty="0" smtClean="0"/>
              <a:t>(via </a:t>
            </a:r>
            <a:r>
              <a:rPr lang="en-US" sz="3100" dirty="0" smtClean="0"/>
              <a:t>the “More Groups” </a:t>
            </a:r>
            <a:r>
              <a:rPr lang="en-US" sz="3100" dirty="0" smtClean="0"/>
              <a:t>option) </a:t>
            </a:r>
            <a:r>
              <a:rPr lang="en-US" sz="3100" dirty="0" smtClean="0"/>
              <a:t>Work Vs. Material Resources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Resources in Resource Sheet 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Content Placeholder 7" descr="Fig04-08.bmp"/>
          <p:cNvPicPr>
            <a:picLocks noGrp="1" noChangeAspect="1"/>
          </p:cNvPicPr>
          <p:nvPr>
            <p:ph idx="1"/>
          </p:nvPr>
        </p:nvPicPr>
        <p:blipFill>
          <a:blip r:embed="rId3"/>
          <a:srcRect l="4547"/>
          <a:stretch>
            <a:fillRect/>
          </a:stretch>
        </p:blipFill>
        <p:spPr>
          <a:xfrm>
            <a:off x="533399" y="1905000"/>
            <a:ext cx="8237293" cy="304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 a project progresses, you might find that you have to make a change to resource’s availability.</a:t>
            </a:r>
          </a:p>
          <a:p>
            <a:r>
              <a:rPr lang="en-US" sz="2800" dirty="0" smtClean="0"/>
              <a:t>For example, a resource might be available only part-time or for specific dates.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Fig04-09.bmp"/>
          <p:cNvPicPr>
            <a:picLocks noChangeAspect="1"/>
          </p:cNvPicPr>
          <p:nvPr/>
        </p:nvPicPr>
        <p:blipFill>
          <a:blip r:embed="rId3"/>
          <a:srcRect l="11654" r="10671"/>
          <a:stretch>
            <a:fillRect/>
          </a:stretch>
        </p:blipFill>
        <p:spPr>
          <a:xfrm>
            <a:off x="1676400" y="3124200"/>
            <a:ext cx="5744742" cy="31829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Importance of Entering Resource Information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Entering resource information on a project takes considerable effort.</a:t>
            </a:r>
          </a:p>
          <a:p>
            <a:pPr>
              <a:defRPr/>
            </a:pPr>
            <a:r>
              <a:rPr lang="en-US" dirty="0" smtClean="0"/>
              <a:t>The more time put into these initial entry points, the more accurate the entire project will be.</a:t>
            </a:r>
          </a:p>
          <a:p>
            <a:pPr>
              <a:defRPr/>
            </a:pPr>
            <a:r>
              <a:rPr lang="en-US" dirty="0" smtClean="0"/>
              <a:t>After the resource data has been entered, you can start assigning resources to specific tasks.</a:t>
            </a:r>
          </a:p>
          <a:p>
            <a:pPr>
              <a:defRPr/>
            </a:pPr>
            <a:r>
              <a:rPr lang="en-US" dirty="0" smtClean="0"/>
              <a:t>Project 2010 automatically calculates task costs by multiplying task durations by the cost information supplied for each resource.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CBB252-5BBA-4074-A6FA-73A92118746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Assigning Resources to Tasks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2010 is designed to give you great flexibility in the way that you enter data.</a:t>
            </a:r>
          </a:p>
          <a:p>
            <a:pPr>
              <a:defRPr/>
            </a:pPr>
            <a:r>
              <a:rPr lang="en-US" dirty="0" smtClean="0"/>
              <a:t>Many methods are available to assign resources to specific tasks.</a:t>
            </a:r>
          </a:p>
          <a:p>
            <a:pPr lvl="1">
              <a:defRPr/>
            </a:pPr>
            <a:r>
              <a:rPr lang="en-US" sz="3200" dirty="0" smtClean="0"/>
              <a:t>Use the Assign Resources button</a:t>
            </a:r>
          </a:p>
          <a:p>
            <a:pPr lvl="1">
              <a:defRPr/>
            </a:pPr>
            <a:r>
              <a:rPr lang="en-US" sz="3200" dirty="0" smtClean="0"/>
              <a:t>Use a Split Screen view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753118-F1BC-431B-8FC9-67BFC286CC6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 this tutorial you will: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Session 4.1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 resource and cost </a:t>
            </a:r>
            <a:r>
              <a:rPr lang="en-US" dirty="0" smtClean="0"/>
              <a:t>views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Enter and edit resource and cost </a:t>
            </a:r>
            <a:r>
              <a:rPr lang="en-US" dirty="0" smtClean="0"/>
              <a:t>data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Organize resources into logical </a:t>
            </a:r>
            <a:r>
              <a:rPr lang="en-US" dirty="0" smtClean="0"/>
              <a:t>groups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Assign resources and costs to </a:t>
            </a:r>
            <a:r>
              <a:rPr lang="en-US" dirty="0" smtClean="0"/>
              <a:t>tasks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Level </a:t>
            </a:r>
            <a:r>
              <a:rPr lang="en-US" dirty="0" smtClean="0"/>
              <a:t>overallocations </a:t>
            </a:r>
            <a:r>
              <a:rPr lang="en-US" dirty="0" smtClean="0"/>
              <a:t>and set resource </a:t>
            </a:r>
            <a:r>
              <a:rPr lang="en-US" dirty="0" smtClean="0"/>
              <a:t>contours</a:t>
            </a:r>
            <a:endParaRPr lang="en-US" dirty="0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07BD24-3AB5-4927-A7D4-1EC4181FD08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Assigning Resources </a:t>
            </a:r>
            <a:r>
              <a:rPr lang="en-US" sz="3600" dirty="0" smtClean="0"/>
              <a:t>Using the Assign Resources Dialog Box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11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63"/>
          <a:stretch>
            <a:fillRect/>
          </a:stretch>
        </p:blipFill>
        <p:spPr>
          <a:xfrm>
            <a:off x="533400" y="1981200"/>
            <a:ext cx="8231543" cy="3200400"/>
          </a:xfrm>
        </p:spPr>
      </p:pic>
      <p:sp>
        <p:nvSpPr>
          <p:cNvPr id="1536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56FF22-A364-4692-B127-6378AE87D97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Resources Assigned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12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33"/>
          <a:stretch>
            <a:fillRect/>
          </a:stretch>
        </p:blipFill>
        <p:spPr>
          <a:xfrm>
            <a:off x="838200" y="1447800"/>
            <a:ext cx="7543800" cy="4569493"/>
          </a:xfrm>
        </p:spPr>
      </p:pic>
      <p:sp>
        <p:nvSpPr>
          <p:cNvPr id="1638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F4946A-D732-41C8-B523-E7EEBFE6817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Viewing the General Labor Resource Graph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Content Placeholder 7" descr="Fig04-13.bmp"/>
          <p:cNvPicPr>
            <a:picLocks noGrp="1" noChangeAspect="1"/>
          </p:cNvPicPr>
          <p:nvPr>
            <p:ph idx="1"/>
          </p:nvPr>
        </p:nvPicPr>
        <p:blipFill>
          <a:blip r:embed="rId3"/>
          <a:srcRect l="4280"/>
          <a:stretch>
            <a:fillRect/>
          </a:stretch>
        </p:blipFill>
        <p:spPr>
          <a:xfrm>
            <a:off x="467317" y="2514600"/>
            <a:ext cx="8219483" cy="220924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Assigning </a:t>
            </a:r>
            <a:r>
              <a:rPr lang="en-US" sz="4000" dirty="0" smtClean="0"/>
              <a:t>A New Cost Rate Table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Labor resource has two cost rates, one in Table A and one in Table B.</a:t>
            </a:r>
          </a:p>
          <a:p>
            <a:r>
              <a:rPr lang="en-US" dirty="0" smtClean="0"/>
              <a:t>If you want to change the cost rate table for a task, you can open the Task Usage View and double-click on the task to display the Assignment Information dialog box.</a:t>
            </a:r>
            <a:endParaRPr lang="en-US" dirty="0"/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80EBD6-F74C-4AC4-8BD1-495B851E529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the Cost Rate Table for a Task via Task Usage 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Content Placeholder 7" descr="Fig04-15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14" r="4547"/>
          <a:stretch>
            <a:fillRect/>
          </a:stretch>
        </p:blipFill>
        <p:spPr>
          <a:xfrm>
            <a:off x="787464" y="1752600"/>
            <a:ext cx="7594536" cy="3886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Using the Resource Work Form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smtClean="0"/>
              <a:t>Total work</a:t>
            </a:r>
            <a:r>
              <a:rPr lang="en-US" smtClean="0"/>
              <a:t> for a task is initially calculated as the task duration (converted to hours) multiplied by the number of resources assigned to that task.</a:t>
            </a:r>
          </a:p>
          <a:p>
            <a:pPr>
              <a:defRPr/>
            </a:pPr>
            <a:r>
              <a:rPr lang="en-US" b="1" i="1" smtClean="0"/>
              <a:t>Total work</a:t>
            </a:r>
            <a:r>
              <a:rPr lang="en-US" smtClean="0"/>
              <a:t> is initially calculated based on the initial resource assignment and then recalculated when the task duration changes.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4F44C6-6EF0-405E-A5E5-6FDA21C781E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Resource Work Form Displayed in a Split View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16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33"/>
          <a:stretch>
            <a:fillRect/>
          </a:stretch>
        </p:blipFill>
        <p:spPr>
          <a:xfrm>
            <a:off x="685800" y="1371600"/>
            <a:ext cx="7924800" cy="4800276"/>
          </a:xfrm>
        </p:spPr>
      </p:pic>
      <p:sp>
        <p:nvSpPr>
          <p:cNvPr id="2150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3CDCF7-E98C-417C-BED4-694E541C27A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Understanding Relationships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By default, work is calculated in hours and follows this formula: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smtClean="0"/>
              <a:t>Work = Duration * Units (W=D*U)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smtClean="0"/>
              <a:t>(where units refers to resources)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smtClean="0"/>
              <a:t>Or Duration = Work/Units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smtClean="0"/>
              <a:t>(to solve for the Duration rather than 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smtClean="0"/>
              <a:t>Effort-driven scheduling</a:t>
            </a:r>
            <a:r>
              <a:rPr lang="en-US" sz="2800" smtClean="0"/>
              <a:t> is when the work remains constant and the duration is changed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Work (effort) remains constant and determines (drives) the way that the W=D*U formula will be calculated.  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6BAA0D-A147-413F-AE46-32817CD4C7F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Understanding Relationships Cont.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When a second resource is assigned </a:t>
            </a:r>
            <a:r>
              <a:rPr lang="en-US" sz="2800" b="1" i="1" smtClean="0"/>
              <a:t>after</a:t>
            </a:r>
            <a:r>
              <a:rPr lang="en-US" sz="2800" smtClean="0"/>
              <a:t> the initial resource assignment:</a:t>
            </a:r>
          </a:p>
          <a:p>
            <a:pPr lvl="1">
              <a:defRPr/>
            </a:pPr>
            <a:r>
              <a:rPr lang="en-US" smtClean="0"/>
              <a:t>The work hours remain constant but are distributed among the existing and new resources, and the duration is adjusted to reflect the redistribution of hours.  </a:t>
            </a:r>
          </a:p>
          <a:p>
            <a:pPr>
              <a:defRPr/>
            </a:pPr>
            <a:r>
              <a:rPr lang="en-US" sz="2800" smtClean="0"/>
              <a:t>How the relationship between work, duration, and units is balanced is a function of both </a:t>
            </a:r>
            <a:r>
              <a:rPr lang="en-US" sz="2800" b="1" i="1" smtClean="0"/>
              <a:t>effort-driven scheduling</a:t>
            </a:r>
            <a:r>
              <a:rPr lang="en-US" sz="2800" smtClean="0"/>
              <a:t> and the </a:t>
            </a:r>
            <a:r>
              <a:rPr lang="en-US" sz="2800" b="1" i="1" smtClean="0"/>
              <a:t>task type</a:t>
            </a:r>
            <a:r>
              <a:rPr lang="en-US" sz="2800" smtClean="0"/>
              <a:t>.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355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3432E0-0F3E-47FA-9157-90452548DB6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Understanding Relationships Cont.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Tasks are, by default, </a:t>
            </a:r>
            <a:r>
              <a:rPr lang="en-US" sz="2800" b="1" i="1" smtClean="0"/>
              <a:t>effort driven</a:t>
            </a:r>
            <a:r>
              <a:rPr lang="en-US" sz="280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When </a:t>
            </a:r>
            <a:r>
              <a:rPr lang="en-US" sz="2800" b="1" i="1" smtClean="0"/>
              <a:t>effort-driven scheduling</a:t>
            </a:r>
            <a:r>
              <a:rPr lang="en-US" sz="2800" smtClean="0"/>
              <a:t> is turned </a:t>
            </a:r>
            <a:r>
              <a:rPr lang="en-US" sz="2800" b="1" i="1" smtClean="0"/>
              <a:t>off</a:t>
            </a:r>
            <a:r>
              <a:rPr lang="en-US" sz="2800" smtClean="0"/>
              <a:t> and a new resource is added to a task with an existing resource assignment, the work (effort) no longer drives the assignment.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A </a:t>
            </a:r>
            <a:r>
              <a:rPr lang="en-US" sz="2800" b="1" i="1" smtClean="0"/>
              <a:t>fixed-duration task</a:t>
            </a:r>
            <a:r>
              <a:rPr lang="en-US" sz="2800" smtClean="0"/>
              <a:t> is when </a:t>
            </a:r>
            <a:r>
              <a:rPr lang="en-US" sz="2800" b="1" i="1" smtClean="0"/>
              <a:t>effort-driven scheduling</a:t>
            </a:r>
            <a:r>
              <a:rPr lang="en-US" sz="2800" smtClean="0"/>
              <a:t> is turned </a:t>
            </a:r>
            <a:r>
              <a:rPr lang="en-US" sz="2800" b="1" i="1" smtClean="0"/>
              <a:t>off</a:t>
            </a:r>
            <a:r>
              <a:rPr lang="en-US" sz="2800" smtClean="0"/>
              <a:t> and a new resource is assigned to a task, the </a:t>
            </a:r>
            <a:r>
              <a:rPr lang="en-US" sz="2800" b="1" i="1" smtClean="0"/>
              <a:t>duration</a:t>
            </a:r>
            <a:r>
              <a:rPr lang="en-US" sz="2800" smtClean="0"/>
              <a:t> of the task remains constant and the work (effort) is increased.</a:t>
            </a:r>
          </a:p>
          <a:p>
            <a:pPr>
              <a:lnSpc>
                <a:spcPct val="90000"/>
              </a:lnSpc>
              <a:defRPr/>
            </a:pPr>
            <a:endParaRPr lang="en-US" sz="2800" b="1" i="1" smtClean="0"/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B3ABCF-DF91-429F-B159-EAB4F31ADCF7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 this tutorial you will: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Session 4.2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Edit task information based on the relationship among work, duration, and units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Create fixed-work and fixed duration task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Sort, filter, and group tasks for resource information.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07BD24-3AB5-4927-A7D4-1EC4181FD08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Effect of Adding a Resource to a Task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18.bmp"/>
          <p:cNvPicPr>
            <a:picLocks noGrp="1" noChangeAspect="1"/>
          </p:cNvPicPr>
          <p:nvPr>
            <p:ph idx="1"/>
          </p:nvPr>
        </p:nvPicPr>
        <p:blipFill>
          <a:blip r:embed="rId3"/>
          <a:srcRect l="5478"/>
          <a:stretch>
            <a:fillRect/>
          </a:stretch>
        </p:blipFill>
        <p:spPr>
          <a:xfrm>
            <a:off x="458778" y="1676399"/>
            <a:ext cx="8228022" cy="3771409"/>
          </a:xfrm>
        </p:spPr>
      </p:pic>
      <p:sp>
        <p:nvSpPr>
          <p:cNvPr id="2560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2A11D4-B3D9-42A2-8000-9A9E5E4157B5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Effect of Adding a Resource to a </a:t>
            </a:r>
            <a:r>
              <a:rPr lang="en-US" sz="4000" dirty="0" smtClean="0"/>
              <a:t>Task and Changing the Work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19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33"/>
          <a:stretch>
            <a:fillRect/>
          </a:stretch>
        </p:blipFill>
        <p:spPr>
          <a:xfrm>
            <a:off x="520395" y="1524000"/>
            <a:ext cx="8044333" cy="3962399"/>
          </a:xfrm>
        </p:spPr>
      </p:pic>
      <p:sp>
        <p:nvSpPr>
          <p:cNvPr id="2560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2A11D4-B3D9-42A2-8000-9A9E5E4157B5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Effect of Adding a Resource to a Task and Changing the </a:t>
            </a:r>
            <a:r>
              <a:rPr lang="en-US" sz="4000" dirty="0" smtClean="0"/>
              <a:t>Work Cont.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20.bmp"/>
          <p:cNvPicPr>
            <a:picLocks noGrp="1" noChangeAspect="1"/>
          </p:cNvPicPr>
          <p:nvPr>
            <p:ph idx="1"/>
          </p:nvPr>
        </p:nvPicPr>
        <p:blipFill>
          <a:blip r:embed="rId3"/>
          <a:srcRect l="4280"/>
          <a:stretch>
            <a:fillRect/>
          </a:stretch>
        </p:blipFill>
        <p:spPr>
          <a:xfrm>
            <a:off x="504563" y="1524000"/>
            <a:ext cx="8182237" cy="4115998"/>
          </a:xfrm>
        </p:spPr>
      </p:pic>
      <p:sp>
        <p:nvSpPr>
          <p:cNvPr id="2560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2A11D4-B3D9-42A2-8000-9A9E5E4157B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Impact of Changes Made After the Initial Resource Assignment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21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14"/>
          <a:stretch>
            <a:fillRect/>
          </a:stretch>
        </p:blipFill>
        <p:spPr>
          <a:xfrm>
            <a:off x="609600" y="1676400"/>
            <a:ext cx="7937794" cy="1981200"/>
          </a:xfrm>
        </p:spPr>
      </p:pic>
      <p:sp>
        <p:nvSpPr>
          <p:cNvPr id="2662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662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BE3BDA-5021-4C02-B9FB-1ED2AC71C53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Creating a Fixed-Duration Task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Task type</a:t>
            </a:r>
            <a:r>
              <a:rPr lang="en-US" dirty="0" smtClean="0"/>
              <a:t> is a task field that refers to what will remain constant when additional resources are added to a task.  </a:t>
            </a:r>
          </a:p>
          <a:p>
            <a:pPr>
              <a:defRPr/>
            </a:pPr>
            <a:r>
              <a:rPr lang="en-US" b="1" i="1" dirty="0" smtClean="0"/>
              <a:t>Task types</a:t>
            </a:r>
            <a:r>
              <a:rPr lang="en-US" dirty="0" smtClean="0"/>
              <a:t> in Project 2010 are Fixed Units, Fixed Duration, or Fixed Work</a:t>
            </a:r>
          </a:p>
          <a:p>
            <a:pPr>
              <a:defRPr/>
            </a:pPr>
            <a:r>
              <a:rPr lang="en-US" dirty="0" smtClean="0"/>
              <a:t>By default, the </a:t>
            </a:r>
            <a:r>
              <a:rPr lang="en-US" b="1" i="1" dirty="0" smtClean="0"/>
              <a:t>task type</a:t>
            </a:r>
            <a:r>
              <a:rPr lang="en-US" dirty="0" smtClean="0"/>
              <a:t> is Fixed Units and </a:t>
            </a:r>
            <a:r>
              <a:rPr lang="en-US" b="1" i="1" dirty="0" smtClean="0"/>
              <a:t>effort driven</a:t>
            </a:r>
            <a:r>
              <a:rPr lang="en-US" dirty="0" smtClean="0"/>
              <a:t>.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CF902F-FE58-4F20-B7EF-896F0D42C69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Creating a Fixed-Duration Task Cont.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an additional resource is added to an </a:t>
            </a:r>
            <a:r>
              <a:rPr lang="en-US" b="1" i="1" dirty="0" smtClean="0"/>
              <a:t>effort driven task, </a:t>
            </a:r>
            <a:r>
              <a:rPr lang="en-US" dirty="0" smtClean="0"/>
              <a:t>the total work (effort) remains constant and the duration is adjusted (shortened).</a:t>
            </a:r>
          </a:p>
          <a:p>
            <a:r>
              <a:rPr lang="en-US" dirty="0" smtClean="0"/>
              <a:t>When an additional resource is added to an </a:t>
            </a:r>
            <a:r>
              <a:rPr lang="en-US" b="1" i="1" dirty="0" smtClean="0"/>
              <a:t>fixed-duration task</a:t>
            </a:r>
            <a:r>
              <a:rPr lang="en-US" dirty="0" smtClean="0"/>
              <a:t>, the total duration remains constant and the work (effort) is decreased for each resource.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AC1888-BC9D-41B4-B72B-451D72130DA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Effort Driven Scheduling and Task Type Relationships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Content Placeholder 7" descr="Fig04-22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029"/>
          <a:stretch>
            <a:fillRect/>
          </a:stretch>
        </p:blipFill>
        <p:spPr>
          <a:xfrm>
            <a:off x="2209800" y="1134912"/>
            <a:ext cx="4876800" cy="5394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Fixed Duration Task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tasks, such as meetings and seminars, should have </a:t>
            </a:r>
            <a:r>
              <a:rPr lang="en-US" b="1" i="1" dirty="0" smtClean="0"/>
              <a:t>fixed durations</a:t>
            </a:r>
            <a:r>
              <a:rPr lang="en-US" dirty="0" smtClean="0"/>
              <a:t>.  </a:t>
            </a:r>
          </a:p>
          <a:p>
            <a:pPr>
              <a:defRPr/>
            </a:pPr>
            <a:r>
              <a:rPr lang="en-US" dirty="0" smtClean="0"/>
              <a:t>No matter how many people attend, the length of the meeting or seminar does not change.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970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720193-3654-4C53-9478-6BBE5699D74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Adding a New Resource for a Fixed-Duration Task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23.bmp"/>
          <p:cNvPicPr>
            <a:picLocks noGrp="1" noChangeAspect="1"/>
          </p:cNvPicPr>
          <p:nvPr>
            <p:ph idx="1"/>
          </p:nvPr>
        </p:nvPicPr>
        <p:blipFill>
          <a:blip r:embed="rId3"/>
          <a:srcRect l="7230"/>
          <a:stretch>
            <a:fillRect/>
          </a:stretch>
        </p:blipFill>
        <p:spPr>
          <a:xfrm>
            <a:off x="549779" y="1600200"/>
            <a:ext cx="8139006" cy="3886200"/>
          </a:xfrm>
        </p:spPr>
      </p:pic>
      <p:sp>
        <p:nvSpPr>
          <p:cNvPr id="3072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226614-99AA-44E4-BEFE-3E0F76B58C59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Resources and Task Costs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2010 uses the next available resource ID when you add new </a:t>
            </a:r>
            <a:r>
              <a:rPr lang="en-US" b="1" i="1" dirty="0" smtClean="0"/>
              <a:t>resources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b="1" i="1" dirty="0" smtClean="0"/>
              <a:t>Task costs</a:t>
            </a:r>
            <a:r>
              <a:rPr lang="en-US" dirty="0" smtClean="0"/>
              <a:t> are calculated by multiplying the work for an assigned </a:t>
            </a:r>
            <a:r>
              <a:rPr lang="en-US" b="1" i="1" dirty="0" smtClean="0"/>
              <a:t>resource</a:t>
            </a:r>
            <a:r>
              <a:rPr lang="en-US" dirty="0" smtClean="0"/>
              <a:t> by its hourly rate plus any cost per use for the task.</a:t>
            </a:r>
          </a:p>
          <a:p>
            <a:pPr>
              <a:defRPr/>
            </a:pPr>
            <a:r>
              <a:rPr lang="en-US" dirty="0" smtClean="0"/>
              <a:t>The cost associated with a task will be $0 until a </a:t>
            </a:r>
            <a:r>
              <a:rPr lang="en-US" b="1" i="1" dirty="0" smtClean="0"/>
              <a:t>resource</a:t>
            </a:r>
            <a:r>
              <a:rPr lang="en-US" dirty="0" smtClean="0"/>
              <a:t> with completed cost information is assigned to the task.  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174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037B50-A344-4544-B221-B165CB1D889F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 this tutorial you will: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Session 4.3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Correct for overallocations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Analyze resource usage and entered project costs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the critical path and slack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 cost reports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 the Team Planner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07BD24-3AB5-4927-A7D4-1EC4181FD08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Usage View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b="1" i="1" dirty="0" smtClean="0"/>
              <a:t>Resource Usage View</a:t>
            </a:r>
            <a:r>
              <a:rPr lang="en-US" dirty="0" smtClean="0"/>
              <a:t> shows each resource that has assigned tasks.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Use to </a:t>
            </a:r>
            <a:r>
              <a:rPr lang="en-US" b="1" i="1" dirty="0" smtClean="0"/>
              <a:t>filter</a:t>
            </a:r>
            <a:r>
              <a:rPr lang="en-US" dirty="0" smtClean="0"/>
              <a:t> resources to show a subset of resources that meet certain criteria.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Sorting can identify the most costly resource or develop an alphabetical list.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Grouping quickly shows you how your resources are organized.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0687D2-DFD0-4300-872C-A6C42FFCE22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Usage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Content Placeholder 7" descr="Fig04-25.bmp"/>
          <p:cNvPicPr>
            <a:picLocks noGrp="1" noChangeAspect="1"/>
          </p:cNvPicPr>
          <p:nvPr>
            <p:ph idx="1"/>
          </p:nvPr>
        </p:nvPicPr>
        <p:blipFill>
          <a:blip r:embed="rId3"/>
          <a:srcRect l="5477"/>
          <a:stretch>
            <a:fillRect/>
          </a:stretch>
        </p:blipFill>
        <p:spPr>
          <a:xfrm>
            <a:off x="609600" y="1524000"/>
            <a:ext cx="8048044" cy="3962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Usage </a:t>
            </a:r>
            <a:r>
              <a:rPr lang="en-US" dirty="0" smtClean="0"/>
              <a:t>View Sorted by Cost</a:t>
            </a:r>
            <a:endParaRPr lang="en-US" dirty="0"/>
          </a:p>
        </p:txBody>
      </p:sp>
      <p:pic>
        <p:nvPicPr>
          <p:cNvPr id="10" name="Content Placeholder 9" descr="Fig04-26.bmp"/>
          <p:cNvPicPr>
            <a:picLocks noGrp="1" noChangeAspect="1"/>
          </p:cNvPicPr>
          <p:nvPr>
            <p:ph idx="1"/>
          </p:nvPr>
        </p:nvPicPr>
        <p:blipFill>
          <a:blip r:embed="rId3"/>
          <a:srcRect l="8213"/>
          <a:stretch>
            <a:fillRect/>
          </a:stretch>
        </p:blipFill>
        <p:spPr>
          <a:xfrm>
            <a:off x="584544" y="2286000"/>
            <a:ext cx="8026056" cy="2518002"/>
          </a:xfrm>
        </p:spPr>
      </p:pic>
      <p:sp>
        <p:nvSpPr>
          <p:cNvPr id="3379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5B942F-BD13-4596-856F-692338C190D1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Resource </a:t>
            </a:r>
            <a:r>
              <a:rPr lang="en-US" sz="3600" dirty="0" smtClean="0"/>
              <a:t>Usage View Filtered for </a:t>
            </a:r>
            <a:r>
              <a:rPr lang="en-US" sz="3600" dirty="0" err="1" smtClean="0"/>
              <a:t>Overallocated</a:t>
            </a:r>
            <a:r>
              <a:rPr lang="en-US" sz="3600" dirty="0" smtClean="0"/>
              <a:t> Resources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27.bmp"/>
          <p:cNvPicPr>
            <a:picLocks noGrp="1" noChangeAspect="1"/>
          </p:cNvPicPr>
          <p:nvPr>
            <p:ph idx="1"/>
          </p:nvPr>
        </p:nvPicPr>
        <p:blipFill>
          <a:blip r:embed="rId3"/>
          <a:srcRect l="8928"/>
          <a:stretch>
            <a:fillRect/>
          </a:stretch>
        </p:blipFill>
        <p:spPr>
          <a:xfrm>
            <a:off x="446119" y="2362200"/>
            <a:ext cx="8182111" cy="2362200"/>
          </a:xfrm>
        </p:spPr>
      </p:pic>
      <p:sp>
        <p:nvSpPr>
          <p:cNvPr id="3379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5B942F-BD13-4596-856F-692338C190D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Resource </a:t>
            </a:r>
            <a:r>
              <a:rPr lang="en-US" sz="3600" dirty="0" smtClean="0"/>
              <a:t>Usage View Grouped by Resource Group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28.bmp"/>
          <p:cNvPicPr>
            <a:picLocks noGrp="1" noChangeAspect="1"/>
          </p:cNvPicPr>
          <p:nvPr>
            <p:ph idx="1"/>
          </p:nvPr>
        </p:nvPicPr>
        <p:blipFill>
          <a:blip r:embed="rId3"/>
          <a:srcRect l="6039"/>
          <a:stretch>
            <a:fillRect/>
          </a:stretch>
        </p:blipFill>
        <p:spPr>
          <a:xfrm>
            <a:off x="585942" y="2057400"/>
            <a:ext cx="8032984" cy="3048000"/>
          </a:xfrm>
        </p:spPr>
      </p:pic>
      <p:sp>
        <p:nvSpPr>
          <p:cNvPr id="3379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5B942F-BD13-4596-856F-692338C190D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Leveling Overallocations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resource is </a:t>
            </a:r>
            <a:r>
              <a:rPr lang="en-US" sz="2800" b="1" i="1" dirty="0" err="1" smtClean="0"/>
              <a:t>overallocated</a:t>
            </a:r>
            <a:r>
              <a:rPr lang="en-US" sz="2800" dirty="0" smtClean="0"/>
              <a:t> if it is assigned more work in a given time period than it has working hours, such as more than 8 hours in a day.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 smtClean="0"/>
              <a:t>Overallocations</a:t>
            </a:r>
            <a:r>
              <a:rPr lang="en-US" sz="2800" dirty="0" smtClean="0"/>
              <a:t> can also occur when resources are scheduled to do more than 60 minutes of work in a given hour of the day.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 smtClean="0"/>
              <a:t>Leveling</a:t>
            </a:r>
            <a:r>
              <a:rPr lang="en-US" sz="2800" dirty="0" smtClean="0"/>
              <a:t> means to correct </a:t>
            </a:r>
            <a:r>
              <a:rPr lang="en-US" sz="2800" b="1" i="1" dirty="0" smtClean="0"/>
              <a:t>overallocations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Resource Schedule Form</a:t>
            </a:r>
            <a:r>
              <a:rPr lang="en-US" sz="2800" dirty="0" smtClean="0"/>
              <a:t> can be used to redistribute work when you need to level an </a:t>
            </a:r>
            <a:r>
              <a:rPr lang="en-US" sz="2800" b="1" i="1" dirty="0" err="1" smtClean="0"/>
              <a:t>overallocation</a:t>
            </a:r>
            <a:r>
              <a:rPr lang="en-US" sz="2800" dirty="0" smtClean="0"/>
              <a:t>.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Redistributing the work to a new resource is a common way to handle an </a:t>
            </a:r>
            <a:r>
              <a:rPr lang="en-US" sz="2800" b="1" i="1" dirty="0" err="1" smtClean="0"/>
              <a:t>overallocation</a:t>
            </a:r>
            <a:r>
              <a:rPr lang="en-US" sz="2800" dirty="0" smtClean="0"/>
              <a:t>.  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482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F133D4-EDF8-4C91-9B66-F7CAAD632461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to Level Overallocations</a:t>
            </a:r>
            <a:endParaRPr lang="en-US" dirty="0"/>
          </a:p>
        </p:txBody>
      </p:sp>
      <p:pic>
        <p:nvPicPr>
          <p:cNvPr id="10" name="Content Placeholder 9" descr="Fig04-30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035"/>
          <a:stretch>
            <a:fillRect/>
          </a:stretch>
        </p:blipFill>
        <p:spPr>
          <a:xfrm>
            <a:off x="1143000" y="962584"/>
            <a:ext cx="6640352" cy="559061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Manually Leveling Overallocations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When leveling resources, it is best to use the leveling techniques that do not extend the project’s length: </a:t>
            </a:r>
          </a:p>
          <a:p>
            <a:pPr lvl="1"/>
            <a:r>
              <a:rPr lang="en-US" dirty="0" smtClean="0"/>
              <a:t>Reassign work</a:t>
            </a:r>
          </a:p>
          <a:p>
            <a:pPr lvl="1"/>
            <a:r>
              <a:rPr lang="en-US" dirty="0" smtClean="0"/>
              <a:t>Assign overtime</a:t>
            </a:r>
          </a:p>
          <a:p>
            <a:pPr lvl="1"/>
            <a:r>
              <a:rPr lang="en-US" dirty="0" smtClean="0"/>
              <a:t>Add additional resources</a:t>
            </a:r>
          </a:p>
          <a:p>
            <a:pPr lvl="1"/>
            <a:r>
              <a:rPr lang="en-US" dirty="0" smtClean="0"/>
              <a:t>Shorten task durations</a:t>
            </a:r>
          </a:p>
          <a:p>
            <a:r>
              <a:rPr lang="en-US" sz="2800" dirty="0" smtClean="0"/>
              <a:t>Using the Project 2010 leveling tools might extend the duration of the overall project, which might not be acceptable.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Viewing </a:t>
            </a:r>
            <a:r>
              <a:rPr lang="en-US" sz="4000" dirty="0" err="1" smtClean="0"/>
              <a:t>Overallocation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31.bmp"/>
          <p:cNvPicPr>
            <a:picLocks noGrp="1" noChangeAspect="1"/>
          </p:cNvPicPr>
          <p:nvPr>
            <p:ph idx="1"/>
          </p:nvPr>
        </p:nvPicPr>
        <p:blipFill>
          <a:blip r:embed="rId3"/>
          <a:srcRect l="3773"/>
          <a:stretch>
            <a:fillRect/>
          </a:stretch>
        </p:blipFill>
        <p:spPr>
          <a:xfrm>
            <a:off x="504970" y="1828800"/>
            <a:ext cx="8066889" cy="3505199"/>
          </a:xfrm>
        </p:spPr>
      </p:pic>
      <p:sp>
        <p:nvSpPr>
          <p:cNvPr id="3584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584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B1DBCE-7C9B-437E-B909-2ACE6838C9B0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To Level Overallocations Manually by Reducing Work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32.bmp"/>
          <p:cNvPicPr>
            <a:picLocks noGrp="1" noChangeAspect="1"/>
          </p:cNvPicPr>
          <p:nvPr>
            <p:ph idx="1"/>
          </p:nvPr>
        </p:nvPicPr>
        <p:blipFill>
          <a:blip r:embed="rId3"/>
          <a:srcRect l="6738"/>
          <a:stretch>
            <a:fillRect/>
          </a:stretch>
        </p:blipFill>
        <p:spPr>
          <a:xfrm>
            <a:off x="533400" y="1600200"/>
            <a:ext cx="8159618" cy="3657600"/>
          </a:xfrm>
        </p:spPr>
      </p:pic>
      <p:sp>
        <p:nvSpPr>
          <p:cNvPr id="3686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88154E-65FE-4CBD-B15F-F674F798EAFD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Entering Cost and Resource Data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significant component to planning and managing your project is accurately controlling and tracking cost and resource data.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b="1" i="1" dirty="0" smtClean="0"/>
              <a:t>cost</a:t>
            </a:r>
            <a:r>
              <a:rPr lang="en-US" dirty="0" smtClean="0"/>
              <a:t> is an expenditure made to accomplish a task.</a:t>
            </a:r>
          </a:p>
          <a:p>
            <a:pPr lvl="1">
              <a:defRPr/>
            </a:pPr>
            <a:r>
              <a:rPr lang="en-US" sz="3200" dirty="0" smtClean="0"/>
              <a:t>It includes both variable and fixed costs.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7E180F-FDBA-4706-A888-B4E1B029C3A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To Level Overallocations Manually by </a:t>
            </a:r>
            <a:r>
              <a:rPr lang="en-US" sz="3200" dirty="0" smtClean="0"/>
              <a:t>Redistributing Work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34.bmp"/>
          <p:cNvPicPr>
            <a:picLocks noGrp="1" noChangeAspect="1"/>
          </p:cNvPicPr>
          <p:nvPr>
            <p:ph idx="1"/>
          </p:nvPr>
        </p:nvPicPr>
        <p:blipFill>
          <a:blip r:embed="rId3"/>
          <a:srcRect l="6246"/>
          <a:stretch>
            <a:fillRect/>
          </a:stretch>
        </p:blipFill>
        <p:spPr>
          <a:xfrm>
            <a:off x="609600" y="1752600"/>
            <a:ext cx="8001000" cy="3625808"/>
          </a:xfrm>
        </p:spPr>
      </p:pic>
      <p:sp>
        <p:nvSpPr>
          <p:cNvPr id="3686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88154E-65FE-4CBD-B15F-F674F798EAFD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To Level Overallocations Manually by </a:t>
            </a:r>
            <a:r>
              <a:rPr lang="en-US" sz="3200" dirty="0" smtClean="0"/>
              <a:t>Assigning Overtime Hours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4-35.bmp"/>
          <p:cNvPicPr>
            <a:picLocks noGrp="1" noChangeAspect="1"/>
          </p:cNvPicPr>
          <p:nvPr>
            <p:ph idx="1"/>
          </p:nvPr>
        </p:nvPicPr>
        <p:blipFill>
          <a:blip r:embed="rId3"/>
          <a:srcRect l="6106"/>
          <a:stretch>
            <a:fillRect/>
          </a:stretch>
        </p:blipFill>
        <p:spPr>
          <a:xfrm>
            <a:off x="685800" y="1447800"/>
            <a:ext cx="7924800" cy="4401450"/>
          </a:xfrm>
        </p:spPr>
      </p:pic>
      <p:sp>
        <p:nvSpPr>
          <p:cNvPr id="3686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88154E-65FE-4CBD-B15F-F674F798EAFD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the Leveling Tool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b="1" i="1" dirty="0" smtClean="0"/>
              <a:t>leveling tool</a:t>
            </a:r>
            <a:r>
              <a:rPr lang="en-US" dirty="0" smtClean="0"/>
              <a:t> levels </a:t>
            </a:r>
            <a:r>
              <a:rPr lang="en-US" b="1" i="1" dirty="0" smtClean="0"/>
              <a:t>work </a:t>
            </a:r>
            <a:r>
              <a:rPr lang="en-US" dirty="0" smtClean="0"/>
              <a:t>resources.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b="1" i="1" dirty="0" smtClean="0"/>
              <a:t>leveling tool</a:t>
            </a:r>
            <a:r>
              <a:rPr lang="en-US" dirty="0" smtClean="0"/>
              <a:t> does not adjust task durations, work entries, or resource assignments.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b="1" i="1" dirty="0" smtClean="0"/>
              <a:t>leveling tool</a:t>
            </a:r>
            <a:r>
              <a:rPr lang="en-US" dirty="0" smtClean="0"/>
              <a:t> levels overallocations by delaying or splitting tasks.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You can level an entire project, a specific task or group of tasks, or you can level specific resources. 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8FA633-56A7-4F91-86AA-BF69605DDB68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Using the </a:t>
            </a:r>
            <a:r>
              <a:rPr lang="en-US" sz="3200" dirty="0" smtClean="0"/>
              <a:t>Resources Leveling Dialog Box to Level Overallocations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options in the Resource Leveling dialog box can be used to modify the way leveling is process.</a:t>
            </a:r>
          </a:p>
          <a:p>
            <a:r>
              <a:rPr lang="en-US" dirty="0" smtClean="0"/>
              <a:t>The most important decision to make is the choice for Leveling calculations: </a:t>
            </a:r>
            <a:r>
              <a:rPr lang="en-US" i="1" dirty="0" smtClean="0"/>
              <a:t>Automatic or Manual</a:t>
            </a:r>
          </a:p>
          <a:p>
            <a:pPr lvl="1"/>
            <a:r>
              <a:rPr lang="en-US" sz="3000" b="1" i="1" dirty="0" smtClean="0"/>
              <a:t>Automatic leveling </a:t>
            </a:r>
            <a:r>
              <a:rPr lang="en-US" sz="3000" dirty="0" smtClean="0"/>
              <a:t>levels your project as you enter and adjust the schedule.</a:t>
            </a:r>
          </a:p>
          <a:p>
            <a:pPr lvl="1"/>
            <a:r>
              <a:rPr lang="en-US" sz="3000" b="1" i="1" dirty="0" smtClean="0"/>
              <a:t>Manual leveling  </a:t>
            </a:r>
            <a:r>
              <a:rPr lang="en-US" sz="3000" dirty="0" smtClean="0"/>
              <a:t>levels the project only after you click the Level All button in the Resource Leveling dialog box.</a:t>
            </a:r>
            <a:endParaRPr lang="en-US" sz="3000" dirty="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789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3ABAD3-9ADC-4607-9FC3-34B407324436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The Leveling Gantt Chart View </a:t>
            </a:r>
            <a:br>
              <a:rPr lang="en-US" sz="4000" dirty="0" smtClean="0"/>
            </a:br>
            <a:r>
              <a:rPr lang="en-US" sz="4000" dirty="0" smtClean="0"/>
              <a:t>(after leveling)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994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7F38B3-9C2B-40C9-84FF-26CDC46F9B68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10" name="Content Placeholder 9" descr="Fig04-40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33"/>
          <a:stretch>
            <a:fillRect/>
          </a:stretch>
        </p:blipFill>
        <p:spPr>
          <a:xfrm>
            <a:off x="762000" y="1600200"/>
            <a:ext cx="7711004" cy="38862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Reviewing Project Costs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resources are assigned, Project 2010 automatically calculates </a:t>
            </a:r>
            <a:r>
              <a:rPr lang="en-US" b="1" i="1" dirty="0" smtClean="0"/>
              <a:t>work costs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b="1" i="1" dirty="0" smtClean="0"/>
              <a:t>material cost</a:t>
            </a:r>
            <a:r>
              <a:rPr lang="en-US" dirty="0" smtClean="0"/>
              <a:t> is a cost associated with a consumable item or items.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b="1" i="1" dirty="0" smtClean="0"/>
              <a:t>fixed cost</a:t>
            </a:r>
            <a:r>
              <a:rPr lang="en-US" dirty="0" smtClean="0"/>
              <a:t> is a cost inherent to the task itself.  </a:t>
            </a:r>
          </a:p>
          <a:p>
            <a:pPr>
              <a:defRPr/>
            </a:pPr>
            <a:r>
              <a:rPr lang="en-US" dirty="0" smtClean="0"/>
              <a:t>Both work and material costs are entered in the Resource Sheet.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198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B59D77-5148-4F4C-B9E8-4A540C70AD44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Enter Material Resources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8" name="Content Placeholder 7" descr="Fig04-41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19"/>
          <a:stretch>
            <a:fillRect/>
          </a:stretch>
        </p:blipFill>
        <p:spPr>
          <a:xfrm>
            <a:off x="838200" y="1676400"/>
            <a:ext cx="7494556" cy="3429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Assign Material Resources to a Task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Content Placeholder 7" descr="Fig04-42.bmp"/>
          <p:cNvPicPr>
            <a:picLocks noGrp="1" noChangeAspect="1"/>
          </p:cNvPicPr>
          <p:nvPr>
            <p:ph idx="1"/>
          </p:nvPr>
        </p:nvPicPr>
        <p:blipFill>
          <a:blip r:embed="rId3"/>
          <a:srcRect l="3452"/>
          <a:stretch>
            <a:fillRect/>
          </a:stretch>
        </p:blipFill>
        <p:spPr>
          <a:xfrm>
            <a:off x="580874" y="1676400"/>
            <a:ext cx="8105926" cy="389986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Enter a Fixed Cost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Fixed Cost field is the second column in a task sheet when the Cost table is applied to the task sheet.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7" descr="Fig04-43.bmp"/>
          <p:cNvPicPr>
            <a:picLocks noChangeAspect="1"/>
          </p:cNvPicPr>
          <p:nvPr/>
        </p:nvPicPr>
        <p:blipFill>
          <a:blip r:embed="rId3"/>
          <a:srcRect l="6062"/>
          <a:stretch>
            <a:fillRect/>
          </a:stretch>
        </p:blipFill>
        <p:spPr>
          <a:xfrm>
            <a:off x="533400" y="3121034"/>
            <a:ext cx="8140682" cy="106996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Understanding the Relationship Between Critical Path, Free Slack and Total Slack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The </a:t>
            </a:r>
            <a:r>
              <a:rPr lang="en-US" b="1" i="1" smtClean="0"/>
              <a:t>critical path</a:t>
            </a:r>
            <a:r>
              <a:rPr lang="en-US" smtClean="0"/>
              <a:t> includes tasks that must be completed in order for the overall project to be completed. </a:t>
            </a:r>
          </a:p>
          <a:p>
            <a:pPr>
              <a:lnSpc>
                <a:spcPct val="90000"/>
              </a:lnSpc>
              <a:defRPr/>
            </a:pPr>
            <a:r>
              <a:rPr lang="en-US" b="1" i="1" smtClean="0"/>
              <a:t>Total slack</a:t>
            </a:r>
            <a:r>
              <a:rPr lang="en-US" smtClean="0"/>
              <a:t> is the amount of time that a task can be delayed without delaying the project’s Finish date.</a:t>
            </a:r>
          </a:p>
          <a:p>
            <a:pPr>
              <a:lnSpc>
                <a:spcPct val="90000"/>
              </a:lnSpc>
              <a:defRPr/>
            </a:pPr>
            <a:r>
              <a:rPr lang="en-US" b="1" i="1" smtClean="0"/>
              <a:t>Free slack</a:t>
            </a:r>
            <a:r>
              <a:rPr lang="en-US" smtClean="0"/>
              <a:t> is the amount of time that a task can be delayed without delaying any successor tasks. 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Apply the Schedule table if critical path is incorrect.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505EC7-B798-4511-9A95-701F79D8CFDF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Variable Costs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smtClean="0"/>
              <a:t>Variable costs</a:t>
            </a:r>
            <a:r>
              <a:rPr lang="en-US" smtClean="0"/>
              <a:t> are determined by the number of resource units assigned to a task as well as the hourly or per use cost for that resource.  </a:t>
            </a:r>
          </a:p>
          <a:p>
            <a:pPr>
              <a:defRPr/>
            </a:pPr>
            <a:r>
              <a:rPr lang="en-US" b="1" i="1" smtClean="0"/>
              <a:t>Variable costs</a:t>
            </a:r>
            <a:r>
              <a:rPr lang="en-US" smtClean="0"/>
              <a:t> can be associated with labor costs or material consumable resources.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10B3A2-BBCB-46B1-B31A-9A9304C057E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Conditions Under Which a Task Becomes Critical</a:t>
            </a:r>
          </a:p>
        </p:txBody>
      </p:sp>
      <p:pic>
        <p:nvPicPr>
          <p:cNvPr id="10" name="Content Placeholder 9" descr="Fig04-44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682"/>
          <a:stretch>
            <a:fillRect/>
          </a:stretch>
        </p:blipFill>
        <p:spPr>
          <a:xfrm>
            <a:off x="586869" y="2362200"/>
            <a:ext cx="7982844" cy="2209800"/>
          </a:xfrm>
        </p:spPr>
      </p:pic>
      <p:sp>
        <p:nvSpPr>
          <p:cNvPr id="4608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505EC7-B798-4511-9A95-701F79D8CFDF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To Explore Critical Tasks and Total and Free Slack</a:t>
            </a:r>
          </a:p>
        </p:txBody>
      </p:sp>
      <p:pic>
        <p:nvPicPr>
          <p:cNvPr id="10" name="Content Placeholder 9" descr="Fig04-45.bmp"/>
          <p:cNvPicPr>
            <a:picLocks noGrp="1" noChangeAspect="1"/>
          </p:cNvPicPr>
          <p:nvPr>
            <p:ph idx="1"/>
          </p:nvPr>
        </p:nvPicPr>
        <p:blipFill>
          <a:blip r:embed="rId3"/>
          <a:srcRect l="6738"/>
          <a:stretch>
            <a:fillRect/>
          </a:stretch>
        </p:blipFill>
        <p:spPr>
          <a:xfrm>
            <a:off x="762000" y="1447800"/>
            <a:ext cx="7772400" cy="4659977"/>
          </a:xfrm>
        </p:spPr>
      </p:pic>
      <p:sp>
        <p:nvSpPr>
          <p:cNvPr id="4608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505EC7-B798-4511-9A95-701F79D8CFDF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Communicating with Custom Reports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8" name="Content Placeholder 7" descr="Fig04-46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14"/>
          <a:stretch>
            <a:fillRect/>
          </a:stretch>
        </p:blipFill>
        <p:spPr>
          <a:xfrm>
            <a:off x="533400" y="1752600"/>
            <a:ext cx="8074677" cy="32004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Team Planner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Team Planner </a:t>
            </a:r>
            <a:r>
              <a:rPr lang="en-US" dirty="0" smtClean="0"/>
              <a:t>is a new feature in Project 2010 and provides an overview of what your team is doing at any given point in the project schedule.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Team Planner </a:t>
            </a:r>
            <a:r>
              <a:rPr lang="en-US" dirty="0" smtClean="0"/>
              <a:t>can be used to make changes to the Project File.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Actions in The Team Planner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7BBAE4-D723-4761-953C-63F28FD2585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9" name="Content Placeholder 8" descr="Fig04-47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755"/>
          <a:stretch>
            <a:fillRect/>
          </a:stretch>
        </p:blipFill>
        <p:spPr>
          <a:xfrm>
            <a:off x="761999" y="1066800"/>
            <a:ext cx="7411035" cy="53340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Team Planner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EF7EF-5136-4A09-ADD6-F9EB072C64E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8" name="Content Placeholder 7" descr="Fig04-48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70"/>
          <a:stretch>
            <a:fillRect/>
          </a:stretch>
        </p:blipFill>
        <p:spPr>
          <a:xfrm>
            <a:off x="533400" y="1295400"/>
            <a:ext cx="7929103" cy="48006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Summary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 resource </a:t>
            </a:r>
            <a:r>
              <a:rPr lang="en-US" dirty="0" smtClean="0"/>
              <a:t>and cost views.</a:t>
            </a:r>
          </a:p>
          <a:p>
            <a:pPr>
              <a:defRPr/>
            </a:pPr>
            <a:r>
              <a:rPr lang="en-US" dirty="0" smtClean="0"/>
              <a:t>Enter and edit resource and cost data.</a:t>
            </a:r>
          </a:p>
          <a:p>
            <a:pPr>
              <a:defRPr/>
            </a:pPr>
            <a:r>
              <a:rPr lang="en-US" dirty="0" smtClean="0"/>
              <a:t>Organize resources into logical groups</a:t>
            </a:r>
          </a:p>
          <a:p>
            <a:pPr>
              <a:defRPr/>
            </a:pPr>
            <a:r>
              <a:rPr lang="en-US" dirty="0" smtClean="0"/>
              <a:t>Assign resources and costs to tasks.</a:t>
            </a:r>
          </a:p>
          <a:p>
            <a:pPr>
              <a:defRPr/>
            </a:pPr>
            <a:r>
              <a:rPr lang="en-US" dirty="0" smtClean="0"/>
              <a:t>Level </a:t>
            </a:r>
            <a:r>
              <a:rPr lang="en-US" dirty="0" err="1" smtClean="0"/>
              <a:t>overallocation</a:t>
            </a:r>
            <a:r>
              <a:rPr lang="en-US" dirty="0" smtClean="0"/>
              <a:t> and set resource contours.</a:t>
            </a:r>
          </a:p>
          <a:p>
            <a:pPr>
              <a:defRPr/>
            </a:pPr>
            <a:r>
              <a:rPr lang="en-US" dirty="0" smtClean="0"/>
              <a:t>Edit task information based on the relationship among work, duration and units</a:t>
            </a:r>
          </a:p>
          <a:p>
            <a:pPr>
              <a:defRPr/>
            </a:pPr>
            <a:r>
              <a:rPr lang="en-US" dirty="0" smtClean="0"/>
              <a:t>Create fixed-work and fixed-duration tasks.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2228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E7DE31-B48D-4C05-81B6-C5AF5CAEDB9F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Cont.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Sort, filter, and group tasks for resource information.</a:t>
            </a:r>
          </a:p>
          <a:p>
            <a:pPr>
              <a:defRPr/>
            </a:pPr>
            <a:r>
              <a:rPr lang="en-US" dirty="0" smtClean="0"/>
              <a:t>Correct for overallocations</a:t>
            </a:r>
          </a:p>
          <a:p>
            <a:pPr>
              <a:defRPr/>
            </a:pPr>
            <a:r>
              <a:rPr lang="en-US" dirty="0" smtClean="0"/>
              <a:t>Analyze resource usage and entered project costs</a:t>
            </a:r>
          </a:p>
          <a:p>
            <a:pPr>
              <a:defRPr/>
            </a:pPr>
            <a:r>
              <a:rPr lang="en-US" dirty="0" smtClean="0"/>
              <a:t>Examine the critical path and slack</a:t>
            </a:r>
          </a:p>
          <a:p>
            <a:pPr>
              <a:defRPr/>
            </a:pPr>
            <a:r>
              <a:rPr lang="en-US" dirty="0" smtClean="0"/>
              <a:t>Use cost reports</a:t>
            </a:r>
          </a:p>
          <a:p>
            <a:pPr>
              <a:defRPr/>
            </a:pPr>
            <a:r>
              <a:rPr lang="en-US" dirty="0" smtClean="0"/>
              <a:t>Use the Team Planner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3251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3252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3C794A-2A48-4DE4-A356-176CEFB9B054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Fixed Costs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Fixed costs</a:t>
            </a:r>
            <a:r>
              <a:rPr lang="en-US" dirty="0" smtClean="0"/>
              <a:t> are expenses such as insurance, a legal fee, or a travel expense that are associated with a task but do not vary according to the length of the task or the number of resources assigned to the task.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962E11-F7F4-482D-B9FF-13CA91E1D66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Budget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After establishing costs, you can track and manage them so that your project stays within the </a:t>
            </a:r>
            <a:r>
              <a:rPr lang="en-US" b="1" i="1" dirty="0" smtClean="0"/>
              <a:t>budget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b="1" i="1" dirty="0" smtClean="0"/>
              <a:t>budget</a:t>
            </a:r>
            <a:r>
              <a:rPr lang="en-US" dirty="0" smtClean="0"/>
              <a:t> is the amount of money that you have allocated for the project based on cost and time estimates.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You can update cost and time estimates so they are in better alignment with the actual costs and time allocations of the project.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E2960D-058C-437F-B561-D7CA1E8064E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Resources and Resource Sheet View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b="1" i="1" dirty="0" smtClean="0"/>
              <a:t>resource</a:t>
            </a:r>
            <a:r>
              <a:rPr lang="en-US" dirty="0" smtClean="0"/>
              <a:t> is the person(s), equipment, or materials used to complete a task in a project.</a:t>
            </a:r>
          </a:p>
          <a:p>
            <a:pPr>
              <a:defRPr/>
            </a:pPr>
            <a:r>
              <a:rPr lang="en-US" dirty="0" smtClean="0"/>
              <a:t>You can enter </a:t>
            </a:r>
            <a:r>
              <a:rPr lang="en-US" b="1" i="1" dirty="0" smtClean="0"/>
              <a:t>resource</a:t>
            </a:r>
            <a:r>
              <a:rPr lang="en-US" dirty="0" smtClean="0"/>
              <a:t> and cost data about a project in many different project views, but for the initial data entry of </a:t>
            </a:r>
            <a:r>
              <a:rPr lang="en-US" b="1" i="1" dirty="0" smtClean="0"/>
              <a:t>resources</a:t>
            </a:r>
            <a:r>
              <a:rPr lang="en-US" dirty="0" smtClean="0"/>
              <a:t>, the </a:t>
            </a:r>
            <a:r>
              <a:rPr lang="en-US" b="1" i="1" dirty="0" smtClean="0"/>
              <a:t>Resource Sheet</a:t>
            </a:r>
            <a:r>
              <a:rPr lang="en-US" dirty="0" smtClean="0"/>
              <a:t> view is commonly used.</a:t>
            </a:r>
          </a:p>
          <a:p>
            <a:pPr>
              <a:defRPr/>
            </a:pPr>
            <a:r>
              <a:rPr lang="en-US" dirty="0" smtClean="0"/>
              <a:t>A grouping feature is available in the </a:t>
            </a:r>
            <a:r>
              <a:rPr lang="en-US" b="1" i="1" dirty="0" smtClean="0"/>
              <a:t>Resource Sheet</a:t>
            </a:r>
            <a:r>
              <a:rPr lang="en-US" dirty="0" smtClean="0"/>
              <a:t> view so you can get a logical view of your </a:t>
            </a:r>
            <a:r>
              <a:rPr lang="en-US" b="1" i="1" dirty="0" smtClean="0"/>
              <a:t>resources </a:t>
            </a:r>
            <a:r>
              <a:rPr lang="en-US" dirty="0" smtClean="0"/>
              <a:t>based on groups.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9F4202-E401-483B-9663-D52F6B10B0A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2647</Words>
  <Application>Microsoft Office PowerPoint</Application>
  <PresentationFormat>On-screen Show (4:3)</PresentationFormat>
  <Paragraphs>392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2_Office Theme</vt:lpstr>
      <vt:lpstr>Tutorial 4:  Assigning Resources and Costs</vt:lpstr>
      <vt:lpstr>In this tutorial you will:</vt:lpstr>
      <vt:lpstr>In this tutorial you will:</vt:lpstr>
      <vt:lpstr>In this tutorial you will:</vt:lpstr>
      <vt:lpstr>Entering Cost and Resource Data</vt:lpstr>
      <vt:lpstr>Variable Costs</vt:lpstr>
      <vt:lpstr>Fixed Costs</vt:lpstr>
      <vt:lpstr>Budget</vt:lpstr>
      <vt:lpstr>Resources and Resource Sheet View</vt:lpstr>
      <vt:lpstr>Resource Sheet View</vt:lpstr>
      <vt:lpstr>Exploring the Resource Information Dialog Box</vt:lpstr>
      <vt:lpstr>Resource Information Dialog Box</vt:lpstr>
      <vt:lpstr>Changing Working Time with the Resource Information Dialog Box</vt:lpstr>
      <vt:lpstr>The Cost Rate Table</vt:lpstr>
      <vt:lpstr>Grouping Resources</vt:lpstr>
      <vt:lpstr>Grouping Resources in Resource Sheet View</vt:lpstr>
      <vt:lpstr>Resource Availability</vt:lpstr>
      <vt:lpstr>The Importance of Entering Resource Information</vt:lpstr>
      <vt:lpstr>Assigning Resources to Tasks</vt:lpstr>
      <vt:lpstr>Assigning Resources Using the Assign Resources Dialog Box</vt:lpstr>
      <vt:lpstr>Resources Assigned</vt:lpstr>
      <vt:lpstr>Viewing the General Labor Resource Graph</vt:lpstr>
      <vt:lpstr>Assigning A New Cost Rate Table</vt:lpstr>
      <vt:lpstr>Changing the Cost Rate Table for a Task via Task Usage view</vt:lpstr>
      <vt:lpstr>Using the Resource Work Form</vt:lpstr>
      <vt:lpstr>Resource Work Form Displayed in a Split View</vt:lpstr>
      <vt:lpstr>Understanding Relationships</vt:lpstr>
      <vt:lpstr>Understanding Relationships Cont.</vt:lpstr>
      <vt:lpstr>Understanding Relationships Cont.</vt:lpstr>
      <vt:lpstr>Effect of Adding a Resource to a Task</vt:lpstr>
      <vt:lpstr>Effect of Adding a Resource to a Task and Changing the Work</vt:lpstr>
      <vt:lpstr>Effect of Adding a Resource to a Task and Changing the Work Cont.</vt:lpstr>
      <vt:lpstr>Impact of Changes Made After the Initial Resource Assignment</vt:lpstr>
      <vt:lpstr>Creating a Fixed-Duration Task</vt:lpstr>
      <vt:lpstr>Creating a Fixed-Duration Task Cont.</vt:lpstr>
      <vt:lpstr>Effort Driven Scheduling and Task Type Relationships</vt:lpstr>
      <vt:lpstr>Creating a Fixed Duration Task</vt:lpstr>
      <vt:lpstr>Adding a New Resource for a Fixed-Duration Task</vt:lpstr>
      <vt:lpstr>Resources and Task Costs</vt:lpstr>
      <vt:lpstr>Resource Usage View</vt:lpstr>
      <vt:lpstr>Resource Usage View</vt:lpstr>
      <vt:lpstr>Resource Usage View Sorted by Cost</vt:lpstr>
      <vt:lpstr>Resource Usage View Filtered for Overallocated Resources</vt:lpstr>
      <vt:lpstr>Resource Usage View Grouped by Resource Group</vt:lpstr>
      <vt:lpstr>Leveling Overallocations</vt:lpstr>
      <vt:lpstr>Methods to Level Overallocations</vt:lpstr>
      <vt:lpstr>Manually Leveling Overallocations</vt:lpstr>
      <vt:lpstr>Viewing Overallocation</vt:lpstr>
      <vt:lpstr>To Level Overallocations Manually by Reducing Work</vt:lpstr>
      <vt:lpstr>To Level Overallocations Manually by Redistributing Work</vt:lpstr>
      <vt:lpstr>To Level Overallocations Manually by Assigning Overtime Hours</vt:lpstr>
      <vt:lpstr>Using the Leveling Tool</vt:lpstr>
      <vt:lpstr>Using the Resources Leveling Dialog Box to Level Overallocations</vt:lpstr>
      <vt:lpstr>The Leveling Gantt Chart View  (after leveling)</vt:lpstr>
      <vt:lpstr>Reviewing Project Costs</vt:lpstr>
      <vt:lpstr>To Enter Material Resources</vt:lpstr>
      <vt:lpstr>To Assign Material Resources to a Task</vt:lpstr>
      <vt:lpstr>To Enter a Fixed Cost</vt:lpstr>
      <vt:lpstr>Understanding the Relationship Between Critical Path, Free Slack and Total Slack</vt:lpstr>
      <vt:lpstr>Conditions Under Which a Task Becomes Critical</vt:lpstr>
      <vt:lpstr>To Explore Critical Tasks and Total and Free Slack</vt:lpstr>
      <vt:lpstr>Communicating with Custom Reports</vt:lpstr>
      <vt:lpstr>Using the Team Planner</vt:lpstr>
      <vt:lpstr>Actions in The Team Planner</vt:lpstr>
      <vt:lpstr>Viewing the Team Planner</vt:lpstr>
      <vt:lpstr>Summary</vt:lpstr>
      <vt:lpstr>Summary Cont.</vt:lpstr>
    </vt:vector>
  </TitlesOfParts>
  <Company>WWCC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Project 2003</dc:title>
  <dc:creator>Carla Hester</dc:creator>
  <cp:lastModifiedBy>Julia Leroux-Lindsey</cp:lastModifiedBy>
  <cp:revision>367</cp:revision>
  <dcterms:created xsi:type="dcterms:W3CDTF">2006-12-27T23:00:13Z</dcterms:created>
  <dcterms:modified xsi:type="dcterms:W3CDTF">2011-04-22T16:11:36Z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</Properties>
</file>