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3" r:id="rId1"/>
  </p:sldMasterIdLst>
  <p:notesMasterIdLst>
    <p:notesMasterId r:id="rId60"/>
  </p:notesMasterIdLst>
  <p:handoutMasterIdLst>
    <p:handoutMasterId r:id="rId61"/>
  </p:handoutMasterIdLst>
  <p:sldIdLst>
    <p:sldId id="256" r:id="rId2"/>
    <p:sldId id="310" r:id="rId3"/>
    <p:sldId id="311" r:id="rId4"/>
    <p:sldId id="258" r:id="rId5"/>
    <p:sldId id="332" r:id="rId6"/>
    <p:sldId id="259" r:id="rId7"/>
    <p:sldId id="333" r:id="rId8"/>
    <p:sldId id="260" r:id="rId9"/>
    <p:sldId id="334" r:id="rId10"/>
    <p:sldId id="261" r:id="rId11"/>
    <p:sldId id="262" r:id="rId12"/>
    <p:sldId id="336" r:id="rId13"/>
    <p:sldId id="265" r:id="rId14"/>
    <p:sldId id="356" r:id="rId15"/>
    <p:sldId id="357" r:id="rId16"/>
    <p:sldId id="268" r:id="rId17"/>
    <p:sldId id="270" r:id="rId18"/>
    <p:sldId id="339" r:id="rId19"/>
    <p:sldId id="272" r:id="rId20"/>
    <p:sldId id="340" r:id="rId21"/>
    <p:sldId id="274" r:id="rId22"/>
    <p:sldId id="275" r:id="rId23"/>
    <p:sldId id="341" r:id="rId24"/>
    <p:sldId id="276" r:id="rId25"/>
    <p:sldId id="342" r:id="rId26"/>
    <p:sldId id="278" r:id="rId27"/>
    <p:sldId id="279" r:id="rId28"/>
    <p:sldId id="280" r:id="rId29"/>
    <p:sldId id="343" r:id="rId30"/>
    <p:sldId id="282" r:id="rId31"/>
    <p:sldId id="344" r:id="rId32"/>
    <p:sldId id="284" r:id="rId33"/>
    <p:sldId id="285" r:id="rId34"/>
    <p:sldId id="287" r:id="rId35"/>
    <p:sldId id="360" r:id="rId36"/>
    <p:sldId id="289" r:id="rId37"/>
    <p:sldId id="290" r:id="rId38"/>
    <p:sldId id="361" r:id="rId39"/>
    <p:sldId id="293" r:id="rId40"/>
    <p:sldId id="347" r:id="rId41"/>
    <p:sldId id="294" r:id="rId42"/>
    <p:sldId id="349" r:id="rId43"/>
    <p:sldId id="299" r:id="rId44"/>
    <p:sldId id="297" r:id="rId45"/>
    <p:sldId id="298" r:id="rId46"/>
    <p:sldId id="348" r:id="rId47"/>
    <p:sldId id="300" r:id="rId48"/>
    <p:sldId id="301" r:id="rId49"/>
    <p:sldId id="362" r:id="rId50"/>
    <p:sldId id="302" r:id="rId51"/>
    <p:sldId id="358" r:id="rId52"/>
    <p:sldId id="308" r:id="rId53"/>
    <p:sldId id="364" r:id="rId54"/>
    <p:sldId id="365" r:id="rId55"/>
    <p:sldId id="366" r:id="rId56"/>
    <p:sldId id="367" r:id="rId57"/>
    <p:sldId id="307" r:id="rId58"/>
    <p:sldId id="35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E4F2"/>
    <a:srgbClr val="45441B"/>
    <a:srgbClr val="99CCFF"/>
    <a:srgbClr val="FF9900"/>
    <a:srgbClr val="006666"/>
    <a:srgbClr val="336600"/>
    <a:srgbClr val="859B6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969" autoAdjust="0"/>
    <p:restoredTop sz="90012" autoAdjust="0"/>
  </p:normalViewPr>
  <p:slideViewPr>
    <p:cSldViewPr>
      <p:cViewPr varScale="1">
        <p:scale>
          <a:sx n="114" d="100"/>
          <a:sy n="114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" y="231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32A6F5-EABC-419B-8A5A-8FB185A32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6A0687-7DF7-4339-BA1B-6FC60F8F8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5B84C-5DBC-40FB-9C0F-2D8F0F89C609}" type="slidenum">
              <a:rPr lang="en-US"/>
              <a:pPr/>
              <a:t>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1D85F-B8DA-4E48-8266-254796EB0BBF}" type="slidenum">
              <a:rPr lang="en-US"/>
              <a:pPr/>
              <a:t>21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737F0-26AB-4D06-8C03-911764F6C0A1}" type="slidenum">
              <a:rPr lang="en-US"/>
              <a:pPr/>
              <a:t>22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1856E-2408-4ADA-A1C7-DF01597D2019}" type="slidenum">
              <a:rPr lang="en-US"/>
              <a:pPr/>
              <a:t>24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C1E84-5E80-42EB-AC8E-A3CB82311C7C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47FAD8-7B93-4092-8E03-B9840E27CAC8}" type="slidenum">
              <a:rPr lang="en-US"/>
              <a:pPr/>
              <a:t>27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A12636-B52A-4855-8875-E17FBC16D406}" type="slidenum">
              <a:rPr lang="en-US"/>
              <a:pPr/>
              <a:t>28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EF88E-FC44-4837-8EAC-46BE79AA6580}" type="slidenum">
              <a:rPr lang="en-US"/>
              <a:pPr/>
              <a:t>30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DF5C0-F977-4BCE-93DB-DCD2CA9F6766}" type="slidenum">
              <a:rPr lang="en-US"/>
              <a:pPr/>
              <a:t>32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58C5C-6812-46E3-837C-6CE24FAF9025}" type="slidenum">
              <a:rPr lang="en-US"/>
              <a:pPr/>
              <a:t>33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60BD6-D79E-42B3-A5C9-78D7349BA573}" type="slidenum">
              <a:rPr lang="en-US"/>
              <a:pPr/>
              <a:t>34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E2043-1E1A-4B8F-8337-33EAC035A24D}" type="slidenum">
              <a:rPr lang="en-US"/>
              <a:pPr/>
              <a:t>6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E15E9-D793-476F-84B7-392C96914CF6}" type="slidenum">
              <a:rPr lang="en-US"/>
              <a:pPr/>
              <a:t>36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C82EA9-3F67-4080-9AA9-DD0630F30854}" type="slidenum">
              <a:rPr lang="en-US"/>
              <a:pPr/>
              <a:t>37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2A86D-DA40-456C-A3DE-FFE3927C40D4}" type="slidenum">
              <a:rPr lang="en-US"/>
              <a:pPr/>
              <a:t>39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4268C-BBB6-48B0-B0DF-E315A82393C6}" type="slidenum">
              <a:rPr lang="en-US"/>
              <a:pPr/>
              <a:t>41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E453D-6771-4315-B3CC-8EAA894436A8}" type="slidenum">
              <a:rPr lang="en-US"/>
              <a:pPr/>
              <a:t>43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43048-CE97-4526-9C40-2A9B2789941E}" type="slidenum">
              <a:rPr lang="en-US"/>
              <a:pPr/>
              <a:t>44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5C4CFF-40F8-4935-ABF4-E9751E5C2805}" type="slidenum">
              <a:rPr lang="en-US"/>
              <a:pPr/>
              <a:t>45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8947C-B33D-466A-A366-339002F67E01}" type="slidenum">
              <a:rPr lang="en-US"/>
              <a:pPr/>
              <a:t>47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6CC6-5D1B-4C0D-9970-4A0DD3EC6E60}" type="slidenum">
              <a:rPr lang="en-US"/>
              <a:pPr/>
              <a:t>48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66CC6-5D1B-4C0D-9970-4A0DD3EC6E60}" type="slidenum">
              <a:rPr lang="en-US"/>
              <a:pPr/>
              <a:t>49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B0B11-2BB3-4C3E-8913-16B28A8CAE5F}" type="slidenum">
              <a:rPr lang="en-US"/>
              <a:pPr/>
              <a:t>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5B361F-7AD6-4222-BD67-B00A65292834}" type="slidenum">
              <a:rPr lang="en-US"/>
              <a:pPr/>
              <a:t>50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73EA1-C947-49FD-BA1C-D5EB023E6351}" type="slidenum">
              <a:rPr lang="en-US"/>
              <a:pPr/>
              <a:t>52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73EA1-C947-49FD-BA1C-D5EB023E6351}" type="slidenum">
              <a:rPr lang="en-US"/>
              <a:pPr/>
              <a:t>53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73EA1-C947-49FD-BA1C-D5EB023E6351}" type="slidenum">
              <a:rPr lang="en-US"/>
              <a:pPr/>
              <a:t>54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673EA1-C947-49FD-BA1C-D5EB023E6351}" type="slidenum">
              <a:rPr lang="en-US"/>
              <a:pPr/>
              <a:t>55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A5E09-BD10-4CF5-8A89-F63F63637B52}" type="slidenum">
              <a:rPr lang="en-US"/>
              <a:pPr/>
              <a:t>56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CE15C-1CCD-4A88-BA32-D4C46AD65383}" type="slidenum">
              <a:rPr lang="en-US"/>
              <a:pPr/>
              <a:t>57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9C52A-CD8D-4B27-9944-27D5A7F95CCA}" type="slidenum">
              <a:rPr lang="en-US"/>
              <a:pPr/>
              <a:t>10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8526C-48A2-487F-A47F-FD432169BB1B}" type="slidenum">
              <a:rPr lang="en-US"/>
              <a:pPr/>
              <a:t>11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B6E52-E5F3-475F-9BDB-3A7B8B44A7EF}" type="slidenum">
              <a:rPr lang="en-US"/>
              <a:pPr/>
              <a:t>13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C2BF5-1655-441A-8A86-1EB34B238110}" type="slidenum">
              <a:rPr lang="en-US"/>
              <a:pPr/>
              <a:t>16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7AB53-DCE2-40AA-8925-0102726D1B2D}" type="slidenum">
              <a:rPr lang="en-US"/>
              <a:pPr/>
              <a:t>17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2580A-2C4D-4056-8CE8-30B72CF55130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124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EBA12"/>
                </a:solidFill>
                <a:latin typeface="Century" pitchFamily="18" charset="0"/>
              </a:rPr>
              <a:t>Microsoft  Project  2010</a:t>
            </a:r>
            <a:endParaRPr lang="en-US" sz="6000" dirty="0">
              <a:solidFill>
                <a:srgbClr val="FEBA12"/>
              </a:solidFill>
              <a:latin typeface="Century" pitchFamily="18" charset="0"/>
            </a:endParaRPr>
          </a:p>
        </p:txBody>
      </p:sp>
      <p:pic>
        <p:nvPicPr>
          <p:cNvPr id="8" name="Picture 7" descr="main image.bmp"/>
          <p:cNvPicPr>
            <a:picLocks noChangeAspect="1"/>
          </p:cNvPicPr>
          <p:nvPr userDrawn="1"/>
        </p:nvPicPr>
        <p:blipFill>
          <a:blip r:embed="rId2"/>
          <a:srcRect t="21835" b="25289"/>
          <a:stretch>
            <a:fillRect/>
          </a:stretch>
        </p:blipFill>
        <p:spPr>
          <a:xfrm>
            <a:off x="0" y="4343400"/>
            <a:ext cx="9144000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EBA12"/>
          </a:solidFill>
          <a:ln>
            <a:solidFill>
              <a:srgbClr val="FEBA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1" name="Title Placeholder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1524000"/>
          </a:xfrm>
        </p:spPr>
        <p:txBody>
          <a:bodyPr/>
          <a:lstStyle>
            <a:lvl1pPr algn="ctr">
              <a:defRPr sz="4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07816" y="320040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EBA12"/>
                </a:solidFill>
              </a:rPr>
              <a:t>®</a:t>
            </a:r>
            <a:endParaRPr lang="en-US" dirty="0">
              <a:solidFill>
                <a:srgbClr val="FEBA1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D628-0353-441B-B20F-9E650282A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21717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3627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0056-A1B0-491E-A3A0-25147BCD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AE92A-970A-4CDC-B90C-88AE71C19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33375"/>
            <a:ext cx="7696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7C632-A206-450A-9702-A11FDF529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822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16758-556D-432C-A162-71ED401A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8138-1120-476E-AF4D-9BAEB083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2672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EEDE-9E72-48D7-8938-5F3FBBBBB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E04E-70B7-44AF-BEB8-1A36FD25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0F6A5-CDCC-49EE-8A55-D3208DE6B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1B1-05EA-4704-97FE-5944392BF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6BC6-8ACA-4233-BF8B-D99178283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013F-A5E2-4018-BF8B-B8FE954B5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rgbClr val="FEBA1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rgbClr val="FEBA12"/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143000"/>
            <a:ext cx="868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305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00800"/>
            <a:ext cx="82296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New Perspectives on Microsoft Project 2010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6A711-187E-4F96-A31F-F482945AA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248650" y="381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XP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400800"/>
            <a:ext cx="868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0409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0409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Tutorial 2: </a:t>
            </a:r>
            <a:br>
              <a:rPr lang="en-US" dirty="0" smtClean="0"/>
            </a:br>
            <a:r>
              <a:rPr lang="en-US" dirty="0" smtClean="0"/>
              <a:t>Creating </a:t>
            </a:r>
            <a:r>
              <a:rPr lang="en-US" dirty="0" smtClean="0"/>
              <a:t>a Project Schedule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Constraints using Task Information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How the project is originally scheduled (from a Start date or from a Finish date) determines the initial </a:t>
            </a:r>
            <a:r>
              <a:rPr lang="en-US" sz="2800" b="1" i="1" dirty="0" smtClean="0"/>
              <a:t>Constraint </a:t>
            </a:r>
            <a:r>
              <a:rPr lang="en-US" sz="2800" b="1" i="1" dirty="0" smtClean="0"/>
              <a:t>types </a:t>
            </a:r>
            <a:r>
              <a:rPr lang="en-US" sz="2800" dirty="0" smtClean="0"/>
              <a:t>(as </a:t>
            </a:r>
            <a:r>
              <a:rPr lang="en-US" sz="2800" dirty="0" smtClean="0"/>
              <a:t>soon as possible or as late as </a:t>
            </a:r>
            <a:r>
              <a:rPr lang="en-US" sz="2800" dirty="0" smtClean="0"/>
              <a:t>possible).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initial </a:t>
            </a:r>
            <a:r>
              <a:rPr lang="en-US" sz="2800" b="1" i="1" dirty="0" smtClean="0"/>
              <a:t>Constraint type </a:t>
            </a:r>
            <a:r>
              <a:rPr lang="en-US" sz="2800" dirty="0" smtClean="0"/>
              <a:t>has a tremendous impact on the calculated start and finish dates for each task entered into the project.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Always take the time to examine the Project Information dialog box before starting a new project.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AB77A8-FD60-422E-8716-2F3E0D1B834B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Examining Project Calendars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By default, the entire project, each task, and each resource is scheduled according to the </a:t>
            </a:r>
            <a:r>
              <a:rPr lang="en-US" sz="2600" b="1" i="1" dirty="0" smtClean="0"/>
              <a:t>Standard calendar</a:t>
            </a:r>
            <a:r>
              <a:rPr lang="en-US" sz="26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The </a:t>
            </a:r>
            <a:r>
              <a:rPr lang="en-US" sz="2600" b="1" i="1" dirty="0" smtClean="0"/>
              <a:t>Standard calendar</a:t>
            </a:r>
            <a:r>
              <a:rPr lang="en-US" sz="2600" dirty="0" smtClean="0"/>
              <a:t> specifies that Monday through Friday are working days with 8 hours of work completed each day.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Saturday and Sunday are designated as nonworking days.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The Calendar can be modified to identify holidays or other nonworking days or times in which work should not be scheduled.  </a:t>
            </a:r>
          </a:p>
          <a:p>
            <a:pPr>
              <a:lnSpc>
                <a:spcPct val="90000"/>
              </a:lnSpc>
              <a:defRPr/>
            </a:pPr>
            <a:r>
              <a:rPr lang="en-US" sz="2600" dirty="0" smtClean="0"/>
              <a:t>You can also create unique calendars for tasks and resources that do not follow the working and nonworking times specified by the </a:t>
            </a:r>
            <a:r>
              <a:rPr lang="en-US" sz="2600" b="1" i="1" dirty="0" smtClean="0"/>
              <a:t>Standard calendar</a:t>
            </a:r>
            <a:r>
              <a:rPr lang="en-US" sz="2600" dirty="0" smtClean="0"/>
              <a:t>.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53554E-5AE7-46A5-9156-167AEAF3BB5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02-0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41" y="1593413"/>
            <a:ext cx="6957317" cy="4158537"/>
          </a:xfrm>
        </p:spPr>
      </p:pic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E22405-2220-46B6-A87A-534ABD01E39D}" type="slidenum">
              <a:rPr lang="en-US"/>
              <a:pPr/>
              <a:t>12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Time for a Work Week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a Task Calendar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 </a:t>
            </a:r>
            <a:r>
              <a:rPr lang="en-US" sz="2800" dirty="0" smtClean="0"/>
              <a:t>individual </a:t>
            </a:r>
            <a:r>
              <a:rPr lang="en-US" sz="2800" b="1" i="1" dirty="0" smtClean="0"/>
              <a:t>task calendar</a:t>
            </a:r>
            <a:r>
              <a:rPr lang="en-US" sz="2800" dirty="0" smtClean="0"/>
              <a:t> </a:t>
            </a:r>
            <a:r>
              <a:rPr lang="en-US" sz="2800" dirty="0" smtClean="0"/>
              <a:t>can </a:t>
            </a:r>
            <a:r>
              <a:rPr lang="en-US" sz="2800" dirty="0" smtClean="0"/>
              <a:t>be created for any task that does not follow the working and nonworking times specified by the project calendar.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 individual </a:t>
            </a:r>
            <a:r>
              <a:rPr lang="en-US" sz="2800" b="1" i="1" dirty="0" smtClean="0"/>
              <a:t>resource calendar </a:t>
            </a:r>
            <a:r>
              <a:rPr lang="en-US" sz="2800" dirty="0" smtClean="0"/>
              <a:t>can </a:t>
            </a:r>
            <a:r>
              <a:rPr lang="en-US" sz="2800" dirty="0" smtClean="0"/>
              <a:t>be created for a resource that does not follow the working and nonworking times specified by the project calendar.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By default, all tasks and resource assignments inherit the project calendar unless you specify something else. 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6263309-B9AD-48F5-95BC-4C13F05A516E}" type="slidenum">
              <a:rPr lang="en-US"/>
              <a:pPr/>
              <a:t>13</a:t>
            </a:fld>
            <a:endParaRPr lang="en-US"/>
          </a:p>
        </p:txBody>
      </p:sp>
      <p:pic>
        <p:nvPicPr>
          <p:cNvPr id="8" name="Picture 7" descr="Fig02-09.bmp"/>
          <p:cNvPicPr>
            <a:picLocks noChangeAspect="1"/>
          </p:cNvPicPr>
          <p:nvPr/>
        </p:nvPicPr>
        <p:blipFill>
          <a:blip r:embed="rId3"/>
          <a:srcRect l="6571" r="1428"/>
          <a:stretch>
            <a:fillRect/>
          </a:stretch>
        </p:blipFill>
        <p:spPr>
          <a:xfrm>
            <a:off x="914400" y="1219200"/>
            <a:ext cx="7162800" cy="1405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2-1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363" y="1402830"/>
            <a:ext cx="7544437" cy="4211926"/>
          </a:xfrm>
        </p:spPr>
      </p:pic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CCDEEA-A1E6-447D-BFFA-9DB371FACC89}" type="slidenum">
              <a:rPr lang="en-US"/>
              <a:pPr/>
              <a:t>14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Calendar for a Task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2-12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63" y="1873052"/>
            <a:ext cx="7829037" cy="3238655"/>
          </a:xfrm>
        </p:spPr>
      </p:pic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CCDEEA-A1E6-447D-BFFA-9DB371FACC89}" type="slidenum">
              <a:rPr lang="en-US"/>
              <a:pPr/>
              <a:t>15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a Task Calendar to a Task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Entering Tasks and Durations </a:t>
            </a:r>
            <a:br>
              <a:rPr lang="en-US" sz="4000" dirty="0" smtClean="0"/>
            </a:br>
            <a:r>
              <a:rPr lang="en-US" sz="4000" dirty="0" smtClean="0"/>
              <a:t>in the Entry Table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Entering tasks and durations is probably the single most important effort in developing a useful project file.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If tasks are omitted or durations underestimated, the value of the project’s scheduling and cost information is compromised and the success of the project might be jeopardized.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Often you will need to change an existing task or insert, delete, or move a task.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4E8C8B-EE36-4768-B3F1-38A4412F7B5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Editing Tasks and Durations </a:t>
            </a:r>
            <a:br>
              <a:rPr lang="en-US" sz="4000" dirty="0" smtClean="0"/>
            </a:br>
            <a:r>
              <a:rPr lang="en-US" sz="4000" dirty="0" smtClean="0"/>
              <a:t>in the Entry Table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makes it very easy to edit an existing project.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Many of the editing skills that you gained when editing a spreadsheet will apply to a project table.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To change an existing entry, you first navigate to the cell.  Once there, you have several options: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Retype the entry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Edit the entry directly in the cell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Edit an entry in the Entry bar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8CDE28-5611-4873-A00A-CBBBD82C78C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2-1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62" y="1810008"/>
            <a:ext cx="7981437" cy="3301699"/>
          </a:xfrm>
        </p:spPr>
      </p:pic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EC454A-773D-4309-BE14-6328E0B2979E}" type="slidenum">
              <a:rPr lang="en-US"/>
              <a:pPr/>
              <a:t>18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44563"/>
          </a:xfrm>
        </p:spPr>
        <p:txBody>
          <a:bodyPr/>
          <a:lstStyle/>
          <a:p>
            <a:r>
              <a:rPr lang="en-US" sz="4000" dirty="0" smtClean="0"/>
              <a:t>Entering and Editing Tasks</a:t>
            </a:r>
            <a:br>
              <a:rPr lang="en-US" sz="4000" dirty="0" smtClean="0"/>
            </a:br>
            <a:r>
              <a:rPr lang="en-US" sz="4000" dirty="0" smtClean="0"/>
              <a:t>in the Entry Table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 Delete a Task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If you want to delete an entire task row in Project 2010, you must select the entire row, then press the Delete key.</a:t>
            </a:r>
          </a:p>
          <a:p>
            <a:pPr>
              <a:defRPr/>
            </a:pPr>
            <a:r>
              <a:rPr lang="en-US" sz="2800" dirty="0" smtClean="0"/>
              <a:t>Project 2010 includes a </a:t>
            </a:r>
            <a:r>
              <a:rPr lang="en-US" sz="2800" b="1" i="1" dirty="0" smtClean="0"/>
              <a:t>Smart Tag</a:t>
            </a:r>
            <a:r>
              <a:rPr lang="en-US" sz="2800" dirty="0" smtClean="0"/>
              <a:t> to allow you to specify what you want to delete.</a:t>
            </a:r>
          </a:p>
          <a:p>
            <a:pPr>
              <a:defRPr/>
            </a:pPr>
            <a:r>
              <a:rPr lang="en-US" sz="2800" dirty="0" smtClean="0"/>
              <a:t>A list arrow appears when you place the pointer over the </a:t>
            </a:r>
            <a:r>
              <a:rPr lang="en-US" sz="2800" b="1" i="1" dirty="0" smtClean="0"/>
              <a:t>Smart Tag</a:t>
            </a:r>
            <a:r>
              <a:rPr lang="en-US" sz="2800" dirty="0" smtClean="0"/>
              <a:t>.</a:t>
            </a: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4550E84-F67E-4220-82C8-BBDD51BC33A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Tutorial Section 2.1 </a:t>
            </a:r>
            <a:br>
              <a:rPr lang="en-US" dirty="0" smtClean="0"/>
            </a:br>
            <a:r>
              <a:rPr lang="en-US" dirty="0" smtClean="0"/>
              <a:t>you will: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Start a new project</a:t>
            </a:r>
          </a:p>
          <a:p>
            <a:pPr>
              <a:defRPr/>
            </a:pPr>
            <a:r>
              <a:rPr lang="en-US" dirty="0" smtClean="0"/>
              <a:t>Examine scheduling defaults</a:t>
            </a:r>
          </a:p>
          <a:p>
            <a:pPr>
              <a:defRPr/>
            </a:pPr>
            <a:r>
              <a:rPr lang="en-US" dirty="0" smtClean="0"/>
              <a:t>Change a project and task calendar</a:t>
            </a:r>
          </a:p>
          <a:p>
            <a:pPr>
              <a:defRPr/>
            </a:pPr>
            <a:r>
              <a:rPr lang="en-US" dirty="0" smtClean="0"/>
              <a:t>Enter and edit tasks and durations</a:t>
            </a:r>
          </a:p>
          <a:p>
            <a:pPr>
              <a:defRPr/>
            </a:pPr>
            <a:r>
              <a:rPr lang="en-US" dirty="0" smtClean="0"/>
              <a:t>Enter and edit recurring tasks and milestones</a:t>
            </a:r>
          </a:p>
          <a:p>
            <a:pPr>
              <a:defRPr/>
            </a:pPr>
            <a:r>
              <a:rPr lang="en-US" dirty="0" smtClean="0"/>
              <a:t>Enter lag and lead times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New Perspectives on Microsoft Project 2010</a:t>
            </a:r>
            <a:endParaRPr lang="en-US" dirty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4EB897-E4B3-49F1-BAB5-EE93AF93D9F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Tag Selection for Task Deletion</a:t>
            </a:r>
            <a:endParaRPr lang="en-US" dirty="0"/>
          </a:p>
        </p:txBody>
      </p:sp>
      <p:pic>
        <p:nvPicPr>
          <p:cNvPr id="9" name="Content Placeholder 8" descr="Fig02-1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903" y="1677696"/>
            <a:ext cx="8058697" cy="3510230"/>
          </a:xfrm>
        </p:spPr>
      </p:pic>
      <p:sp>
        <p:nvSpPr>
          <p:cNvPr id="327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FB1224-B980-4C60-9268-3E1C66DCFA6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Copy, Paste and Move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Copying, pasting, and moving tasks are important task editing skills.  </a:t>
            </a:r>
          </a:p>
          <a:p>
            <a:pPr>
              <a:defRPr/>
            </a:pPr>
            <a:r>
              <a:rPr lang="en-US" sz="2800" dirty="0" smtClean="0"/>
              <a:t>Project 2010 offers a variety of tools that you can use to accomplish these common tasks, including:</a:t>
            </a:r>
          </a:p>
          <a:p>
            <a:pPr lvl="1">
              <a:defRPr/>
            </a:pPr>
            <a:r>
              <a:rPr lang="en-US" sz="2400" dirty="0" smtClean="0"/>
              <a:t>Menu bar options</a:t>
            </a:r>
          </a:p>
          <a:p>
            <a:pPr lvl="1">
              <a:defRPr/>
            </a:pPr>
            <a:r>
              <a:rPr lang="en-US" sz="2400" dirty="0" smtClean="0"/>
              <a:t>Toolbar buttons</a:t>
            </a:r>
          </a:p>
          <a:p>
            <a:pPr lvl="1">
              <a:defRPr/>
            </a:pPr>
            <a:r>
              <a:rPr lang="en-US" sz="2400" dirty="0" smtClean="0"/>
              <a:t>Quick keystrokes</a:t>
            </a:r>
          </a:p>
          <a:p>
            <a:pPr lvl="1">
              <a:defRPr/>
            </a:pPr>
            <a:r>
              <a:rPr lang="en-US" sz="2400" dirty="0" smtClean="0"/>
              <a:t>Right-click shortcut menus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C16D891-0DB6-45CE-AF03-118151E5128C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Fill Handle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If several task durations are the same, you can use either the copy and paste features to quickly enter the durations or the </a:t>
            </a:r>
            <a:r>
              <a:rPr lang="en-US" sz="2800" b="1" i="1" dirty="0" smtClean="0"/>
              <a:t>fill handle</a:t>
            </a:r>
            <a:r>
              <a:rPr lang="en-US" sz="2800" dirty="0" smtClean="0"/>
              <a:t> to populate cells.</a:t>
            </a:r>
          </a:p>
          <a:p>
            <a:pPr>
              <a:defRPr/>
            </a:pPr>
            <a:r>
              <a:rPr lang="en-US" sz="2800" dirty="0" smtClean="0"/>
              <a:t>If you have used the </a:t>
            </a:r>
            <a:r>
              <a:rPr lang="en-US" sz="2800" b="1" i="1" dirty="0" smtClean="0"/>
              <a:t>fill handle</a:t>
            </a:r>
            <a:r>
              <a:rPr lang="en-US" sz="2800" dirty="0" smtClean="0"/>
              <a:t> in Excel or another spreadsheet program, you will find it a very similar process in Project 2010.</a:t>
            </a: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fill handle</a:t>
            </a:r>
            <a:r>
              <a:rPr lang="en-US" sz="2800" dirty="0" smtClean="0"/>
              <a:t> is a small square that appears in the lower corner of the selected cell.</a:t>
            </a:r>
          </a:p>
          <a:p>
            <a:pPr>
              <a:defRPr/>
            </a:pPr>
            <a:r>
              <a:rPr lang="en-US" sz="2800" dirty="0" smtClean="0"/>
              <a:t>When you drag a </a:t>
            </a:r>
            <a:r>
              <a:rPr lang="en-US" sz="2800" b="1" i="1" dirty="0" smtClean="0"/>
              <a:t>fill handle</a:t>
            </a:r>
            <a:r>
              <a:rPr lang="en-US" sz="2800" dirty="0" smtClean="0"/>
              <a:t>, the contents of the active cell are copied.</a:t>
            </a:r>
          </a:p>
          <a:p>
            <a:pPr>
              <a:defRPr/>
            </a:pPr>
            <a:r>
              <a:rPr lang="en-US" sz="2800" dirty="0" smtClean="0"/>
              <a:t>You can also use the </a:t>
            </a:r>
            <a:r>
              <a:rPr lang="en-US" sz="2800" b="1" i="1" dirty="0" smtClean="0"/>
              <a:t>fill handle</a:t>
            </a:r>
            <a:r>
              <a:rPr lang="en-US" sz="2800" dirty="0" smtClean="0"/>
              <a:t> to fill task names.</a:t>
            </a: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D9FCCF5-57A0-4559-939B-BE096A66E6C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Handle</a:t>
            </a:r>
            <a:endParaRPr lang="en-US" dirty="0"/>
          </a:p>
        </p:txBody>
      </p:sp>
      <p:pic>
        <p:nvPicPr>
          <p:cNvPr id="9" name="Content Placeholder 8" descr="Fig02-2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13" y="2437752"/>
            <a:ext cx="8304187" cy="2125173"/>
          </a:xfrm>
        </p:spPr>
      </p:pic>
      <p:sp>
        <p:nvSpPr>
          <p:cNvPr id="368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C84D11-F5D8-4BAC-B5D3-7A7787C876D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Working with Duration Units of Measure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Entering and editing durations involves understanding the units of measure available for them.</a:t>
            </a:r>
          </a:p>
          <a:p>
            <a:pPr>
              <a:defRPr/>
            </a:pPr>
            <a:r>
              <a:rPr lang="en-US" sz="2800" dirty="0" smtClean="0"/>
              <a:t>The default unit of measure is day, and therefore “day” does not need to be entered.</a:t>
            </a:r>
          </a:p>
          <a:p>
            <a:pPr>
              <a:defRPr/>
            </a:pPr>
            <a:r>
              <a:rPr lang="en-US" sz="2800" dirty="0" smtClean="0"/>
              <a:t>To use any other unit, you must type the abbreviation.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3962115-C070-4DA1-8AC5-5C8755307031}" type="slidenum">
              <a:rPr lang="en-US"/>
              <a:pPr/>
              <a:t>24</a:t>
            </a:fld>
            <a:endParaRPr lang="en-US"/>
          </a:p>
        </p:txBody>
      </p:sp>
      <p:pic>
        <p:nvPicPr>
          <p:cNvPr id="7" name="Picture 6" descr="Fig02-21.bmp"/>
          <p:cNvPicPr>
            <a:picLocks noChangeAspect="1"/>
          </p:cNvPicPr>
          <p:nvPr/>
        </p:nvPicPr>
        <p:blipFill>
          <a:blip r:embed="rId3"/>
          <a:srcRect l="12762"/>
          <a:stretch>
            <a:fillRect/>
          </a:stretch>
        </p:blipFill>
        <p:spPr>
          <a:xfrm>
            <a:off x="1143000" y="4495799"/>
            <a:ext cx="6553200" cy="1849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b="1" i="1" dirty="0" smtClean="0"/>
              <a:t>Elapsed</a:t>
            </a:r>
            <a:r>
              <a:rPr lang="en-US" sz="2800" dirty="0" smtClean="0"/>
              <a:t> refers to </a:t>
            </a:r>
            <a:r>
              <a:rPr lang="en-US" sz="2800" b="1" dirty="0" smtClean="0"/>
              <a:t>clock</a:t>
            </a:r>
            <a:r>
              <a:rPr lang="en-US" sz="2800" dirty="0" smtClean="0"/>
              <a:t> time rather than working time.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 smtClean="0"/>
              <a:t>An </a:t>
            </a:r>
            <a:r>
              <a:rPr lang="en-US" sz="2800" dirty="0" smtClean="0"/>
              <a:t>example is the task “Allow paint to dry.” The paint will dry in exactly the same amount of time regardless of whether it dries on a workday, a weekend or holiday.  If it takes one day to dry, the duration should be entered </a:t>
            </a:r>
            <a:r>
              <a:rPr lang="en-US" sz="2800" dirty="0" smtClean="0"/>
              <a:t>as “1 </a:t>
            </a:r>
            <a:r>
              <a:rPr lang="en-US" sz="2800" dirty="0" err="1" smtClean="0"/>
              <a:t>ed</a:t>
            </a:r>
            <a:r>
              <a:rPr lang="en-US" sz="2800" dirty="0" smtClean="0"/>
              <a:t>” </a:t>
            </a:r>
            <a:r>
              <a:rPr lang="en-US" sz="2800" dirty="0" smtClean="0"/>
              <a:t>(for 1 </a:t>
            </a:r>
            <a:r>
              <a:rPr lang="en-US" sz="2800" b="1" i="1" dirty="0" smtClean="0"/>
              <a:t>elapsed</a:t>
            </a:r>
            <a:r>
              <a:rPr lang="en-US" sz="2800" dirty="0" smtClean="0"/>
              <a:t> day). 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D5D6C5-E342-41A5-9489-271CB5EA9EBC}" type="slidenum">
              <a:rPr lang="en-US"/>
              <a:pPr/>
              <a:t>25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Measure Abbreviations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Editing Tasks and Durations</a:t>
            </a:r>
            <a:br>
              <a:rPr lang="en-US" sz="4000" dirty="0" smtClean="0"/>
            </a:br>
            <a:r>
              <a:rPr lang="en-US" sz="4000" dirty="0" smtClean="0"/>
              <a:t>in Other Views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900" dirty="0" smtClean="0"/>
              <a:t>Anything changed in one view is automatically changed in all the other views.</a:t>
            </a:r>
          </a:p>
          <a:p>
            <a:pPr>
              <a:defRPr/>
            </a:pPr>
            <a:r>
              <a:rPr lang="en-US" sz="2900" dirty="0" smtClean="0"/>
              <a:t>You can use the View Bar to quickly switch between views.</a:t>
            </a:r>
          </a:p>
          <a:p>
            <a:pPr>
              <a:defRPr/>
            </a:pPr>
            <a:r>
              <a:rPr lang="en-US" sz="2900" dirty="0" smtClean="0"/>
              <a:t>The way data is displayed differs by view and often satisfies different communication and reporting needs as the project develops.</a:t>
            </a: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FC54C6-CA06-4C64-9A54-1A546E1DF1C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Editing Tasks and Durations </a:t>
            </a:r>
            <a:br>
              <a:rPr lang="en-US" sz="4000" dirty="0" smtClean="0"/>
            </a:br>
            <a:r>
              <a:rPr lang="en-US" sz="4000" dirty="0" smtClean="0"/>
              <a:t>in Other Views </a:t>
            </a:r>
            <a:r>
              <a:rPr lang="en-US" sz="4000" dirty="0" err="1" smtClean="0"/>
              <a:t>Cont</a:t>
            </a:r>
            <a:r>
              <a:rPr lang="en-US" sz="4000" dirty="0" err="1" smtClean="0"/>
              <a:t>.’d</a:t>
            </a:r>
            <a:endParaRPr lang="en-US" sz="4000" dirty="0" smtClean="0"/>
          </a:p>
        </p:txBody>
      </p:sp>
      <p:sp>
        <p:nvSpPr>
          <p:cNvPr id="357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Regardless of the view used, you can edit any task by double-clicking it to open its Task Information dialog box.</a:t>
            </a:r>
          </a:p>
          <a:p>
            <a:pPr>
              <a:defRPr/>
            </a:pPr>
            <a:r>
              <a:rPr lang="en-US" sz="2800" dirty="0" smtClean="0"/>
              <a:t>As you work with Project 2010, you will become more familiar with each view and learn which is the best representation of the data for different purposes.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40B1CD9-1216-439E-9B89-DE85EE526298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Entering Recurring Tasks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recurring task</a:t>
            </a:r>
            <a:r>
              <a:rPr lang="en-US" sz="2800" dirty="0" smtClean="0"/>
              <a:t> is a task that repeats at a regular interval.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status meeting is a good example of a recurring task that needs to be scheduled for each week or other regular intervals in the project.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Project 2010, you can define a recurring task one time using the Recurring Task Information dialog box.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then handles the details of scheduling the task at specified interval for the entire project or for the time period you specify.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You can also change the calendar used on the </a:t>
            </a:r>
            <a:r>
              <a:rPr lang="en-US" sz="2800" b="1" i="1" dirty="0" smtClean="0"/>
              <a:t>recurring task</a:t>
            </a:r>
            <a:r>
              <a:rPr lang="en-US" sz="2800" dirty="0" smtClean="0"/>
              <a:t> in the Calendar section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E9986F-17D7-47C4-A099-354D4155B48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Fig02-27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283" y="1447800"/>
            <a:ext cx="6957317" cy="2463415"/>
          </a:xfrm>
        </p:spPr>
      </p:pic>
      <p:sp>
        <p:nvSpPr>
          <p:cNvPr id="450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401CA6-D639-4978-80A4-1C4986CDBFD2}" type="slidenum">
              <a:rPr lang="en-US"/>
              <a:pPr/>
              <a:t>29</a:t>
            </a:fld>
            <a:endParaRPr lang="en-US"/>
          </a:p>
        </p:txBody>
      </p:sp>
      <p:pic>
        <p:nvPicPr>
          <p:cNvPr id="10" name="Picture 9" descr="Fig02-28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191000"/>
            <a:ext cx="6957317" cy="1567073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Recurring Task Information Dialog 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Tutorial Section 2.2</a:t>
            </a:r>
            <a:br>
              <a:rPr lang="en-US" dirty="0" smtClean="0"/>
            </a:br>
            <a:r>
              <a:rPr lang="en-US" dirty="0" smtClean="0"/>
              <a:t>you will: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 and edit task dependencies</a:t>
            </a:r>
          </a:p>
          <a:p>
            <a:pPr>
              <a:defRPr/>
            </a:pPr>
            <a:r>
              <a:rPr lang="en-US" dirty="0" smtClean="0"/>
              <a:t>View project statistics</a:t>
            </a:r>
          </a:p>
          <a:p>
            <a:pPr>
              <a:defRPr/>
            </a:pPr>
            <a:r>
              <a:rPr lang="en-US" dirty="0" smtClean="0"/>
              <a:t>Show the project summary</a:t>
            </a:r>
          </a:p>
          <a:p>
            <a:pPr>
              <a:defRPr/>
            </a:pPr>
            <a:r>
              <a:rPr lang="en-US" dirty="0" smtClean="0"/>
              <a:t>Review project statistics</a:t>
            </a:r>
          </a:p>
          <a:p>
            <a:pPr>
              <a:defRPr/>
            </a:pPr>
            <a:r>
              <a:rPr lang="en-US" dirty="0" smtClean="0"/>
              <a:t>Create and manipulate summary tasks</a:t>
            </a:r>
          </a:p>
          <a:p>
            <a:pPr>
              <a:defRPr/>
            </a:pPr>
            <a:r>
              <a:rPr lang="en-US" dirty="0" smtClean="0"/>
              <a:t>Develop a work breakdown structure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1AE5FC-D150-4A2C-B7FC-D34EC7CE1E5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Entering Milestones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milestone</a:t>
            </a:r>
            <a:r>
              <a:rPr lang="en-US" sz="2800" dirty="0" smtClean="0"/>
              <a:t> is a task that marks a significant point in time or a progress checkpoint.</a:t>
            </a:r>
          </a:p>
          <a:p>
            <a:pPr>
              <a:defRPr/>
            </a:pPr>
            <a:r>
              <a:rPr lang="en-US" sz="2800" dirty="0" smtClean="0"/>
              <a:t>It has a zero duration and is therefore a symbolic task that is used mainly to communicate progress or to mark the end of a significant phase of the project.</a:t>
            </a:r>
          </a:p>
          <a:p>
            <a:pPr>
              <a:defRPr/>
            </a:pPr>
            <a:r>
              <a:rPr lang="en-US" sz="2800" dirty="0" smtClean="0"/>
              <a:t>Examples include the signing of a contract or the announcement of a new product.</a:t>
            </a:r>
          </a:p>
          <a:p>
            <a:pPr>
              <a:defRPr/>
            </a:pPr>
            <a:r>
              <a:rPr lang="en-US" sz="2800" dirty="0" smtClean="0"/>
              <a:t>Milestones can also be used to motivate project participants by recognizing accomplishments.</a:t>
            </a: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439EC3-55A2-4041-9B4D-FDC1E3DBDD2F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2-29.bmp"/>
          <p:cNvPicPr>
            <a:picLocks noGrp="1" noChangeAspect="1"/>
          </p:cNvPicPr>
          <p:nvPr>
            <p:ph idx="1"/>
          </p:nvPr>
        </p:nvPicPr>
        <p:blipFill>
          <a:blip r:embed="rId2"/>
          <a:srcRect l="6509"/>
          <a:stretch>
            <a:fillRect/>
          </a:stretch>
        </p:blipFill>
        <p:spPr>
          <a:xfrm>
            <a:off x="762000" y="1676400"/>
            <a:ext cx="7713189" cy="3962400"/>
          </a:xfrm>
        </p:spPr>
      </p:pic>
      <p:sp>
        <p:nvSpPr>
          <p:cNvPr id="481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DEBD93-5256-4156-ADF3-B3F986861A01}" type="slidenum">
              <a:rPr lang="en-US"/>
              <a:pPr/>
              <a:t>31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Task Dependencies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Four </a:t>
            </a:r>
            <a:r>
              <a:rPr lang="en-US" sz="2800" b="1" i="1" dirty="0" smtClean="0"/>
              <a:t>task dependencies</a:t>
            </a:r>
            <a:r>
              <a:rPr lang="en-US" sz="2800" dirty="0" smtClean="0"/>
              <a:t> define the relationships between tasks in a project.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EDC924-9E84-4483-87FD-B380AEC59083}" type="slidenum">
              <a:rPr lang="en-US"/>
              <a:pPr/>
              <a:t>32</a:t>
            </a:fld>
            <a:endParaRPr lang="en-US"/>
          </a:p>
        </p:txBody>
      </p:sp>
      <p:pic>
        <p:nvPicPr>
          <p:cNvPr id="8" name="Picture 7" descr="Fig02-31.bmp"/>
          <p:cNvPicPr>
            <a:picLocks noChangeAspect="1"/>
          </p:cNvPicPr>
          <p:nvPr/>
        </p:nvPicPr>
        <p:blipFill>
          <a:blip r:embed="rId3"/>
          <a:srcRect l="10952"/>
          <a:stretch>
            <a:fillRect/>
          </a:stretch>
        </p:blipFill>
        <p:spPr>
          <a:xfrm>
            <a:off x="1143000" y="2362200"/>
            <a:ext cx="696115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Understanding Task Dependencies </a:t>
            </a:r>
            <a:r>
              <a:rPr lang="en-US" dirty="0" err="1" smtClean="0"/>
              <a:t>Cont</a:t>
            </a:r>
            <a:r>
              <a:rPr lang="en-US" dirty="0" err="1" smtClean="0"/>
              <a:t>.’d</a:t>
            </a:r>
            <a:endParaRPr lang="en-US" dirty="0" smtClean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By linking tasks in finish-to-start relationships, you establish the required sequence of tasks.</a:t>
            </a:r>
          </a:p>
          <a:p>
            <a:pPr>
              <a:defRPr/>
            </a:pPr>
            <a:r>
              <a:rPr lang="en-US" sz="2800" dirty="0" smtClean="0"/>
              <a:t>Project 2010 uses these relationships to set start and finish dates for each task.</a:t>
            </a:r>
          </a:p>
          <a:p>
            <a:pPr>
              <a:defRPr/>
            </a:pPr>
            <a:r>
              <a:rPr lang="en-US" sz="2800" dirty="0" smtClean="0"/>
              <a:t>Most dependencies are Finish-to-Start (FS), meaning a certain task (the </a:t>
            </a:r>
            <a:r>
              <a:rPr lang="en-US" sz="2800" b="1" i="1" dirty="0" smtClean="0"/>
              <a:t>predecessor</a:t>
            </a:r>
            <a:r>
              <a:rPr lang="en-US" sz="2800" dirty="0" smtClean="0"/>
              <a:t>) must finish before another task (the </a:t>
            </a:r>
            <a:r>
              <a:rPr lang="en-US" sz="2800" b="1" i="1" dirty="0" smtClean="0"/>
              <a:t>successor</a:t>
            </a:r>
            <a:r>
              <a:rPr lang="en-US" sz="2800" dirty="0" smtClean="0"/>
              <a:t>) can start.</a:t>
            </a:r>
          </a:p>
          <a:p>
            <a:pPr>
              <a:defRPr/>
            </a:pPr>
            <a:r>
              <a:rPr lang="en-US" sz="2800" dirty="0" smtClean="0"/>
              <a:t>In order to use important project management techniques such as </a:t>
            </a:r>
            <a:r>
              <a:rPr lang="en-US" sz="2800" b="1" i="1" dirty="0" smtClean="0"/>
              <a:t>critical path analysis</a:t>
            </a:r>
            <a:r>
              <a:rPr lang="en-US" sz="2800" dirty="0" smtClean="0"/>
              <a:t>, you must determine </a:t>
            </a:r>
            <a:r>
              <a:rPr lang="en-US" sz="2800" b="1" i="1" dirty="0" smtClean="0"/>
              <a:t>task dependencies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2800" dirty="0" smtClean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14773E-5BBA-4147-B99A-64162D06DB6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Creating Task Dependencies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makes it easy to create, and remove, FS relationships between tasks by providing the </a:t>
            </a:r>
            <a:r>
              <a:rPr lang="en-US" sz="2800" b="1" i="1" dirty="0" smtClean="0"/>
              <a:t>Link Tasks</a:t>
            </a:r>
            <a:r>
              <a:rPr lang="en-US" sz="2800" dirty="0" smtClean="0"/>
              <a:t> and </a:t>
            </a:r>
            <a:r>
              <a:rPr lang="en-US" sz="2800" b="1" i="1" dirty="0" smtClean="0"/>
              <a:t>Unlink Tasks</a:t>
            </a:r>
            <a:r>
              <a:rPr lang="en-US" sz="2800" dirty="0" smtClean="0"/>
              <a:t> buttons on the Standard toolbar.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 smtClean="0"/>
              <a:t>Task dependencies</a:t>
            </a:r>
            <a:r>
              <a:rPr lang="en-US" sz="2800" dirty="0" smtClean="0"/>
              <a:t> also can be established in the graphical views.</a:t>
            </a:r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FD23035-596A-4E8D-B165-B50153757806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Creating Task Dependencies Cont.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DD2DEF-C723-470C-B7A5-0795654F90F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9" name="Picture 8" descr="Fig02-3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6957317" cy="1871951"/>
          </a:xfrm>
          <a:prstGeom prst="rect">
            <a:avLst/>
          </a:prstGeom>
        </p:spPr>
      </p:pic>
      <p:pic>
        <p:nvPicPr>
          <p:cNvPr id="11" name="Content Placeholder 10" descr="Fig02-33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3657600"/>
            <a:ext cx="6957317" cy="177439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Slack Times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i="1" dirty="0" smtClean="0"/>
              <a:t>Total slack</a:t>
            </a:r>
            <a:r>
              <a:rPr lang="en-US" sz="2800" dirty="0" smtClean="0"/>
              <a:t> is the amount of time by which an activity may be delayed from its scheduled Start date without the delay setting back the entire project.</a:t>
            </a:r>
          </a:p>
          <a:p>
            <a:pPr>
              <a:defRPr/>
            </a:pPr>
            <a:r>
              <a:rPr lang="en-US" sz="2800" b="1" i="1" dirty="0" smtClean="0"/>
              <a:t>Free slack</a:t>
            </a:r>
            <a:r>
              <a:rPr lang="en-US" sz="2800" dirty="0" smtClean="0"/>
              <a:t> is the amount of time by which an activity may be delayed without delaying the early start of any immediately following tasks.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E7BDEC-C429-4138-A3A4-E3319163958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Critical and Non-Critical Tasks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the Network Diagram view, the </a:t>
            </a:r>
            <a:r>
              <a:rPr lang="en-US" sz="2800" b="1" i="1" dirty="0" smtClean="0"/>
              <a:t>critical tasks</a:t>
            </a:r>
            <a:r>
              <a:rPr lang="en-US" sz="2800" dirty="0" smtClean="0"/>
              <a:t>—tasks that are on the critical path—are displayed within a red border.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task that is not on the critical path is a </a:t>
            </a:r>
            <a:r>
              <a:rPr lang="en-US" sz="2800" b="1" i="1" dirty="0" smtClean="0"/>
              <a:t>non-critical task</a:t>
            </a:r>
            <a:r>
              <a:rPr lang="en-US" sz="2800" dirty="0" smtClean="0"/>
              <a:t>, that is, it doesn’t necessarily have to start on its currently scheduled Start date in order for the overall project to be completed on time.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The Network Diagram is used mainly to view and analyze the </a:t>
            </a:r>
            <a:r>
              <a:rPr lang="en-US" sz="2800" b="1" i="1" dirty="0" smtClean="0"/>
              <a:t>critical path</a:t>
            </a:r>
            <a:r>
              <a:rPr lang="en-US" sz="2800" dirty="0" smtClean="0"/>
              <a:t>.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7C53F09-89F5-4ECD-9FD0-D1B2D9F41522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g02-3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859" y="3962400"/>
            <a:ext cx="6058258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Dependencies using the Network Diagram 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DD2DEF-C723-470C-B7A5-0795654F90F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9" name="Content Placeholder 8" descr="Fig02-34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143000"/>
            <a:ext cx="6019800" cy="2796226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Entering Lag and Lead Times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When a project is scheduled from a Start date, </a:t>
            </a:r>
            <a:r>
              <a:rPr lang="en-US" sz="2800" b="1" i="1" dirty="0" smtClean="0"/>
              <a:t>lag and lead times</a:t>
            </a:r>
            <a:r>
              <a:rPr lang="en-US" sz="2800" dirty="0" smtClean="0"/>
              <a:t> refer to an amount of time that the second task of a relationship is moved backward (</a:t>
            </a:r>
            <a:r>
              <a:rPr lang="en-US" sz="2800" b="1" i="1" dirty="0" smtClean="0"/>
              <a:t>lead</a:t>
            </a:r>
            <a:r>
              <a:rPr lang="en-US" sz="2800" dirty="0" smtClean="0"/>
              <a:t>) or forward (</a:t>
            </a:r>
            <a:r>
              <a:rPr lang="en-US" sz="2800" b="1" i="1" dirty="0" smtClean="0"/>
              <a:t>lag</a:t>
            </a:r>
            <a:r>
              <a:rPr lang="en-US" sz="2800" dirty="0" smtClean="0"/>
              <a:t>) in time.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 smtClean="0"/>
              <a:t>Lead time</a:t>
            </a:r>
            <a:r>
              <a:rPr lang="en-US" sz="2800" dirty="0" smtClean="0"/>
              <a:t> moves the second task </a:t>
            </a:r>
            <a:r>
              <a:rPr lang="en-US" sz="2800" b="1" i="1" dirty="0" smtClean="0"/>
              <a:t>backward</a:t>
            </a:r>
            <a:r>
              <a:rPr lang="en-US" sz="2800" dirty="0" smtClean="0"/>
              <a:t> in time so that the two tasks overlap. 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 smtClean="0"/>
              <a:t>Lag time</a:t>
            </a:r>
            <a:r>
              <a:rPr lang="en-US" sz="2800" dirty="0" smtClean="0"/>
              <a:t> is the opposite of lead time.  It moves the second task </a:t>
            </a:r>
            <a:r>
              <a:rPr lang="en-US" sz="2800" b="1" i="1" dirty="0" smtClean="0"/>
              <a:t>forward</a:t>
            </a:r>
            <a:r>
              <a:rPr lang="en-US" sz="2800" dirty="0" smtClean="0"/>
              <a:t> in time so that the tasks are further separated.  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45C1D4-4E1A-4349-9203-16480DF7BB32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4000" dirty="0" smtClean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By default, the new project file is scheduled from a project Start date</a:t>
            </a:r>
          </a:p>
          <a:p>
            <a:pPr>
              <a:defRPr/>
            </a:pPr>
            <a:r>
              <a:rPr lang="en-US" sz="2800" dirty="0" smtClean="0"/>
              <a:t>All tasks are scheduled to begin as soon as possible</a:t>
            </a:r>
          </a:p>
          <a:p>
            <a:pPr>
              <a:defRPr/>
            </a:pPr>
            <a:r>
              <a:rPr lang="en-US" sz="2800" dirty="0" smtClean="0"/>
              <a:t>Project 2010 calculates the project’s Finish date based on </a:t>
            </a:r>
            <a:r>
              <a:rPr lang="en-US" sz="2800" dirty="0" smtClean="0"/>
              <a:t>the: </a:t>
            </a:r>
            <a:endParaRPr lang="en-US" sz="2800" dirty="0" smtClean="0"/>
          </a:p>
          <a:p>
            <a:pPr lvl="1">
              <a:defRPr/>
            </a:pPr>
            <a:r>
              <a:rPr lang="en-US" sz="2400" dirty="0" smtClean="0"/>
              <a:t>Tasks</a:t>
            </a:r>
          </a:p>
          <a:p>
            <a:pPr lvl="1">
              <a:defRPr/>
            </a:pPr>
            <a:r>
              <a:rPr lang="en-US" sz="2400" dirty="0" smtClean="0"/>
              <a:t>Durations</a:t>
            </a:r>
          </a:p>
          <a:p>
            <a:pPr lvl="1">
              <a:defRPr/>
            </a:pPr>
            <a:r>
              <a:rPr lang="en-US" sz="2400" dirty="0" smtClean="0"/>
              <a:t>Dependencies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8B034E1-9477-4403-9D7E-8F47F61FAF1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 and Lead Time from Start Date</a:t>
            </a:r>
            <a:endParaRPr lang="en-US" dirty="0"/>
          </a:p>
        </p:txBody>
      </p:sp>
      <p:pic>
        <p:nvPicPr>
          <p:cNvPr id="8" name="Content Placeholder 7" descr="Fig02-4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680" y="1752600"/>
            <a:ext cx="7553659" cy="3733799"/>
          </a:xfrm>
        </p:spPr>
      </p:pic>
      <p:sp>
        <p:nvSpPr>
          <p:cNvPr id="634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031C0CC-C158-480D-86FD-2746A7A14684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944563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Entering Lag and </a:t>
            </a:r>
            <a:r>
              <a:rPr lang="en-US" sz="4000" dirty="0" smtClean="0"/>
              <a:t>Lead </a:t>
            </a:r>
            <a:r>
              <a:rPr lang="en-US" sz="4000" dirty="0" smtClean="0"/>
              <a:t>Times </a:t>
            </a:r>
            <a:r>
              <a:rPr lang="en-US" sz="4000" dirty="0" err="1" smtClean="0"/>
              <a:t>Cont</a:t>
            </a:r>
            <a:r>
              <a:rPr lang="en-US" sz="4000" dirty="0" err="1" smtClean="0"/>
              <a:t>.’d</a:t>
            </a:r>
            <a:endParaRPr lang="en-US" sz="4000" dirty="0" smtClean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Project 2010 combines the concepts of lag and lead times into one term, </a:t>
            </a:r>
            <a:r>
              <a:rPr lang="en-US" sz="2800" b="1" i="1" dirty="0" smtClean="0"/>
              <a:t>lag time</a:t>
            </a:r>
            <a:r>
              <a:rPr lang="en-US" sz="2800" dirty="0" smtClean="0"/>
              <a:t>. 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When a project is scheduled from a Start date, </a:t>
            </a:r>
            <a:r>
              <a:rPr lang="en-US" sz="2800" b="1" i="1" dirty="0" smtClean="0"/>
              <a:t>positive lag time</a:t>
            </a:r>
            <a:r>
              <a:rPr lang="en-US" sz="2800" dirty="0" smtClean="0"/>
              <a:t> moves the second task forward in time.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Positive lag time</a:t>
            </a:r>
            <a:r>
              <a:rPr lang="en-US" sz="2400" dirty="0" smtClean="0"/>
              <a:t> is the traditional definition of lag time in general project management discussions.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 smtClean="0"/>
              <a:t>Negative lag time</a:t>
            </a:r>
            <a:r>
              <a:rPr lang="en-US" sz="2800" dirty="0" smtClean="0"/>
              <a:t> moves the second task backward in time so that the tasks overlap.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Negative lag time</a:t>
            </a:r>
            <a:r>
              <a:rPr lang="en-US" sz="2400" dirty="0" smtClean="0"/>
              <a:t> is called lead time in general project management discussions.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F2CFBB-95FB-4B8B-8424-202E79F771B0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27FB80-E62F-4722-B6FF-85E704BABC17}" type="slidenum">
              <a:rPr lang="en-US"/>
              <a:pPr/>
              <a:t>42</a:t>
            </a:fld>
            <a:endParaRPr lang="en-US"/>
          </a:p>
        </p:txBody>
      </p:sp>
      <p:pic>
        <p:nvPicPr>
          <p:cNvPr id="9" name="Picture 8" descr="Fig02-4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6957317" cy="2426829"/>
          </a:xfrm>
          <a:prstGeom prst="rect">
            <a:avLst/>
          </a:prstGeom>
        </p:spPr>
      </p:pic>
      <p:pic>
        <p:nvPicPr>
          <p:cNvPr id="10" name="Picture 9" descr="Fig02-4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86200"/>
            <a:ext cx="6957317" cy="233536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and Positive Lag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Check for Lag Time Effects Cont.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Confusing negative and positive lag times is easy, especially when examining them for both a project that is scheduled from a </a:t>
            </a:r>
            <a:r>
              <a:rPr lang="en-US" sz="2800" b="1" i="1" dirty="0" smtClean="0"/>
              <a:t>Start date</a:t>
            </a:r>
            <a:r>
              <a:rPr lang="en-US" sz="2800" dirty="0" smtClean="0"/>
              <a:t> and one scheduled from a </a:t>
            </a:r>
            <a:r>
              <a:rPr lang="en-US" sz="2800" b="1" i="1" dirty="0" smtClean="0"/>
              <a:t>Finish date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Remember: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Positive lag time</a:t>
            </a:r>
            <a:r>
              <a:rPr lang="en-US" sz="2400" dirty="0" smtClean="0"/>
              <a:t> always increases the amount of time between tasks.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 smtClean="0"/>
              <a:t>Negative lag time</a:t>
            </a:r>
            <a:r>
              <a:rPr lang="en-US" sz="2400" dirty="0" smtClean="0"/>
              <a:t> always causes the tasks to overlap.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This rule holds true regardless of whether the project is scheduled from the </a:t>
            </a:r>
            <a:r>
              <a:rPr lang="en-US" sz="2400" b="1" i="1" dirty="0" smtClean="0"/>
              <a:t>Start date</a:t>
            </a:r>
            <a:r>
              <a:rPr lang="en-US" sz="2400" dirty="0" smtClean="0"/>
              <a:t> or the </a:t>
            </a:r>
            <a:r>
              <a:rPr lang="en-US" sz="2400" b="1" i="1" dirty="0" smtClean="0"/>
              <a:t>Finish date</a:t>
            </a:r>
            <a:r>
              <a:rPr lang="en-US" sz="2400" dirty="0" smtClean="0"/>
              <a:t>.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739B19A-EB5F-43BE-9715-EE8C5D1CA1FA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Check for Lag Time Effects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Once the tasks, durations, and relationships are entered, you should check the </a:t>
            </a:r>
            <a:r>
              <a:rPr lang="en-US" sz="2800" b="1" i="1" dirty="0" smtClean="0"/>
              <a:t>Project Information</a:t>
            </a:r>
            <a:r>
              <a:rPr lang="en-US" sz="2800" dirty="0" smtClean="0"/>
              <a:t> dialog box to verify the project’s calculated </a:t>
            </a:r>
            <a:r>
              <a:rPr lang="en-US" sz="2800" b="1" i="1" dirty="0" smtClean="0"/>
              <a:t>Finish date</a:t>
            </a:r>
            <a:r>
              <a:rPr lang="en-US" sz="2800" dirty="0" smtClean="0"/>
              <a:t> if the project is scheduled from a </a:t>
            </a:r>
            <a:r>
              <a:rPr lang="en-US" sz="2800" b="1" i="1" dirty="0" smtClean="0"/>
              <a:t>Start date</a:t>
            </a:r>
            <a:r>
              <a:rPr lang="en-US" sz="2800" dirty="0" smtClean="0"/>
              <a:t>, or calculated </a:t>
            </a:r>
            <a:r>
              <a:rPr lang="en-US" sz="2800" b="1" i="1" dirty="0" smtClean="0"/>
              <a:t>Start date</a:t>
            </a:r>
            <a:r>
              <a:rPr lang="en-US" sz="2800" dirty="0" smtClean="0"/>
              <a:t> if the project is scheduled from a </a:t>
            </a:r>
            <a:r>
              <a:rPr lang="en-US" sz="2800" b="1" i="1" dirty="0" smtClean="0"/>
              <a:t>Finish date</a:t>
            </a:r>
            <a:r>
              <a:rPr lang="en-US" sz="2800" dirty="0" smtClean="0"/>
              <a:t>.</a:t>
            </a:r>
          </a:p>
          <a:p>
            <a:pPr>
              <a:defRPr/>
            </a:pPr>
            <a:r>
              <a:rPr lang="en-US" sz="2800" dirty="0" smtClean="0"/>
              <a:t>When a project is scheduled from a </a:t>
            </a:r>
            <a:r>
              <a:rPr lang="en-US" sz="2800" b="1" i="1" dirty="0" smtClean="0"/>
              <a:t>Start date</a:t>
            </a:r>
            <a:r>
              <a:rPr lang="en-US" sz="2800" dirty="0" smtClean="0"/>
              <a:t>, applying </a:t>
            </a:r>
            <a:r>
              <a:rPr lang="en-US" sz="2800" b="1" i="1" dirty="0" smtClean="0"/>
              <a:t>negative lag time</a:t>
            </a:r>
            <a:r>
              <a:rPr lang="en-US" sz="2800" dirty="0" smtClean="0"/>
              <a:t> to task dependencies that are on the critical path is a common way to shorten the critical path because it allows tasks to overlap.</a:t>
            </a: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3F6F12-26A4-47A2-B0E5-F8B4932C5E1D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Check for Lag Time Effects </a:t>
            </a:r>
            <a:r>
              <a:rPr lang="en-US" dirty="0" err="1" smtClean="0"/>
              <a:t>Cont</a:t>
            </a:r>
            <a:r>
              <a:rPr lang="en-US" dirty="0" err="1" smtClean="0"/>
              <a:t>.’d</a:t>
            </a:r>
            <a:endParaRPr lang="en-US" dirty="0" smtClean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When you apply </a:t>
            </a:r>
            <a:r>
              <a:rPr lang="en-US" sz="2800" b="1" i="1" dirty="0" smtClean="0"/>
              <a:t>negative lag time</a:t>
            </a:r>
            <a:r>
              <a:rPr lang="en-US" sz="2800" dirty="0" smtClean="0"/>
              <a:t>, the second task is allowed to start before the first task is completely finished.</a:t>
            </a:r>
          </a:p>
          <a:p>
            <a:pPr>
              <a:defRPr/>
            </a:pPr>
            <a:r>
              <a:rPr lang="en-US" sz="2800" dirty="0" smtClean="0"/>
              <a:t>When a project is scheduled from a </a:t>
            </a:r>
            <a:r>
              <a:rPr lang="en-US" sz="2800" b="1" i="1" dirty="0" smtClean="0"/>
              <a:t>Finish date</a:t>
            </a:r>
            <a:r>
              <a:rPr lang="en-US" sz="2800" dirty="0" smtClean="0"/>
              <a:t>, all tasks have as late as possible schedules and lag time affects the first task rather than the second.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5751DE-3BB0-4844-935F-628D101A6B0D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2-4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41" y="2035486"/>
            <a:ext cx="6957317" cy="3274390"/>
          </a:xfrm>
        </p:spPr>
      </p:pic>
      <p:sp>
        <p:nvSpPr>
          <p:cNvPr id="645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3CABC6-E84F-476B-9DE1-E31FFA284242}" type="slidenum">
              <a:rPr lang="en-US"/>
              <a:pPr/>
              <a:t>46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 Time From a Finish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Work Breakdown Structure with Summary Tasks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very important strategy for managing projects well is to organize the work that needs to be done in a logical manner.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work breakdown structure (WBS)</a:t>
            </a:r>
            <a:r>
              <a:rPr lang="en-US" sz="2800" dirty="0" smtClean="0"/>
              <a:t> is an outcome-oriented analysis of the work involved in a project that defines the total scope of the project.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 </a:t>
            </a:r>
            <a:r>
              <a:rPr lang="en-US" sz="2400" b="1" i="1" dirty="0" smtClean="0"/>
              <a:t>WBS</a:t>
            </a:r>
            <a:r>
              <a:rPr lang="en-US" sz="2400" dirty="0" smtClean="0"/>
              <a:t> is a foundation document in project management because it provides the basis for planning and managing project schedules, costs, and changes.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b="1" i="1" dirty="0" smtClean="0"/>
              <a:t>WBS</a:t>
            </a:r>
            <a:r>
              <a:rPr lang="en-US" sz="2400" dirty="0" smtClean="0"/>
              <a:t> provides a hierarchy, similar to an organizational chart, to group project work logically.</a:t>
            </a: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7973327-3D34-473A-B1CE-1A0EBE697930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Work Breakdown Structure with Summary Tasks </a:t>
            </a:r>
            <a:r>
              <a:rPr lang="en-US" sz="4000" dirty="0" err="1" smtClean="0"/>
              <a:t>Cont</a:t>
            </a:r>
            <a:r>
              <a:rPr lang="en-US" sz="4000" dirty="0" err="1" smtClean="0"/>
              <a:t>.’d</a:t>
            </a:r>
            <a:endParaRPr lang="en-US" sz="4000" dirty="0" smtClean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order to use a </a:t>
            </a:r>
            <a:r>
              <a:rPr lang="en-US" sz="2800" b="1" i="1" dirty="0" smtClean="0"/>
              <a:t>WBS</a:t>
            </a:r>
            <a:r>
              <a:rPr lang="en-US" sz="2800" dirty="0" smtClean="0"/>
              <a:t> in Project 2010, you must organize tasks into summary </a:t>
            </a:r>
            <a:r>
              <a:rPr lang="en-US" sz="2800" dirty="0" smtClean="0"/>
              <a:t>tasks (groups </a:t>
            </a:r>
            <a:r>
              <a:rPr lang="en-US" sz="2800" dirty="0" smtClean="0"/>
              <a:t>of tasks that logically belong </a:t>
            </a:r>
            <a:r>
              <a:rPr lang="en-US" sz="2800" dirty="0" smtClean="0"/>
              <a:t>together).</a:t>
            </a:r>
            <a:endParaRPr lang="en-US" sz="2800" dirty="0" smtClean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When developing a new, large project, some project managers prefer to start with broad groupings of summary tasks and then break them down into smaller tasks.</a:t>
            </a: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7C622A-0AD4-416F-9203-7EB03A6A4106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Creating a Work Breakdown Structure with Summary Tasks </a:t>
            </a:r>
            <a:r>
              <a:rPr lang="en-US" sz="4000" dirty="0" err="1" smtClean="0"/>
              <a:t>Cont</a:t>
            </a:r>
            <a:r>
              <a:rPr lang="en-US" sz="4000" dirty="0" err="1" smtClean="0"/>
              <a:t>.’d</a:t>
            </a:r>
            <a:endParaRPr lang="en-US" sz="4000" dirty="0" smtClean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Planning a project by starting with broad categories of tasks is called the </a:t>
            </a:r>
            <a:r>
              <a:rPr lang="en-US" sz="2800" b="1" i="1" dirty="0" smtClean="0"/>
              <a:t>top-down method</a:t>
            </a:r>
            <a:r>
              <a:rPr lang="en-US" sz="2800" dirty="0" smtClean="0"/>
              <a:t> of creating a WBS.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Other project managers prefer to list all of the individual tasks, and then collect them into logical groupings using the </a:t>
            </a:r>
            <a:r>
              <a:rPr lang="en-US" sz="2800" b="1" i="1" dirty="0" smtClean="0"/>
              <a:t>bottom-up method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Once you have indentified your summary tasks, you use </a:t>
            </a:r>
            <a:r>
              <a:rPr lang="en-US" sz="2800" b="1" i="1" dirty="0" err="1" smtClean="0"/>
              <a:t>Outdenting</a:t>
            </a:r>
            <a:r>
              <a:rPr lang="en-US" sz="2800" b="1" i="1" dirty="0" smtClean="0"/>
              <a:t> </a:t>
            </a:r>
            <a:r>
              <a:rPr lang="en-US" sz="2800" dirty="0" smtClean="0"/>
              <a:t>and </a:t>
            </a:r>
            <a:r>
              <a:rPr lang="en-US" sz="2800" b="1" i="1" dirty="0" smtClean="0"/>
              <a:t>Indenting</a:t>
            </a:r>
            <a:r>
              <a:rPr lang="en-US" sz="2800" dirty="0" smtClean="0"/>
              <a:t> in Project 2010 to create the summary tasks.</a:t>
            </a: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475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7C622A-0AD4-416F-9203-7EB03A6A4106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Project Information Dialog Box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8" name="Content Placeholder 7" descr="Fig02-0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441" y="1727559"/>
            <a:ext cx="6957317" cy="3890244"/>
          </a:xfrm>
        </p:spPr>
      </p:pic>
      <p:sp>
        <p:nvSpPr>
          <p:cNvPr id="102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43A090-5E69-405B-BD6B-88B623269246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Outdenting and Indenting Tasks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700" dirty="0" smtClean="0"/>
              <a:t>Use the </a:t>
            </a:r>
            <a:r>
              <a:rPr lang="en-US" sz="2700" b="1" i="1" dirty="0" smtClean="0"/>
              <a:t>Outdent</a:t>
            </a:r>
            <a:r>
              <a:rPr lang="en-US" sz="2700" dirty="0" smtClean="0"/>
              <a:t> button and the </a:t>
            </a:r>
            <a:r>
              <a:rPr lang="en-US" sz="2700" b="1" i="1" dirty="0" smtClean="0"/>
              <a:t>Indent</a:t>
            </a:r>
            <a:r>
              <a:rPr lang="en-US" sz="2700" dirty="0" smtClean="0"/>
              <a:t> button on the Formatting toolbar to create your WBS.</a:t>
            </a:r>
          </a:p>
          <a:p>
            <a:pPr>
              <a:defRPr/>
            </a:pPr>
            <a:r>
              <a:rPr lang="en-US" sz="2700" b="1" i="1" dirty="0" smtClean="0"/>
              <a:t>Outdenting</a:t>
            </a:r>
            <a:r>
              <a:rPr lang="en-US" sz="2700" dirty="0" smtClean="0"/>
              <a:t> moves a task to the left (a higher level in the WBS), and </a:t>
            </a:r>
            <a:r>
              <a:rPr lang="en-US" sz="2700" b="1" i="1" dirty="0" smtClean="0"/>
              <a:t>indenting</a:t>
            </a:r>
            <a:r>
              <a:rPr lang="en-US" sz="2700" dirty="0" smtClean="0"/>
              <a:t> moves a task to the right (a lower level in the WBS).</a:t>
            </a:r>
          </a:p>
          <a:p>
            <a:pPr>
              <a:defRPr/>
            </a:pPr>
            <a:r>
              <a:rPr lang="en-US" sz="2700" dirty="0" smtClean="0"/>
              <a:t>Projects can have several levels in the WBS.</a:t>
            </a:r>
          </a:p>
          <a:p>
            <a:pPr>
              <a:defRPr/>
            </a:pPr>
            <a:r>
              <a:rPr lang="en-US" sz="2700" dirty="0" smtClean="0"/>
              <a:t>Many projects have at least three levels, and some large projects have more.</a:t>
            </a: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680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64362A3-6D07-4386-8B85-E2CF4CFC0AB2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Summary Task</a:t>
            </a:r>
            <a:endParaRPr lang="en-US" dirty="0"/>
          </a:p>
        </p:txBody>
      </p:sp>
      <p:pic>
        <p:nvPicPr>
          <p:cNvPr id="10" name="Content Placeholder 9" descr="Fig02-4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500" y="1847017"/>
            <a:ext cx="8007099" cy="322810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CD1DB0-AC8B-4818-A4CC-73A53166216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Displaying Outline Numbers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Tasks and subtasks are organized in an outline, with tasks in a hierarchy, when you have created summary tasks.</a:t>
            </a:r>
          </a:p>
          <a:p>
            <a:pPr>
              <a:defRPr/>
            </a:pPr>
            <a:r>
              <a:rPr lang="en-US" sz="2800" dirty="0" smtClean="0"/>
              <a:t>In Project 2010, you can view built-in outline numbers, which will display in the Task name cells for all tasks.</a:t>
            </a:r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6165D6-6641-4392-B7E0-853B152320BA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Displaying Outline Numbers </a:t>
            </a:r>
            <a:r>
              <a:rPr lang="en-US" dirty="0" err="1" smtClean="0"/>
              <a:t>Cont</a:t>
            </a:r>
            <a:r>
              <a:rPr lang="en-US" dirty="0" err="1" smtClean="0"/>
              <a:t>.’d</a:t>
            </a:r>
            <a:endParaRPr lang="en-US" dirty="0" smtClean="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6165D6-6641-4392-B7E0-853B152320BA}" type="slidenum">
              <a:rPr lang="en-US"/>
              <a:pPr/>
              <a:t>53</a:t>
            </a:fld>
            <a:endParaRPr lang="en-US"/>
          </a:p>
        </p:txBody>
      </p:sp>
      <p:pic>
        <p:nvPicPr>
          <p:cNvPr id="8" name="Content Placeholder 7" descr="Fig02-49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3500" y="1816297"/>
            <a:ext cx="8083299" cy="3258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Summary Task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Many Project </a:t>
            </a:r>
            <a:r>
              <a:rPr lang="en-US" sz="2800" dirty="0" smtClean="0"/>
              <a:t>Managers </a:t>
            </a:r>
            <a:r>
              <a:rPr lang="en-US" sz="2800" dirty="0" smtClean="0"/>
              <a:t>like to create a Project Summary Task which allows them to see how the start and finish dates change as they enter and edit tasks, </a:t>
            </a:r>
            <a:r>
              <a:rPr lang="en-US" sz="2800" dirty="0" smtClean="0"/>
              <a:t>durations, </a:t>
            </a:r>
            <a:r>
              <a:rPr lang="en-US" sz="2800" dirty="0" smtClean="0"/>
              <a:t>and dependencies.</a:t>
            </a:r>
            <a:endParaRPr lang="en-US" sz="2800" dirty="0"/>
          </a:p>
        </p:txBody>
      </p:sp>
      <p:sp>
        <p:nvSpPr>
          <p:cNvPr id="829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6165D6-6641-4392-B7E0-853B152320BA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Summary Task </a:t>
            </a:r>
            <a:r>
              <a:rPr lang="en-US" dirty="0" err="1" smtClean="0"/>
              <a:t>Cont</a:t>
            </a:r>
            <a:r>
              <a:rPr lang="en-US" dirty="0" err="1" smtClean="0"/>
              <a:t>.’d</a:t>
            </a:r>
            <a:endParaRPr lang="en-US" dirty="0" smtClean="0"/>
          </a:p>
        </p:txBody>
      </p:sp>
      <p:pic>
        <p:nvPicPr>
          <p:cNvPr id="8" name="Content Placeholder 7" descr="Fig02-50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020" y="1763043"/>
            <a:ext cx="8046579" cy="3363908"/>
          </a:xfrm>
        </p:spPr>
      </p:pic>
      <p:sp>
        <p:nvSpPr>
          <p:cNvPr id="829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29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6165D6-6641-4392-B7E0-853B152320BA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Expanding and Collapsing Tasks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Once your project has been organized into summary tasks, you can easily </a:t>
            </a:r>
            <a:r>
              <a:rPr lang="en-US" sz="2800" b="1" i="1" dirty="0" smtClean="0"/>
              <a:t>expand</a:t>
            </a:r>
            <a:r>
              <a:rPr lang="en-US" sz="2800" dirty="0" smtClean="0"/>
              <a:t> (show) and </a:t>
            </a:r>
            <a:r>
              <a:rPr lang="en-US" sz="2800" b="1" i="1" dirty="0" smtClean="0"/>
              <a:t>collapse</a:t>
            </a:r>
            <a:r>
              <a:rPr lang="en-US" sz="2800" dirty="0" smtClean="0"/>
              <a:t> (hide) the individual tasks within each phase.</a:t>
            </a:r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090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74B798-554C-47FC-BA14-5E0CF31AFB22}" type="slidenum">
              <a:rPr lang="en-US"/>
              <a:pPr/>
              <a:t>56</a:t>
            </a:fld>
            <a:endParaRPr lang="en-US"/>
          </a:p>
        </p:txBody>
      </p:sp>
      <p:pic>
        <p:nvPicPr>
          <p:cNvPr id="8" name="Picture 7" descr="Fig02-51.bmp"/>
          <p:cNvPicPr>
            <a:picLocks noChangeAspect="1"/>
          </p:cNvPicPr>
          <p:nvPr/>
        </p:nvPicPr>
        <p:blipFill>
          <a:blip r:embed="rId3"/>
          <a:srcRect l="7667"/>
          <a:stretch>
            <a:fillRect/>
          </a:stretch>
        </p:blipFill>
        <p:spPr>
          <a:xfrm>
            <a:off x="914400" y="2819400"/>
            <a:ext cx="7456199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WBS Codes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Many people like to </a:t>
            </a:r>
            <a:r>
              <a:rPr lang="en-US" sz="2800" b="1" i="1" dirty="0" smtClean="0"/>
              <a:t>number tasks</a:t>
            </a:r>
            <a:r>
              <a:rPr lang="en-US" sz="2800" dirty="0" smtClean="0"/>
              <a:t> in their WBS to show the logical groupings of work.</a:t>
            </a:r>
          </a:p>
          <a:p>
            <a:pPr>
              <a:defRPr/>
            </a:pPr>
            <a:r>
              <a:rPr lang="en-US" sz="2800" dirty="0" smtClean="0"/>
              <a:t>Using </a:t>
            </a:r>
            <a:r>
              <a:rPr lang="en-US" sz="2800" b="1" i="1" dirty="0" smtClean="0"/>
              <a:t>outline numbers </a:t>
            </a:r>
            <a:r>
              <a:rPr lang="en-US" sz="2800" dirty="0" smtClean="0"/>
              <a:t>or </a:t>
            </a:r>
            <a:r>
              <a:rPr lang="en-US" sz="2800" b="1" i="1" dirty="0" smtClean="0"/>
              <a:t>special work breakdown structure (WBS) code</a:t>
            </a:r>
            <a:r>
              <a:rPr lang="en-US" sz="2800" dirty="0" smtClean="0"/>
              <a:t> is a way to use an alphanumeric code to represent each task’s position within the hierarchical structure of the project.</a:t>
            </a:r>
          </a:p>
          <a:p>
            <a:pPr>
              <a:defRPr/>
            </a:pPr>
            <a:r>
              <a:rPr lang="en-US" sz="2800" dirty="0" smtClean="0"/>
              <a:t>A </a:t>
            </a:r>
            <a:r>
              <a:rPr lang="en-US" sz="2800" b="1" i="1" dirty="0" smtClean="0"/>
              <a:t>WBS code</a:t>
            </a:r>
            <a:r>
              <a:rPr lang="en-US" sz="2800" dirty="0" smtClean="0"/>
              <a:t> helps identify and group project tasks for project communication, documentation, or accounting purposes.</a:t>
            </a:r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8192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845BC6-04E1-4789-9DC4-7445143D0DFE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02-5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3276600"/>
            <a:ext cx="6268703" cy="3505200"/>
          </a:xfrm>
          <a:prstGeom prst="rect">
            <a:avLst/>
          </a:prstGeom>
        </p:spPr>
      </p:pic>
      <p:pic>
        <p:nvPicPr>
          <p:cNvPr id="10" name="Content Placeholder 9" descr="Fig02-5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215" y="1219200"/>
            <a:ext cx="6081585" cy="2057399"/>
          </a:xfrm>
        </p:spPr>
      </p:pic>
      <p:sp>
        <p:nvSpPr>
          <p:cNvPr id="7577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E53F25-9447-4FCD-8770-87948A950E22}" type="slidenum">
              <a:rPr lang="en-US"/>
              <a:pPr/>
              <a:t>58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WBS Codes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Scheduling a Project from a Finish Date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When a project is scheduled from a Finish date, such as a conference, all tasks are scheduled to begin as late as possible.</a:t>
            </a:r>
          </a:p>
          <a:p>
            <a:pPr>
              <a:defRPr/>
            </a:pPr>
            <a:r>
              <a:rPr lang="en-US" sz="2800" dirty="0" smtClean="0"/>
              <a:t>Project 2010 calculates the project’s Start date based on the tasks, durations and dependencies.</a:t>
            </a:r>
          </a:p>
          <a:p>
            <a:pPr>
              <a:defRPr/>
            </a:pPr>
            <a:r>
              <a:rPr lang="en-US" sz="2800" dirty="0" smtClean="0"/>
              <a:t>The default is for all tasks and the </a:t>
            </a:r>
            <a:r>
              <a:rPr lang="en-US" sz="2800" dirty="0" smtClean="0"/>
              <a:t>project </a:t>
            </a:r>
            <a:r>
              <a:rPr lang="en-US" sz="2800" dirty="0" smtClean="0"/>
              <a:t>to start as late as possible.</a:t>
            </a:r>
          </a:p>
          <a:p>
            <a:pPr>
              <a:defRPr/>
            </a:pPr>
            <a:r>
              <a:rPr lang="en-US" sz="2800" dirty="0" smtClean="0"/>
              <a:t>To schedule from a Finish Date, you apply this setting as soon as the project is created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0C6D8E-B375-4380-A959-15598E6AE76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Project Scheduled From Finish Date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0AD5EA-9751-4DEB-8FED-BEB8CEF8CE14}" type="slidenum">
              <a:rPr lang="en-US"/>
              <a:pPr/>
              <a:t>7</a:t>
            </a:fld>
            <a:endParaRPr lang="en-US"/>
          </a:p>
        </p:txBody>
      </p:sp>
      <p:pic>
        <p:nvPicPr>
          <p:cNvPr id="8" name="Picture 7" descr="Fig02-0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6957317" cy="1926829"/>
          </a:xfrm>
          <a:prstGeom prst="rect">
            <a:avLst/>
          </a:prstGeom>
        </p:spPr>
      </p:pic>
      <p:pic>
        <p:nvPicPr>
          <p:cNvPr id="9" name="Picture 8" descr="Fig02-04.bmp"/>
          <p:cNvPicPr>
            <a:picLocks noChangeAspect="1"/>
          </p:cNvPicPr>
          <p:nvPr/>
        </p:nvPicPr>
        <p:blipFill>
          <a:blip r:embed="rId3"/>
          <a:srcRect r="7999"/>
          <a:stretch>
            <a:fillRect/>
          </a:stretch>
        </p:blipFill>
        <p:spPr>
          <a:xfrm>
            <a:off x="2286000" y="3276600"/>
            <a:ext cx="6400800" cy="3085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Task Information Dialog Box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Task Information</a:t>
            </a:r>
            <a:r>
              <a:rPr lang="en-US" sz="2800" dirty="0" smtClean="0"/>
              <a:t> dialog box is a comprehensive collection of all of the information about each task organized into six categories:</a:t>
            </a:r>
          </a:p>
          <a:p>
            <a:pPr lvl="1">
              <a:defRPr/>
            </a:pPr>
            <a:r>
              <a:rPr lang="en-US" sz="2400" dirty="0" smtClean="0"/>
              <a:t>General</a:t>
            </a:r>
          </a:p>
          <a:p>
            <a:pPr lvl="1">
              <a:defRPr/>
            </a:pPr>
            <a:r>
              <a:rPr lang="en-US" sz="2400" dirty="0" smtClean="0"/>
              <a:t>Predecessors</a:t>
            </a:r>
          </a:p>
          <a:p>
            <a:pPr lvl="1">
              <a:defRPr/>
            </a:pPr>
            <a:r>
              <a:rPr lang="en-US" sz="2400" dirty="0" smtClean="0"/>
              <a:t>Resources</a:t>
            </a:r>
          </a:p>
          <a:p>
            <a:pPr lvl="1">
              <a:defRPr/>
            </a:pPr>
            <a:r>
              <a:rPr lang="en-US" sz="2400" dirty="0" smtClean="0"/>
              <a:t>Advanced</a:t>
            </a:r>
          </a:p>
          <a:p>
            <a:pPr lvl="1">
              <a:defRPr/>
            </a:pPr>
            <a:r>
              <a:rPr lang="en-US" sz="2400" dirty="0" smtClean="0"/>
              <a:t>Notes</a:t>
            </a:r>
          </a:p>
          <a:p>
            <a:pPr lvl="1">
              <a:defRPr/>
            </a:pPr>
            <a:r>
              <a:rPr lang="en-US" sz="2400" dirty="0" smtClean="0"/>
              <a:t>Custom Fields</a:t>
            </a:r>
          </a:p>
          <a:p>
            <a:pPr>
              <a:defRPr/>
            </a:pPr>
            <a:r>
              <a:rPr lang="en-US" sz="2800" dirty="0" smtClean="0"/>
              <a:t>The </a:t>
            </a:r>
            <a:r>
              <a:rPr lang="en-US" sz="2800" b="1" i="1" dirty="0" smtClean="0"/>
              <a:t>Task Information</a:t>
            </a:r>
            <a:r>
              <a:rPr lang="en-US" sz="2800" dirty="0" smtClean="0"/>
              <a:t> dialog box is another view by which you can examine and enter data about a task.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F4A80D6-F8CF-4762-9271-4985F32B956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Fig02-05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355" y="2057400"/>
            <a:ext cx="7817351" cy="3124200"/>
          </a:xfrm>
        </p:spPr>
      </p:pic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New Perspectives on Microsoft Project 2010</a:t>
            </a:r>
            <a:endParaRPr 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D33ABF-CADF-44D5-84A8-EE535353FDDD}" type="slidenum">
              <a:rPr lang="en-US"/>
              <a:pPr/>
              <a:t>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Task Information Dialog 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2998</Words>
  <Application>Microsoft Office PowerPoint</Application>
  <PresentationFormat>On-screen Show (4:3)</PresentationFormat>
  <Paragraphs>342</Paragraphs>
  <Slides>58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2_Office Theme</vt:lpstr>
      <vt:lpstr>Tutorial 2:  Creating a Project Schedule</vt:lpstr>
      <vt:lpstr>In Tutorial Section 2.1  you will:</vt:lpstr>
      <vt:lpstr>In Tutorial Section 2.2 you will:</vt:lpstr>
      <vt:lpstr>Slide 4</vt:lpstr>
      <vt:lpstr>Project Information Dialog Box</vt:lpstr>
      <vt:lpstr>Scheduling a Project from a Finish Date</vt:lpstr>
      <vt:lpstr>Project Scheduled From Finish Date</vt:lpstr>
      <vt:lpstr>The Task Information Dialog Box</vt:lpstr>
      <vt:lpstr>The Task Information Dialog Box</vt:lpstr>
      <vt:lpstr>Constraints using Task Information</vt:lpstr>
      <vt:lpstr>Examining Project Calendars</vt:lpstr>
      <vt:lpstr>Change Time for a Work Week</vt:lpstr>
      <vt:lpstr>Creating a Task Calendar</vt:lpstr>
      <vt:lpstr>Changing the Calendar for a Task</vt:lpstr>
      <vt:lpstr>Applying a Task Calendar to a Task</vt:lpstr>
      <vt:lpstr>Entering Tasks and Durations  in the Entry Table</vt:lpstr>
      <vt:lpstr>Editing Tasks and Durations  in the Entry Table</vt:lpstr>
      <vt:lpstr>Entering and Editing Tasks in the Entry Table</vt:lpstr>
      <vt:lpstr>To Delete a Task</vt:lpstr>
      <vt:lpstr>Smart Tag Selection for Task Deletion</vt:lpstr>
      <vt:lpstr>Copy, Paste and Move</vt:lpstr>
      <vt:lpstr>Fill Handle</vt:lpstr>
      <vt:lpstr>Fill Handle</vt:lpstr>
      <vt:lpstr>Working with Duration Units of Measure</vt:lpstr>
      <vt:lpstr>Units of Measure Abbreviations</vt:lpstr>
      <vt:lpstr>Editing Tasks and Durations in Other Views</vt:lpstr>
      <vt:lpstr>Editing Tasks and Durations  in Other Views Cont.’d</vt:lpstr>
      <vt:lpstr>Entering Recurring Tasks</vt:lpstr>
      <vt:lpstr>Recurring Task Information Dialog Box</vt:lpstr>
      <vt:lpstr>Entering Milestones</vt:lpstr>
      <vt:lpstr>Milestones</vt:lpstr>
      <vt:lpstr>Understanding Task Dependencies</vt:lpstr>
      <vt:lpstr>Understanding Task Dependencies Cont.’d</vt:lpstr>
      <vt:lpstr>Creating Task Dependencies</vt:lpstr>
      <vt:lpstr>Creating Task Dependencies Cont.</vt:lpstr>
      <vt:lpstr>Slack Times</vt:lpstr>
      <vt:lpstr>Critical and Non-Critical Tasks</vt:lpstr>
      <vt:lpstr>Creating Dependencies using the Network Diagram view</vt:lpstr>
      <vt:lpstr>Entering Lag and Lead Times</vt:lpstr>
      <vt:lpstr>Lag and Lead Time from Start Date</vt:lpstr>
      <vt:lpstr>Entering Lag and Lead Times Cont.’d</vt:lpstr>
      <vt:lpstr>Negative and Positive Lag Time</vt:lpstr>
      <vt:lpstr>Check for Lag Time Effects Cont.</vt:lpstr>
      <vt:lpstr>Check for Lag Time Effects</vt:lpstr>
      <vt:lpstr>Check for Lag Time Effects Cont.’d</vt:lpstr>
      <vt:lpstr>Lag Time From a Finish Date</vt:lpstr>
      <vt:lpstr>Creating a Work Breakdown Structure with Summary Tasks</vt:lpstr>
      <vt:lpstr>Creating a Work Breakdown Structure with Summary Tasks Cont.’d</vt:lpstr>
      <vt:lpstr>Creating a Work Breakdown Structure with Summary Tasks Cont.’d</vt:lpstr>
      <vt:lpstr>Outdenting and Indenting Tasks</vt:lpstr>
      <vt:lpstr>Creating a Summary Task</vt:lpstr>
      <vt:lpstr>Displaying Outline Numbers</vt:lpstr>
      <vt:lpstr>Displaying Outline Numbers Cont.’d</vt:lpstr>
      <vt:lpstr>Project Summary Task</vt:lpstr>
      <vt:lpstr>Project Summary Task Cont.’d</vt:lpstr>
      <vt:lpstr>Expanding and Collapsing Tasks</vt:lpstr>
      <vt:lpstr>Using WBS Codes</vt:lpstr>
      <vt:lpstr>Creating WBS Codes</vt:lpstr>
    </vt:vector>
  </TitlesOfParts>
  <Company>WWCC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Project 2003</dc:title>
  <dc:creator>Carla Hester</dc:creator>
  <cp:lastModifiedBy>Julia Leroux-Lindsey</cp:lastModifiedBy>
  <cp:revision>255</cp:revision>
  <dcterms:created xsi:type="dcterms:W3CDTF">2006-12-27T23:00:13Z</dcterms:created>
  <dcterms:modified xsi:type="dcterms:W3CDTF">2011-03-16T19:33:49Z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TC011407991033</vt:lpwstr>
  </property>
</Properties>
</file>