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3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2" r:id="rId3"/>
    <p:sldId id="277" r:id="rId4"/>
    <p:sldId id="257" r:id="rId5"/>
    <p:sldId id="315" r:id="rId6"/>
    <p:sldId id="295" r:id="rId7"/>
    <p:sldId id="259" r:id="rId8"/>
    <p:sldId id="260" r:id="rId9"/>
    <p:sldId id="261" r:id="rId10"/>
    <p:sldId id="262" r:id="rId11"/>
    <p:sldId id="313" r:id="rId12"/>
    <p:sldId id="263" r:id="rId13"/>
    <p:sldId id="265" r:id="rId14"/>
    <p:sldId id="266" r:id="rId15"/>
    <p:sldId id="267" r:id="rId16"/>
    <p:sldId id="321" r:id="rId17"/>
    <p:sldId id="297" r:id="rId18"/>
    <p:sldId id="320" r:id="rId19"/>
    <p:sldId id="298" r:id="rId20"/>
    <p:sldId id="270" r:id="rId21"/>
    <p:sldId id="323" r:id="rId22"/>
    <p:sldId id="325" r:id="rId23"/>
    <p:sldId id="324" r:id="rId24"/>
    <p:sldId id="326" r:id="rId25"/>
    <p:sldId id="327" r:id="rId26"/>
    <p:sldId id="328" r:id="rId27"/>
    <p:sldId id="322" r:id="rId28"/>
    <p:sldId id="329" r:id="rId29"/>
    <p:sldId id="330" r:id="rId30"/>
    <p:sldId id="331" r:id="rId31"/>
    <p:sldId id="332" r:id="rId32"/>
    <p:sldId id="333" r:id="rId33"/>
    <p:sldId id="334" r:id="rId34"/>
    <p:sldId id="272" r:id="rId35"/>
    <p:sldId id="309" r:id="rId36"/>
    <p:sldId id="273" r:id="rId37"/>
    <p:sldId id="337" r:id="rId38"/>
    <p:sldId id="335" r:id="rId39"/>
    <p:sldId id="336" r:id="rId40"/>
    <p:sldId id="338" r:id="rId41"/>
    <p:sldId id="339" r:id="rId42"/>
    <p:sldId id="340" r:id="rId43"/>
    <p:sldId id="274" r:id="rId44"/>
    <p:sldId id="341" r:id="rId45"/>
    <p:sldId id="342" r:id="rId46"/>
    <p:sldId id="343" r:id="rId47"/>
    <p:sldId id="344" r:id="rId48"/>
    <p:sldId id="345" r:id="rId49"/>
    <p:sldId id="346" r:id="rId50"/>
    <p:sldId id="275" r:id="rId51"/>
    <p:sldId id="310" r:id="rId52"/>
    <p:sldId id="347" r:id="rId5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DAE4F2"/>
    <a:srgbClr val="45441B"/>
    <a:srgbClr val="99CCFF"/>
    <a:srgbClr val="FF9900"/>
    <a:srgbClr val="00666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1" autoAdjust="0"/>
    <p:restoredTop sz="89980" autoAdjust="0"/>
  </p:normalViewPr>
  <p:slideViewPr>
    <p:cSldViewPr>
      <p:cViewPr>
        <p:scale>
          <a:sx n="100" d="100"/>
          <a:sy n="100" d="100"/>
        </p:scale>
        <p:origin x="-63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" y="231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561A26-898F-4B83-8090-66A95339B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ED44DA-3ECD-438A-9B1D-B88A773EE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2D7B3-68FE-46C8-A5C7-4711A7CD5E1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52576-BA93-4B36-B0F5-CC58DC89ECC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C3AF4-A13B-494E-8AC6-214C061BBC4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F5787-763F-42E6-8286-D08F33EBFE4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64C2C-F0C6-4F1C-A508-AAC34C4922A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64C2C-F0C6-4F1C-A508-AAC34C4922A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64C2C-F0C6-4F1C-A508-AAC34C4922A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D3045-0276-4617-9881-6115AA045B3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D3045-0276-4617-9881-6115AA045B3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9F9C9-2571-46EB-B97C-03C94C24F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4B138-F7C7-446D-8509-9A6EBB8CFD03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64D9F-493B-489F-8669-7E7E98FAFE1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38052-F007-4B1D-8AE4-AC9244432F1F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64D9F-493B-489F-8669-7E7E98FAFE1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44DA-3ECD-438A-9B1D-B88A773EEAD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F324F-CB2D-4808-AC69-3BE92DCD712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04B2-1915-4A14-BE4F-3CC0DC7DC5D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33E88-C8F9-4A08-A792-D3C22A46DDF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</a:t>
            </a:r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Project  </a:t>
            </a:r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  <p:pic>
        <p:nvPicPr>
          <p:cNvPr id="8" name="Picture 7" descr="main image.bmp"/>
          <p:cNvPicPr>
            <a:picLocks noChangeAspect="1"/>
          </p:cNvPicPr>
          <p:nvPr userDrawn="1"/>
        </p:nvPicPr>
        <p:blipFill>
          <a:blip r:embed="rId2"/>
          <a:srcRect t="21835" b="25289"/>
          <a:stretch>
            <a:fillRect/>
          </a:stretch>
        </p:blipFill>
        <p:spPr>
          <a:xfrm>
            <a:off x="0" y="4343400"/>
            <a:ext cx="9144000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07816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AE92A-970A-4CDC-B90C-88AE71C1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C632-A206-450A-9702-A11FDF52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Tutorial 1:</a:t>
            </a:r>
            <a:br>
              <a:rPr lang="en-US" dirty="0" smtClean="0"/>
            </a:br>
            <a:r>
              <a:rPr lang="en-US" dirty="0" smtClean="0"/>
              <a:t>Planning </a:t>
            </a:r>
            <a:r>
              <a:rPr lang="en-US" dirty="0" smtClean="0"/>
              <a:t>a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Controlling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Updating project </a:t>
            </a:r>
          </a:p>
          <a:p>
            <a:pPr>
              <a:defRPr/>
            </a:pPr>
            <a:r>
              <a:rPr lang="en-US" dirty="0" smtClean="0"/>
              <a:t>Managing resources and tasks</a:t>
            </a:r>
          </a:p>
          <a:p>
            <a:pPr>
              <a:defRPr/>
            </a:pPr>
            <a:r>
              <a:rPr lang="en-US" dirty="0" smtClean="0"/>
              <a:t>Meet management timing, resource, and cost objectives</a:t>
            </a:r>
          </a:p>
          <a:p>
            <a:pPr>
              <a:defRPr/>
            </a:pPr>
            <a:r>
              <a:rPr lang="en-US" dirty="0" smtClean="0"/>
              <a:t>Changing project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Closing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Entering </a:t>
            </a:r>
            <a:r>
              <a:rPr lang="en-US" dirty="0" smtClean="0"/>
              <a:t>final status of finished project</a:t>
            </a:r>
          </a:p>
          <a:p>
            <a:pPr>
              <a:defRPr/>
            </a:pPr>
            <a:r>
              <a:rPr lang="en-US" dirty="0" smtClean="0"/>
              <a:t>Printing final reports</a:t>
            </a:r>
          </a:p>
          <a:p>
            <a:pPr>
              <a:defRPr/>
            </a:pPr>
            <a:r>
              <a:rPr lang="en-US" dirty="0" smtClean="0"/>
              <a:t>Review and analyze performance of the project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Management Terminology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key project terminology is fundamental to your success as a project </a:t>
            </a:r>
            <a:r>
              <a:rPr lang="en-US" dirty="0" smtClean="0"/>
              <a:t>manager: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768834"/>
            <a:ext cx="8153400" cy="30223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Task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Duration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Start and Finish Dates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Predecessor and Successor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Resources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Project Manager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Scope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Quality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20409A"/>
              </a:buClr>
              <a:buFont typeface="Arial" charset="0"/>
              <a:buChar char="–"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Calibri"/>
              </a:rPr>
              <a:t>Risk</a:t>
            </a:r>
            <a:endParaRPr lang="en-US" sz="2800" kern="0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Benefits of Project Management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Better understanding of overall project goals</a:t>
            </a:r>
          </a:p>
          <a:p>
            <a:pPr>
              <a:defRPr/>
            </a:pPr>
            <a:r>
              <a:rPr lang="en-US" dirty="0" smtClean="0"/>
              <a:t>Better understanding of alignment with business objectives</a:t>
            </a:r>
          </a:p>
          <a:p>
            <a:pPr>
              <a:defRPr/>
            </a:pPr>
            <a:r>
              <a:rPr lang="en-US" dirty="0" smtClean="0"/>
              <a:t>More organized and streamlined way to manage a project</a:t>
            </a:r>
          </a:p>
          <a:p>
            <a:pPr>
              <a:defRPr/>
            </a:pPr>
            <a:r>
              <a:rPr lang="en-US" dirty="0" smtClean="0"/>
              <a:t>More accurate and reliable project status information</a:t>
            </a:r>
          </a:p>
          <a:p>
            <a:pPr>
              <a:defRPr/>
            </a:pPr>
            <a:r>
              <a:rPr lang="en-US" dirty="0" smtClean="0"/>
              <a:t>More efficient use of project resources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Benefits of Project </a:t>
            </a:r>
            <a:r>
              <a:rPr lang="en-US" dirty="0" smtClean="0"/>
              <a:t>Management, Cont</a:t>
            </a:r>
            <a:r>
              <a:rPr lang="en-US" dirty="0" smtClean="0"/>
              <a:t>.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Better communication</a:t>
            </a:r>
          </a:p>
          <a:p>
            <a:pPr>
              <a:defRPr/>
            </a:pPr>
            <a:r>
              <a:rPr lang="en-US" dirty="0" smtClean="0"/>
              <a:t>Faster response to conflicting project goals</a:t>
            </a:r>
          </a:p>
          <a:p>
            <a:pPr>
              <a:defRPr/>
            </a:pPr>
            <a:r>
              <a:rPr lang="en-US" dirty="0" smtClean="0"/>
              <a:t>Greater awareness of project progress</a:t>
            </a:r>
          </a:p>
          <a:p>
            <a:pPr>
              <a:defRPr/>
            </a:pPr>
            <a:r>
              <a:rPr lang="en-US" dirty="0" smtClean="0"/>
              <a:t>Faster project completion</a:t>
            </a:r>
          </a:p>
          <a:p>
            <a:pPr>
              <a:defRPr/>
            </a:pPr>
            <a:r>
              <a:rPr lang="en-US" dirty="0" smtClean="0"/>
              <a:t>Lower project costs</a:t>
            </a:r>
          </a:p>
          <a:p>
            <a:pPr>
              <a:defRPr/>
            </a:pPr>
            <a:r>
              <a:rPr lang="en-US" dirty="0" smtClean="0"/>
              <a:t>Fewer project failures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How Project 2010 Supports Successful Project Management</a:t>
            </a:r>
          </a:p>
        </p:txBody>
      </p:sp>
      <p:sp>
        <p:nvSpPr>
          <p:cNvPr id="2857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MS Project 2010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" name="Picture 9" descr="Fig01-04.bmp"/>
          <p:cNvPicPr>
            <a:picLocks noChangeAspect="1"/>
          </p:cNvPicPr>
          <p:nvPr/>
        </p:nvPicPr>
        <p:blipFill>
          <a:blip r:embed="rId3"/>
          <a:srcRect l="11666"/>
          <a:stretch>
            <a:fillRect/>
          </a:stretch>
        </p:blipFill>
        <p:spPr>
          <a:xfrm>
            <a:off x="838219" y="2151560"/>
            <a:ext cx="7543781" cy="3136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Chart and Diagram Tools</a:t>
            </a:r>
          </a:p>
        </p:txBody>
      </p:sp>
      <p:sp>
        <p:nvSpPr>
          <p:cNvPr id="2857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Gantt Chart and Network Diagram are two important project management tools within Project 2010.</a:t>
            </a:r>
          </a:p>
          <a:p>
            <a:pPr>
              <a:defRPr/>
            </a:pPr>
            <a:r>
              <a:rPr lang="en-US" dirty="0" smtClean="0"/>
              <a:t>The Gantt Chart provides a graphical visualization of the project.</a:t>
            </a:r>
          </a:p>
          <a:p>
            <a:pPr lvl="1">
              <a:defRPr/>
            </a:pPr>
            <a:r>
              <a:rPr lang="en-US" dirty="0" smtClean="0"/>
              <a:t>Tasks are shown as horizontal bars</a:t>
            </a:r>
          </a:p>
          <a:p>
            <a:pPr lvl="1">
              <a:defRPr/>
            </a:pPr>
            <a:r>
              <a:rPr lang="en-US" dirty="0" smtClean="0"/>
              <a:t>Illustrates task dependencies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Basic Gantt Chart</a:t>
            </a:r>
          </a:p>
        </p:txBody>
      </p:sp>
      <p:pic>
        <p:nvPicPr>
          <p:cNvPr id="10" name="Content Placeholder 9" descr="Fig01-05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114"/>
          <a:stretch>
            <a:fillRect/>
          </a:stretch>
        </p:blipFill>
        <p:spPr>
          <a:xfrm>
            <a:off x="609600" y="1295400"/>
            <a:ext cx="7731512" cy="4800600"/>
          </a:xfrm>
        </p:spPr>
      </p:pic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Chart and Diagram Tools, Cont.</a:t>
            </a:r>
            <a:endParaRPr lang="en-US" dirty="0" smtClean="0"/>
          </a:p>
        </p:txBody>
      </p:sp>
      <p:sp>
        <p:nvSpPr>
          <p:cNvPr id="2857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Network Diagram’s primary purpose is to show the critical path of the project.</a:t>
            </a:r>
          </a:p>
          <a:p>
            <a:pPr lvl="1">
              <a:defRPr/>
            </a:pPr>
            <a:r>
              <a:rPr lang="en-US" dirty="0" smtClean="0"/>
              <a:t>Tasks are displayed as boxes, called nodes.</a:t>
            </a:r>
          </a:p>
          <a:p>
            <a:pPr lvl="1">
              <a:defRPr/>
            </a:pPr>
            <a:r>
              <a:rPr lang="en-US" dirty="0" smtClean="0"/>
              <a:t>Dependent tasks are linked together via link lines.</a:t>
            </a:r>
          </a:p>
          <a:p>
            <a:pPr lvl="1">
              <a:defRPr/>
            </a:pPr>
            <a:r>
              <a:rPr lang="en-US" dirty="0" smtClean="0"/>
              <a:t>The critical path is the series of tasks that dictates the earliest calculated project finish date.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Network Diagram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Fig01-06.bmp"/>
          <p:cNvPicPr>
            <a:picLocks noGrp="1" noChangeAspect="1"/>
          </p:cNvPicPr>
          <p:nvPr>
            <p:ph idx="1"/>
          </p:nvPr>
        </p:nvPicPr>
        <p:blipFill>
          <a:blip r:embed="rId3"/>
          <a:srcRect l="6738"/>
          <a:stretch>
            <a:fillRect/>
          </a:stretch>
        </p:blipFill>
        <p:spPr>
          <a:xfrm>
            <a:off x="685800" y="1447800"/>
            <a:ext cx="7829512" cy="4267473"/>
          </a:xfrm>
        </p:spPr>
      </p:pic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Tutorial Section 1.1</a:t>
            </a:r>
            <a:br>
              <a:rPr lang="en-US" dirty="0" smtClean="0"/>
            </a:br>
            <a:r>
              <a:rPr lang="en-US" dirty="0" smtClean="0"/>
              <a:t> you will: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 project management terminology</a:t>
            </a:r>
          </a:p>
          <a:p>
            <a:pPr>
              <a:defRPr/>
            </a:pPr>
            <a:r>
              <a:rPr lang="en-US" dirty="0" smtClean="0"/>
              <a:t>Understand the benefits of project management</a:t>
            </a:r>
          </a:p>
          <a:p>
            <a:pPr>
              <a:defRPr/>
            </a:pPr>
            <a:r>
              <a:rPr lang="en-US" dirty="0" smtClean="0"/>
              <a:t>Explore the Project 2010 window</a:t>
            </a:r>
          </a:p>
          <a:p>
            <a:pPr>
              <a:defRPr/>
            </a:pPr>
            <a:r>
              <a:rPr lang="en-US" dirty="0" smtClean="0"/>
              <a:t>Check and change default settings</a:t>
            </a:r>
          </a:p>
          <a:p>
            <a:pPr>
              <a:defRPr/>
            </a:pPr>
            <a:r>
              <a:rPr lang="en-US" dirty="0" smtClean="0"/>
              <a:t>Enter tasks and save a project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Started with Project 2010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Starting Project 2010</a:t>
            </a:r>
          </a:p>
          <a:p>
            <a:pPr>
              <a:defRPr/>
            </a:pPr>
            <a:r>
              <a:rPr lang="en-US" dirty="0" smtClean="0"/>
              <a:t>View Bar</a:t>
            </a:r>
          </a:p>
          <a:p>
            <a:pPr>
              <a:defRPr/>
            </a:pPr>
            <a:r>
              <a:rPr lang="en-US" dirty="0" smtClean="0"/>
              <a:t>Entry Table</a:t>
            </a:r>
          </a:p>
          <a:p>
            <a:pPr>
              <a:defRPr/>
            </a:pPr>
            <a:r>
              <a:rPr lang="en-US" dirty="0" smtClean="0"/>
              <a:t>Gantt Chart</a:t>
            </a:r>
          </a:p>
          <a:p>
            <a:pPr>
              <a:defRPr/>
            </a:pPr>
            <a:r>
              <a:rPr lang="en-US" dirty="0" smtClean="0"/>
              <a:t>Timeline</a:t>
            </a:r>
          </a:p>
          <a:p>
            <a:pPr>
              <a:defRPr/>
            </a:pPr>
            <a:r>
              <a:rPr lang="en-US" dirty="0" smtClean="0"/>
              <a:t>Timescale</a:t>
            </a:r>
          </a:p>
          <a:p>
            <a:pPr lvl="1">
              <a:defRPr/>
            </a:pPr>
            <a:r>
              <a:rPr lang="en-US" dirty="0" smtClean="0"/>
              <a:t>A major scale (the upper scale)</a:t>
            </a:r>
          </a:p>
          <a:p>
            <a:pPr lvl="1">
              <a:defRPr/>
            </a:pPr>
            <a:r>
              <a:rPr lang="en-US" dirty="0" smtClean="0"/>
              <a:t>A minor scale (the lower scale)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Project Window</a:t>
            </a:r>
            <a:endParaRPr lang="en-US" dirty="0"/>
          </a:p>
        </p:txBody>
      </p:sp>
      <p:pic>
        <p:nvPicPr>
          <p:cNvPr id="10" name="Content Placeholder 9" descr="Fig01-07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19"/>
          <a:stretch>
            <a:fillRect/>
          </a:stretch>
        </p:blipFill>
        <p:spPr>
          <a:xfrm>
            <a:off x="838200" y="1295400"/>
            <a:ext cx="7620000" cy="47862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Bar and View Tab</a:t>
            </a:r>
            <a:endParaRPr lang="en-US" dirty="0"/>
          </a:p>
        </p:txBody>
      </p:sp>
      <p:pic>
        <p:nvPicPr>
          <p:cNvPr id="11" name="Content Placeholder 10" descr="Fig01-08.bmp"/>
          <p:cNvPicPr>
            <a:picLocks noGrp="1" noChangeAspect="1"/>
          </p:cNvPicPr>
          <p:nvPr>
            <p:ph idx="1"/>
          </p:nvPr>
        </p:nvPicPr>
        <p:blipFill>
          <a:blip r:embed="rId3"/>
          <a:srcRect l="4547"/>
          <a:stretch>
            <a:fillRect/>
          </a:stretch>
        </p:blipFill>
        <p:spPr>
          <a:xfrm>
            <a:off x="685800" y="1281182"/>
            <a:ext cx="7959120" cy="466241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Table</a:t>
            </a:r>
            <a:endParaRPr lang="en-US" dirty="0"/>
          </a:p>
        </p:txBody>
      </p:sp>
      <p:pic>
        <p:nvPicPr>
          <p:cNvPr id="11" name="Content Placeholder 10" descr="Fig01-09.bmp"/>
          <p:cNvPicPr>
            <a:picLocks noGrp="1" noChangeAspect="1"/>
          </p:cNvPicPr>
          <p:nvPr>
            <p:ph idx="1"/>
          </p:nvPr>
        </p:nvPicPr>
        <p:blipFill>
          <a:blip r:embed="rId3"/>
          <a:srcRect l="6272"/>
          <a:stretch>
            <a:fillRect/>
          </a:stretch>
        </p:blipFill>
        <p:spPr>
          <a:xfrm>
            <a:off x="761999" y="1660202"/>
            <a:ext cx="7747299" cy="382619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 and Split Bar</a:t>
            </a:r>
            <a:endParaRPr lang="en-US" dirty="0"/>
          </a:p>
        </p:txBody>
      </p:sp>
      <p:pic>
        <p:nvPicPr>
          <p:cNvPr id="10" name="Content Placeholder 9" descr="Fig01-10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33"/>
          <a:stretch>
            <a:fillRect/>
          </a:stretch>
        </p:blipFill>
        <p:spPr>
          <a:xfrm>
            <a:off x="838200" y="1295400"/>
            <a:ext cx="7632874" cy="46307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</a:t>
            </a:r>
            <a:endParaRPr lang="en-US" dirty="0"/>
          </a:p>
        </p:txBody>
      </p:sp>
      <p:pic>
        <p:nvPicPr>
          <p:cNvPr id="10" name="Content Placeholder 9" descr="Fig01-11.bmp"/>
          <p:cNvPicPr>
            <a:picLocks noGrp="1" noChangeAspect="1"/>
          </p:cNvPicPr>
          <p:nvPr>
            <p:ph idx="1"/>
          </p:nvPr>
        </p:nvPicPr>
        <p:blipFill>
          <a:blip r:embed="rId3"/>
          <a:srcRect l="5794"/>
          <a:stretch>
            <a:fillRect/>
          </a:stretch>
        </p:blipFill>
        <p:spPr>
          <a:xfrm>
            <a:off x="609599" y="1295400"/>
            <a:ext cx="7975673" cy="472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Timescale</a:t>
            </a:r>
            <a:endParaRPr lang="en-US" dirty="0"/>
          </a:p>
        </p:txBody>
      </p:sp>
      <p:pic>
        <p:nvPicPr>
          <p:cNvPr id="10" name="Content Placeholder 9" descr="Fig01-12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47"/>
          <a:stretch>
            <a:fillRect/>
          </a:stretch>
        </p:blipFill>
        <p:spPr>
          <a:xfrm>
            <a:off x="609600" y="1828800"/>
            <a:ext cx="7888050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Started with </a:t>
            </a:r>
            <a:r>
              <a:rPr lang="en-US" dirty="0" smtClean="0"/>
              <a:t>Project </a:t>
            </a:r>
            <a:r>
              <a:rPr lang="en-US" dirty="0" smtClean="0"/>
              <a:t>2010, Cont.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Current Date</a:t>
            </a:r>
          </a:p>
          <a:p>
            <a:pPr>
              <a:defRPr/>
            </a:pPr>
            <a:r>
              <a:rPr lang="en-US" dirty="0" smtClean="0"/>
              <a:t>Working Days and Nonworking Days</a:t>
            </a:r>
          </a:p>
          <a:p>
            <a:pPr>
              <a:defRPr/>
            </a:pPr>
            <a:r>
              <a:rPr lang="en-US" dirty="0" smtClean="0"/>
              <a:t>Setting Automatic Scheduling</a:t>
            </a:r>
          </a:p>
          <a:p>
            <a:pPr>
              <a:defRPr/>
            </a:pPr>
            <a:r>
              <a:rPr lang="en-US" dirty="0" smtClean="0"/>
              <a:t>Setting Project Start and Finish Dates</a:t>
            </a:r>
          </a:p>
          <a:p>
            <a:pPr>
              <a:defRPr/>
            </a:pPr>
            <a:r>
              <a:rPr lang="en-US" dirty="0" smtClean="0"/>
              <a:t>Entering Tasks</a:t>
            </a:r>
          </a:p>
          <a:p>
            <a:pPr>
              <a:defRPr/>
            </a:pPr>
            <a:r>
              <a:rPr lang="en-US" dirty="0" smtClean="0"/>
              <a:t>Saving a Project</a:t>
            </a:r>
          </a:p>
          <a:p>
            <a:pPr>
              <a:defRPr/>
            </a:pPr>
            <a:r>
              <a:rPr lang="en-US" dirty="0" smtClean="0"/>
              <a:t>Closing a Project</a:t>
            </a:r>
          </a:p>
          <a:p>
            <a:pPr>
              <a:defRPr/>
            </a:pPr>
            <a:r>
              <a:rPr lang="en-US" dirty="0" smtClean="0"/>
              <a:t>Opening an Existing Project</a:t>
            </a:r>
          </a:p>
          <a:p>
            <a:pPr>
              <a:defRPr/>
            </a:pPr>
            <a:r>
              <a:rPr lang="en-US" dirty="0" smtClean="0"/>
              <a:t>Saving a Project with a new name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Scheduling Mode</a:t>
            </a:r>
            <a:endParaRPr lang="en-US" dirty="0"/>
          </a:p>
        </p:txBody>
      </p:sp>
      <p:pic>
        <p:nvPicPr>
          <p:cNvPr id="11" name="Content Placeholder 10" descr="Fig01-1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845" y="1371600"/>
            <a:ext cx="8176570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Project Start and Finish Dates</a:t>
            </a:r>
            <a:endParaRPr lang="en-US" dirty="0"/>
          </a:p>
        </p:txBody>
      </p:sp>
      <p:pic>
        <p:nvPicPr>
          <p:cNvPr id="10" name="Content Placeholder 9" descr="Fig01-14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755"/>
          <a:stretch>
            <a:fillRect/>
          </a:stretch>
        </p:blipFill>
        <p:spPr>
          <a:xfrm>
            <a:off x="685800" y="1473542"/>
            <a:ext cx="7848600" cy="39450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Tutorial Section 1.2</a:t>
            </a:r>
            <a:br>
              <a:rPr lang="en-US" dirty="0" smtClean="0"/>
            </a:br>
            <a:r>
              <a:rPr lang="en-US" dirty="0" smtClean="0"/>
              <a:t>you will: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 and explore </a:t>
            </a:r>
            <a:r>
              <a:rPr lang="en-US" dirty="0" smtClean="0"/>
              <a:t>an </a:t>
            </a:r>
            <a:r>
              <a:rPr lang="en-US" dirty="0" smtClean="0"/>
              <a:t>existing project</a:t>
            </a:r>
          </a:p>
          <a:p>
            <a:pPr>
              <a:defRPr/>
            </a:pPr>
            <a:r>
              <a:rPr lang="en-US" dirty="0" smtClean="0"/>
              <a:t>Examine different project views</a:t>
            </a:r>
          </a:p>
          <a:p>
            <a:pPr>
              <a:defRPr/>
            </a:pPr>
            <a:r>
              <a:rPr lang="en-US" dirty="0" smtClean="0"/>
              <a:t>Compare the Gantt Chart and Network Diagram views</a:t>
            </a:r>
          </a:p>
          <a:p>
            <a:pPr>
              <a:defRPr/>
            </a:pPr>
            <a:r>
              <a:rPr lang="en-US" dirty="0" smtClean="0"/>
              <a:t>Use project time scale and calendar</a:t>
            </a:r>
          </a:p>
          <a:p>
            <a:pPr>
              <a:defRPr/>
            </a:pPr>
            <a:r>
              <a:rPr lang="en-US" dirty="0" smtClean="0"/>
              <a:t>Use Backstage view and Page Setup dialog box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Current Date</a:t>
            </a:r>
            <a:endParaRPr lang="en-US" dirty="0"/>
          </a:p>
        </p:txBody>
      </p:sp>
      <p:pic>
        <p:nvPicPr>
          <p:cNvPr id="10" name="Content Placeholder 9" descr="Fig01-15.bmp"/>
          <p:cNvPicPr>
            <a:picLocks noGrp="1" noChangeAspect="1"/>
          </p:cNvPicPr>
          <p:nvPr>
            <p:ph idx="1"/>
          </p:nvPr>
        </p:nvPicPr>
        <p:blipFill>
          <a:blip r:embed="rId3"/>
          <a:srcRect l="10761" r="8533"/>
          <a:stretch>
            <a:fillRect/>
          </a:stretch>
        </p:blipFill>
        <p:spPr>
          <a:xfrm>
            <a:off x="685800" y="1479084"/>
            <a:ext cx="7772400" cy="42717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Tasks</a:t>
            </a:r>
            <a:endParaRPr lang="en-US" dirty="0"/>
          </a:p>
        </p:txBody>
      </p:sp>
      <p:pic>
        <p:nvPicPr>
          <p:cNvPr id="10" name="Content Placeholder 9" descr="Fig01-16.bmp"/>
          <p:cNvPicPr>
            <a:picLocks noGrp="1" noChangeAspect="1"/>
          </p:cNvPicPr>
          <p:nvPr>
            <p:ph idx="1"/>
          </p:nvPr>
        </p:nvPicPr>
        <p:blipFill>
          <a:blip r:embed="rId3"/>
          <a:srcRect l="5642"/>
          <a:stretch>
            <a:fillRect/>
          </a:stretch>
        </p:blipFill>
        <p:spPr>
          <a:xfrm>
            <a:off x="605227" y="1905000"/>
            <a:ext cx="7968417" cy="3352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Tasks Entered</a:t>
            </a:r>
            <a:endParaRPr lang="en-US" dirty="0"/>
          </a:p>
        </p:txBody>
      </p:sp>
      <p:pic>
        <p:nvPicPr>
          <p:cNvPr id="10" name="Content Placeholder 9" descr="Fig01-18.bmp"/>
          <p:cNvPicPr>
            <a:picLocks noGrp="1" noChangeAspect="1"/>
          </p:cNvPicPr>
          <p:nvPr>
            <p:ph idx="1"/>
          </p:nvPr>
        </p:nvPicPr>
        <p:blipFill>
          <a:blip r:embed="rId3"/>
          <a:srcRect l="6143"/>
          <a:stretch>
            <a:fillRect/>
          </a:stretch>
        </p:blipFill>
        <p:spPr>
          <a:xfrm>
            <a:off x="480818" y="1752599"/>
            <a:ext cx="8129782" cy="35834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 Project</a:t>
            </a:r>
            <a:endParaRPr lang="en-US" dirty="0"/>
          </a:p>
        </p:txBody>
      </p:sp>
      <p:pic>
        <p:nvPicPr>
          <p:cNvPr id="10" name="Content Placeholder 9" descr="Fig01-19.bmp"/>
          <p:cNvPicPr>
            <a:picLocks noGrp="1" noChangeAspect="1"/>
          </p:cNvPicPr>
          <p:nvPr>
            <p:ph idx="1"/>
          </p:nvPr>
        </p:nvPicPr>
        <p:blipFill>
          <a:blip r:embed="rId3"/>
          <a:srcRect l="8213"/>
          <a:stretch>
            <a:fillRect/>
          </a:stretch>
        </p:blipFill>
        <p:spPr>
          <a:xfrm>
            <a:off x="568516" y="1905000"/>
            <a:ext cx="8081454" cy="3276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Working in Different Views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Chart or Graphic:</a:t>
            </a:r>
            <a:r>
              <a:rPr lang="en-US" dirty="0" smtClean="0"/>
              <a:t> representation of data using bars, boxes, lines, and images</a:t>
            </a:r>
          </a:p>
          <a:p>
            <a:pPr>
              <a:defRPr/>
            </a:pPr>
            <a:r>
              <a:rPr lang="en-US" b="1" i="1" dirty="0" smtClean="0"/>
              <a:t>Sheet:</a:t>
            </a:r>
            <a:r>
              <a:rPr lang="en-US" dirty="0" smtClean="0"/>
              <a:t> A spreadsheet-like representation of data in rows and columns</a:t>
            </a:r>
          </a:p>
          <a:p>
            <a:pPr>
              <a:defRPr/>
            </a:pPr>
            <a:r>
              <a:rPr lang="en-US" b="1" i="1" dirty="0" smtClean="0"/>
              <a:t>Form:</a:t>
            </a:r>
            <a:r>
              <a:rPr lang="en-US" dirty="0" smtClean="0"/>
              <a:t> view of many pieces of information to focus on the details of one task</a:t>
            </a:r>
          </a:p>
          <a:p>
            <a:pPr>
              <a:defRPr/>
            </a:pPr>
            <a:r>
              <a:rPr lang="en-US" b="1" i="1" dirty="0" smtClean="0"/>
              <a:t>Combination:</a:t>
            </a:r>
            <a:r>
              <a:rPr lang="en-US" dirty="0" smtClean="0"/>
              <a:t> view of many tasks at the top of the screen, view of task details below.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Common Project Views (Task Views)</a:t>
            </a:r>
            <a:endParaRPr lang="en-US" dirty="0" smtClean="0"/>
          </a:p>
        </p:txBody>
      </p:sp>
      <p:pic>
        <p:nvPicPr>
          <p:cNvPr id="14" name="Content Placeholder 13" descr="Fig01-21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059"/>
          <a:stretch>
            <a:fillRect/>
          </a:stretch>
        </p:blipFill>
        <p:spPr>
          <a:xfrm>
            <a:off x="1828800" y="1219200"/>
            <a:ext cx="5792089" cy="5108587"/>
          </a:xfrm>
        </p:spPr>
      </p:pic>
      <p:sp>
        <p:nvSpPr>
          <p:cNvPr id="378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Common Views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Gantt Chart View</a:t>
            </a:r>
          </a:p>
          <a:p>
            <a:pPr>
              <a:defRPr/>
            </a:pPr>
            <a:r>
              <a:rPr lang="en-US" dirty="0" smtClean="0"/>
              <a:t>Network Diagram View</a:t>
            </a:r>
          </a:p>
          <a:p>
            <a:pPr>
              <a:defRPr/>
            </a:pPr>
            <a:r>
              <a:rPr lang="en-US" dirty="0" smtClean="0"/>
              <a:t>Calendar View</a:t>
            </a:r>
          </a:p>
          <a:p>
            <a:pPr>
              <a:defRPr/>
            </a:pPr>
            <a:r>
              <a:rPr lang="en-US" dirty="0" smtClean="0"/>
              <a:t>Task Information Dialog Box</a:t>
            </a:r>
          </a:p>
          <a:p>
            <a:pPr>
              <a:defRPr/>
            </a:pPr>
            <a:r>
              <a:rPr lang="en-US" dirty="0" smtClean="0"/>
              <a:t>Notes Tab, Notes Indicator</a:t>
            </a:r>
          </a:p>
          <a:p>
            <a:pPr>
              <a:defRPr/>
            </a:pPr>
            <a:r>
              <a:rPr lang="en-US" dirty="0" smtClean="0"/>
              <a:t>Relationship View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 View</a:t>
            </a:r>
            <a:endParaRPr lang="en-US" dirty="0"/>
          </a:p>
        </p:txBody>
      </p:sp>
      <p:pic>
        <p:nvPicPr>
          <p:cNvPr id="10" name="Content Placeholder 9" descr="Fig01-24.bmp"/>
          <p:cNvPicPr>
            <a:picLocks noGrp="1" noChangeAspect="1"/>
          </p:cNvPicPr>
          <p:nvPr>
            <p:ph idx="1"/>
          </p:nvPr>
        </p:nvPicPr>
        <p:blipFill>
          <a:blip r:embed="rId3"/>
          <a:srcRect l="5642"/>
          <a:stretch>
            <a:fillRect/>
          </a:stretch>
        </p:blipFill>
        <p:spPr>
          <a:xfrm>
            <a:off x="539291" y="1905000"/>
            <a:ext cx="8093481" cy="3352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view</a:t>
            </a:r>
            <a:endParaRPr lang="en-US" dirty="0"/>
          </a:p>
        </p:txBody>
      </p:sp>
      <p:pic>
        <p:nvPicPr>
          <p:cNvPr id="11" name="Content Placeholder 10" descr="Fig01-22.bmp"/>
          <p:cNvPicPr>
            <a:picLocks noGrp="1" noChangeAspect="1"/>
          </p:cNvPicPr>
          <p:nvPr>
            <p:ph idx="1"/>
          </p:nvPr>
        </p:nvPicPr>
        <p:blipFill>
          <a:blip r:embed="rId3"/>
          <a:srcRect l="7525"/>
          <a:stretch>
            <a:fillRect/>
          </a:stretch>
        </p:blipFill>
        <p:spPr>
          <a:xfrm>
            <a:off x="914400" y="1317054"/>
            <a:ext cx="7418261" cy="447414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Information Dialog Box</a:t>
            </a:r>
            <a:endParaRPr lang="en-US" dirty="0"/>
          </a:p>
        </p:txBody>
      </p:sp>
      <p:pic>
        <p:nvPicPr>
          <p:cNvPr id="10" name="Content Placeholder 9" descr="Fig01-23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619" r="7525"/>
          <a:stretch>
            <a:fillRect/>
          </a:stretch>
        </p:blipFill>
        <p:spPr>
          <a:xfrm>
            <a:off x="762000" y="1752600"/>
            <a:ext cx="7757620" cy="3826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to </a:t>
            </a:r>
            <a:r>
              <a:rPr lang="en-US" dirty="0" smtClean="0"/>
              <a:t>Project Management</a:t>
            </a:r>
            <a:endParaRPr lang="en-US" dirty="0" smtClean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Project </a:t>
            </a:r>
            <a:r>
              <a:rPr lang="en-US" b="1" i="1" dirty="0" smtClean="0"/>
              <a:t>Management:</a:t>
            </a:r>
            <a:r>
              <a:rPr lang="en-US" dirty="0" smtClean="0"/>
              <a:t> </a:t>
            </a:r>
            <a:r>
              <a:rPr lang="en-US" dirty="0" smtClean="0"/>
              <a:t>process of initiating, planning, executing, controlling, and closing a project</a:t>
            </a:r>
          </a:p>
          <a:p>
            <a:pPr>
              <a:defRPr/>
            </a:pPr>
            <a:r>
              <a:rPr lang="en-US" b="1" i="1" dirty="0" smtClean="0"/>
              <a:t>Project Goal</a:t>
            </a:r>
            <a:r>
              <a:rPr lang="en-US" dirty="0" smtClean="0"/>
              <a:t> is the desired outcome</a:t>
            </a:r>
          </a:p>
          <a:p>
            <a:pPr lvl="1">
              <a:defRPr/>
            </a:pPr>
            <a:r>
              <a:rPr lang="en-US" dirty="0" smtClean="0"/>
              <a:t>Should be short and simple, yet clearly communicate scope, time </a:t>
            </a:r>
            <a:r>
              <a:rPr lang="en-US" dirty="0" smtClean="0"/>
              <a:t>frame, </a:t>
            </a:r>
            <a:r>
              <a:rPr lang="en-US" dirty="0" smtClean="0"/>
              <a:t>and budget.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Tab</a:t>
            </a:r>
            <a:endParaRPr lang="en-US" dirty="0"/>
          </a:p>
        </p:txBody>
      </p:sp>
      <p:pic>
        <p:nvPicPr>
          <p:cNvPr id="10" name="Content Placeholder 9" descr="Fig01-25.bmp"/>
          <p:cNvPicPr>
            <a:picLocks noGrp="1" noChangeAspect="1"/>
          </p:cNvPicPr>
          <p:nvPr>
            <p:ph idx="1"/>
          </p:nvPr>
        </p:nvPicPr>
        <p:blipFill>
          <a:blip r:embed="rId3"/>
          <a:srcRect l="6012" r="7072"/>
          <a:stretch>
            <a:fillRect/>
          </a:stretch>
        </p:blipFill>
        <p:spPr>
          <a:xfrm>
            <a:off x="762000" y="1932646"/>
            <a:ext cx="7848600" cy="35844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Indicators</a:t>
            </a:r>
            <a:endParaRPr lang="en-US" dirty="0"/>
          </a:p>
        </p:txBody>
      </p:sp>
      <p:pic>
        <p:nvPicPr>
          <p:cNvPr id="10" name="Content Placeholder 9" descr="Fig01-26.bmp"/>
          <p:cNvPicPr>
            <a:picLocks noGrp="1" noChangeAspect="1"/>
          </p:cNvPicPr>
          <p:nvPr>
            <p:ph idx="1"/>
          </p:nvPr>
        </p:nvPicPr>
        <p:blipFill>
          <a:blip r:embed="rId3"/>
          <a:srcRect l="8132"/>
          <a:stretch>
            <a:fillRect/>
          </a:stretch>
        </p:blipFill>
        <p:spPr>
          <a:xfrm>
            <a:off x="757040" y="1905000"/>
            <a:ext cx="7748826" cy="3276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Diagram View</a:t>
            </a:r>
            <a:endParaRPr lang="en-US" dirty="0"/>
          </a:p>
        </p:txBody>
      </p:sp>
      <p:pic>
        <p:nvPicPr>
          <p:cNvPr id="10" name="Content Placeholder 9" descr="Fig01-27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14"/>
          <a:stretch>
            <a:fillRect/>
          </a:stretch>
        </p:blipFill>
        <p:spPr>
          <a:xfrm>
            <a:off x="838200" y="1211416"/>
            <a:ext cx="7555358" cy="48124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Common Views, Cont.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Entry Table</a:t>
            </a:r>
          </a:p>
          <a:p>
            <a:pPr>
              <a:defRPr/>
            </a:pPr>
            <a:r>
              <a:rPr lang="en-US" dirty="0" smtClean="0"/>
              <a:t>Schedule Table</a:t>
            </a:r>
          </a:p>
          <a:p>
            <a:pPr>
              <a:defRPr/>
            </a:pPr>
            <a:r>
              <a:rPr lang="en-US" dirty="0" smtClean="0"/>
              <a:t>Split View</a:t>
            </a:r>
          </a:p>
          <a:p>
            <a:pPr>
              <a:defRPr/>
            </a:pPr>
            <a:r>
              <a:rPr lang="en-US" dirty="0" smtClean="0"/>
              <a:t>Zooming in and Out</a:t>
            </a:r>
          </a:p>
          <a:p>
            <a:pPr>
              <a:defRPr/>
            </a:pPr>
            <a:r>
              <a:rPr lang="en-US" dirty="0" smtClean="0"/>
              <a:t>Timescale Dialog Box</a:t>
            </a:r>
          </a:p>
          <a:p>
            <a:pPr>
              <a:defRPr/>
            </a:pPr>
            <a:r>
              <a:rPr lang="en-US" dirty="0" smtClean="0"/>
              <a:t>Changing the timescale</a:t>
            </a: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27C632-A206-450A-9702-A11FDF52901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Table</a:t>
            </a:r>
            <a:endParaRPr lang="en-US" dirty="0"/>
          </a:p>
        </p:txBody>
      </p:sp>
      <p:pic>
        <p:nvPicPr>
          <p:cNvPr id="11" name="Content Placeholder 10" descr="Fig01-28.bmp"/>
          <p:cNvPicPr>
            <a:picLocks noGrp="1" noChangeAspect="1"/>
          </p:cNvPicPr>
          <p:nvPr>
            <p:ph idx="1"/>
          </p:nvPr>
        </p:nvPicPr>
        <p:blipFill>
          <a:blip r:embed="rId3"/>
          <a:srcRect l="3888"/>
          <a:stretch>
            <a:fillRect/>
          </a:stretch>
        </p:blipFill>
        <p:spPr>
          <a:xfrm>
            <a:off x="619986" y="2057400"/>
            <a:ext cx="7994004" cy="3124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Table</a:t>
            </a:r>
            <a:endParaRPr lang="en-US" dirty="0"/>
          </a:p>
        </p:txBody>
      </p:sp>
      <p:pic>
        <p:nvPicPr>
          <p:cNvPr id="10" name="Content Placeholder 9" descr="Fig01-29.bmp"/>
          <p:cNvPicPr>
            <a:picLocks noGrp="1" noChangeAspect="1"/>
          </p:cNvPicPr>
          <p:nvPr>
            <p:ph idx="1"/>
          </p:nvPr>
        </p:nvPicPr>
        <p:blipFill>
          <a:blip r:embed="rId3"/>
          <a:srcRect l="5961"/>
          <a:stretch>
            <a:fillRect/>
          </a:stretch>
        </p:blipFill>
        <p:spPr>
          <a:xfrm>
            <a:off x="575756" y="1981200"/>
            <a:ext cx="8047934" cy="3200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View</a:t>
            </a:r>
            <a:endParaRPr lang="en-US" dirty="0"/>
          </a:p>
        </p:txBody>
      </p:sp>
      <p:pic>
        <p:nvPicPr>
          <p:cNvPr id="10" name="Content Placeholder 9" descr="Fig01-30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19"/>
          <a:stretch>
            <a:fillRect/>
          </a:stretch>
        </p:blipFill>
        <p:spPr>
          <a:xfrm>
            <a:off x="1066800" y="1447800"/>
            <a:ext cx="7098158" cy="44515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In and Out</a:t>
            </a:r>
            <a:endParaRPr lang="en-US" dirty="0"/>
          </a:p>
        </p:txBody>
      </p:sp>
      <p:pic>
        <p:nvPicPr>
          <p:cNvPr id="10" name="Content Placeholder 9" descr="Fig01-32.bmp"/>
          <p:cNvPicPr>
            <a:picLocks noGrp="1" noChangeAspect="1"/>
          </p:cNvPicPr>
          <p:nvPr>
            <p:ph idx="1"/>
          </p:nvPr>
        </p:nvPicPr>
        <p:blipFill>
          <a:blip r:embed="rId3"/>
          <a:srcRect l="6143"/>
          <a:stretch>
            <a:fillRect/>
          </a:stretch>
        </p:blipFill>
        <p:spPr>
          <a:xfrm>
            <a:off x="914400" y="1447800"/>
            <a:ext cx="7540173" cy="4491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Timescale Dialog Box</a:t>
            </a:r>
            <a:endParaRPr lang="en-US" dirty="0"/>
          </a:p>
        </p:txBody>
      </p:sp>
      <p:pic>
        <p:nvPicPr>
          <p:cNvPr id="10" name="Content Placeholder 9" descr="Fig01-36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14"/>
          <a:stretch>
            <a:fillRect/>
          </a:stretch>
        </p:blipFill>
        <p:spPr>
          <a:xfrm>
            <a:off x="914400" y="1905000"/>
            <a:ext cx="7389561" cy="30911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Timescale</a:t>
            </a:r>
            <a:endParaRPr lang="en-US" dirty="0"/>
          </a:p>
        </p:txBody>
      </p:sp>
      <p:pic>
        <p:nvPicPr>
          <p:cNvPr id="10" name="Content Placeholder 9" descr="Fig01-37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085" r="9988"/>
          <a:stretch>
            <a:fillRect/>
          </a:stretch>
        </p:blipFill>
        <p:spPr>
          <a:xfrm>
            <a:off x="734701" y="1905000"/>
            <a:ext cx="7727661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to </a:t>
            </a:r>
            <a:r>
              <a:rPr lang="en-US" dirty="0" smtClean="0"/>
              <a:t>Project Management</a:t>
            </a:r>
            <a:r>
              <a:rPr lang="en-US" dirty="0" smtClean="0"/>
              <a:t>, Cont.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A Process Group </a:t>
            </a:r>
            <a:r>
              <a:rPr lang="en-US" dirty="0" smtClean="0"/>
              <a:t>is a series of steps to complete in order move on to the next phase of a project.</a:t>
            </a:r>
          </a:p>
          <a:p>
            <a:pPr>
              <a:defRPr/>
            </a:pPr>
            <a:r>
              <a:rPr lang="en-US" dirty="0" smtClean="0"/>
              <a:t>There are 5 Process Groups in Project Management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Successful Printing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key aspects of successful printing:</a:t>
            </a:r>
          </a:p>
          <a:p>
            <a:pPr lvl="1">
              <a:defRPr/>
            </a:pPr>
            <a:r>
              <a:rPr lang="en-US" dirty="0" smtClean="0"/>
              <a:t>Zooming to an acceptable magnification level</a:t>
            </a:r>
          </a:p>
          <a:p>
            <a:pPr lvl="1">
              <a:defRPr/>
            </a:pPr>
            <a:r>
              <a:rPr lang="en-US" dirty="0" smtClean="0"/>
              <a:t>Print previewing your work</a:t>
            </a:r>
          </a:p>
          <a:p>
            <a:pPr lvl="1">
              <a:defRPr/>
            </a:pPr>
            <a:r>
              <a:rPr lang="en-US" dirty="0" smtClean="0"/>
              <a:t>Using the page setup dialog box to make changes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Gantt Chart in Print Preview</a:t>
            </a:r>
          </a:p>
        </p:txBody>
      </p:sp>
      <p:pic>
        <p:nvPicPr>
          <p:cNvPr id="10" name="Content Placeholder 9" descr="Fig01-38.bmp"/>
          <p:cNvPicPr>
            <a:picLocks noGrp="1" noChangeAspect="1"/>
          </p:cNvPicPr>
          <p:nvPr>
            <p:ph idx="1"/>
          </p:nvPr>
        </p:nvPicPr>
        <p:blipFill>
          <a:blip r:embed="rId3"/>
          <a:srcRect l="7833"/>
          <a:stretch>
            <a:fillRect/>
          </a:stretch>
        </p:blipFill>
        <p:spPr>
          <a:xfrm>
            <a:off x="914400" y="1524000"/>
            <a:ext cx="7332647" cy="4441592"/>
          </a:xfrm>
        </p:spPr>
      </p:pic>
      <p:sp>
        <p:nvSpPr>
          <p:cNvPr id="409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Setup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1C2F4-A24F-426D-864F-18BDCB393D3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3" name="Picture 12" descr="Fig01-42.bmp"/>
          <p:cNvPicPr>
            <a:picLocks noChangeAspect="1"/>
          </p:cNvPicPr>
          <p:nvPr/>
        </p:nvPicPr>
        <p:blipFill>
          <a:blip r:embed="rId3"/>
          <a:srcRect l="10952"/>
          <a:stretch>
            <a:fillRect/>
          </a:stretch>
        </p:blipFill>
        <p:spPr>
          <a:xfrm>
            <a:off x="228600" y="3614215"/>
            <a:ext cx="6195317" cy="2786585"/>
          </a:xfrm>
          <a:prstGeom prst="rect">
            <a:avLst/>
          </a:prstGeom>
        </p:spPr>
      </p:pic>
      <p:pic>
        <p:nvPicPr>
          <p:cNvPr id="11" name="Picture 10" descr="Fig01-40.bmp"/>
          <p:cNvPicPr>
            <a:picLocks noChangeAspect="1"/>
          </p:cNvPicPr>
          <p:nvPr/>
        </p:nvPicPr>
        <p:blipFill>
          <a:blip r:embed="rId4"/>
          <a:srcRect l="12048" r="15665"/>
          <a:stretch>
            <a:fillRect/>
          </a:stretch>
        </p:blipFill>
        <p:spPr>
          <a:xfrm>
            <a:off x="3962400" y="1143000"/>
            <a:ext cx="5029200" cy="2792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ig01-02.bmp"/>
          <p:cNvPicPr>
            <a:picLocks noGrp="1" noChangeAspect="1"/>
          </p:cNvPicPr>
          <p:nvPr>
            <p:ph idx="1"/>
          </p:nvPr>
        </p:nvPicPr>
        <p:blipFill>
          <a:blip r:embed="rId3"/>
          <a:srcRect l="12214"/>
          <a:stretch>
            <a:fillRect/>
          </a:stretch>
        </p:blipFill>
        <p:spPr>
          <a:xfrm>
            <a:off x="1447800" y="1242803"/>
            <a:ext cx="6336158" cy="5041652"/>
          </a:xfrm>
        </p:spPr>
      </p:pic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Process Groups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Initiating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Setting the project goal </a:t>
            </a:r>
          </a:p>
          <a:p>
            <a:pPr>
              <a:defRPr/>
            </a:pPr>
            <a:r>
              <a:rPr lang="en-US" dirty="0" smtClean="0"/>
              <a:t>Identifying start or finish dates </a:t>
            </a:r>
          </a:p>
          <a:p>
            <a:pPr>
              <a:defRPr/>
            </a:pPr>
            <a:r>
              <a:rPr lang="en-US" dirty="0" smtClean="0"/>
              <a:t>Identifying the project manager</a:t>
            </a:r>
          </a:p>
          <a:p>
            <a:pPr>
              <a:defRPr/>
            </a:pPr>
            <a:r>
              <a:rPr lang="en-US" dirty="0" smtClean="0"/>
              <a:t>Identifying project budget and quality considerations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Planning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Entering project information</a:t>
            </a:r>
          </a:p>
          <a:p>
            <a:pPr>
              <a:defRPr/>
            </a:pPr>
            <a:r>
              <a:rPr lang="en-US" dirty="0" smtClean="0"/>
              <a:t>Identifying project subdivisions and milestones</a:t>
            </a:r>
          </a:p>
          <a:p>
            <a:pPr>
              <a:defRPr/>
            </a:pPr>
            <a:r>
              <a:rPr lang="en-US" dirty="0" smtClean="0"/>
              <a:t>Documenting resources</a:t>
            </a:r>
          </a:p>
          <a:p>
            <a:pPr>
              <a:defRPr/>
            </a:pPr>
            <a:r>
              <a:rPr lang="en-US" dirty="0" smtClean="0"/>
              <a:t>Entering restrictions</a:t>
            </a:r>
          </a:p>
          <a:p>
            <a:pPr>
              <a:defRPr/>
            </a:pPr>
            <a:r>
              <a:rPr lang="en-US" dirty="0" smtClean="0"/>
              <a:t>Assigning Resources to tasks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Executing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Producing work results</a:t>
            </a:r>
          </a:p>
          <a:p>
            <a:pPr>
              <a:defRPr/>
            </a:pPr>
            <a:r>
              <a:rPr lang="en-US" dirty="0" smtClean="0"/>
              <a:t>Requesting changes</a:t>
            </a:r>
          </a:p>
          <a:p>
            <a:pPr>
              <a:defRPr/>
            </a:pPr>
            <a:r>
              <a:rPr lang="en-US" dirty="0" smtClean="0"/>
              <a:t>Recommending improvements</a:t>
            </a:r>
          </a:p>
          <a:p>
            <a:pPr>
              <a:defRPr/>
            </a:pPr>
            <a:r>
              <a:rPr lang="en-US" dirty="0" smtClean="0"/>
              <a:t>Creating project records, reports, and presentations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EA0EC-AF0E-466A-A08E-158877A176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1162</Words>
  <Application>Microsoft Office PowerPoint</Application>
  <PresentationFormat>On-screen Show (4:3)</PresentationFormat>
  <Paragraphs>308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2_Office Theme</vt:lpstr>
      <vt:lpstr>Tutorial 1: Planning a Project</vt:lpstr>
      <vt:lpstr>In Tutorial Section 1.1  you will:</vt:lpstr>
      <vt:lpstr>In Tutorial Section 1.2 you will:</vt:lpstr>
      <vt:lpstr>Introduction to Project Management</vt:lpstr>
      <vt:lpstr>Introduction to Project Management, Cont.</vt:lpstr>
      <vt:lpstr>Project Management Process Groups</vt:lpstr>
      <vt:lpstr>Initiating</vt:lpstr>
      <vt:lpstr>Planning</vt:lpstr>
      <vt:lpstr>Executing</vt:lpstr>
      <vt:lpstr>Controlling</vt:lpstr>
      <vt:lpstr>Closing</vt:lpstr>
      <vt:lpstr>Project Management Terminology</vt:lpstr>
      <vt:lpstr>Benefits of Project Management</vt:lpstr>
      <vt:lpstr>Benefits of Project Management, Cont.</vt:lpstr>
      <vt:lpstr>How Project 2010 Supports Successful Project Management</vt:lpstr>
      <vt:lpstr>Chart and Diagram Tools</vt:lpstr>
      <vt:lpstr>Basic Gantt Chart</vt:lpstr>
      <vt:lpstr>Chart and Diagram Tools, Cont.</vt:lpstr>
      <vt:lpstr>Basic Network Diagram</vt:lpstr>
      <vt:lpstr>Getting Started with Project 2010</vt:lpstr>
      <vt:lpstr>Microsoft Project Window</vt:lpstr>
      <vt:lpstr>View Bar and View Tab</vt:lpstr>
      <vt:lpstr>Entry Table</vt:lpstr>
      <vt:lpstr>Gantt Chart and Split Bar</vt:lpstr>
      <vt:lpstr>The Timeline</vt:lpstr>
      <vt:lpstr>The Timescale</vt:lpstr>
      <vt:lpstr>Getting Started with Project 2010, Cont.</vt:lpstr>
      <vt:lpstr>Setting the Scheduling Mode</vt:lpstr>
      <vt:lpstr>Setting Project Start and Finish Dates</vt:lpstr>
      <vt:lpstr>Changing the Current Date</vt:lpstr>
      <vt:lpstr>Entering Tasks</vt:lpstr>
      <vt:lpstr>Two Tasks Entered</vt:lpstr>
      <vt:lpstr>Saving a Project</vt:lpstr>
      <vt:lpstr>Working in Different Views</vt:lpstr>
      <vt:lpstr>Common Project Views (Task Views)</vt:lpstr>
      <vt:lpstr>Common Views</vt:lpstr>
      <vt:lpstr>Network Diagram View</vt:lpstr>
      <vt:lpstr>Calendar view</vt:lpstr>
      <vt:lpstr>Task Information Dialog Box</vt:lpstr>
      <vt:lpstr>Notes Tab</vt:lpstr>
      <vt:lpstr>Notes Indicators</vt:lpstr>
      <vt:lpstr>Relationship Diagram View</vt:lpstr>
      <vt:lpstr>Common Views, Cont.</vt:lpstr>
      <vt:lpstr>Entry Table</vt:lpstr>
      <vt:lpstr>Schedule Table</vt:lpstr>
      <vt:lpstr>Split View</vt:lpstr>
      <vt:lpstr>Zooming In and Out</vt:lpstr>
      <vt:lpstr>Timescale Dialog Box</vt:lpstr>
      <vt:lpstr>Changing the Timescale</vt:lpstr>
      <vt:lpstr>Successful Printing</vt:lpstr>
      <vt:lpstr>Gantt Chart in Print Preview</vt:lpstr>
      <vt:lpstr>Page Setup</vt:lpstr>
    </vt:vector>
  </TitlesOfParts>
  <Manager/>
  <Company>WWCC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Project 2003</dc:title>
  <dc:subject/>
  <dc:creator>Carla Hester</dc:creator>
  <cp:keywords/>
  <dc:description/>
  <cp:lastModifiedBy>Julia Leroux-Lindsey</cp:lastModifiedBy>
  <cp:revision>118</cp:revision>
  <dcterms:created xsi:type="dcterms:W3CDTF">2006-12-27T23:00:13Z</dcterms:created>
  <dcterms:modified xsi:type="dcterms:W3CDTF">2011-03-10T16:26:55Z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</Properties>
</file>