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62" r:id="rId2"/>
    <p:sldMasterId id="2147483674" r:id="rId3"/>
    <p:sldMasterId id="2147483686" r:id="rId4"/>
    <p:sldMasterId id="2147483698" r:id="rId5"/>
    <p:sldMasterId id="2147483710" r:id="rId6"/>
    <p:sldMasterId id="2147483722" r:id="rId7"/>
  </p:sldMasterIdLst>
  <p:notesMasterIdLst>
    <p:notesMasterId r:id="rId62"/>
  </p:notesMasterIdLst>
  <p:handoutMasterIdLst>
    <p:handoutMasterId r:id="rId63"/>
  </p:handoutMasterIdLst>
  <p:sldIdLst>
    <p:sldId id="380" r:id="rId8"/>
    <p:sldId id="446" r:id="rId9"/>
    <p:sldId id="441" r:id="rId10"/>
    <p:sldId id="442" r:id="rId11"/>
    <p:sldId id="443" r:id="rId12"/>
    <p:sldId id="444" r:id="rId13"/>
    <p:sldId id="445" r:id="rId14"/>
    <p:sldId id="447" r:id="rId15"/>
    <p:sldId id="437" r:id="rId16"/>
    <p:sldId id="356" r:id="rId17"/>
    <p:sldId id="361" r:id="rId18"/>
    <p:sldId id="362" r:id="rId19"/>
    <p:sldId id="377" r:id="rId20"/>
    <p:sldId id="364" r:id="rId21"/>
    <p:sldId id="360" r:id="rId22"/>
    <p:sldId id="374" r:id="rId23"/>
    <p:sldId id="448" r:id="rId24"/>
    <p:sldId id="386" r:id="rId25"/>
    <p:sldId id="410" r:id="rId26"/>
    <p:sldId id="420" r:id="rId27"/>
    <p:sldId id="423" r:id="rId28"/>
    <p:sldId id="449" r:id="rId29"/>
    <p:sldId id="450" r:id="rId30"/>
    <p:sldId id="451" r:id="rId31"/>
    <p:sldId id="452" r:id="rId32"/>
    <p:sldId id="453" r:id="rId33"/>
    <p:sldId id="454" r:id="rId34"/>
    <p:sldId id="455" r:id="rId35"/>
    <p:sldId id="456" r:id="rId36"/>
    <p:sldId id="457" r:id="rId37"/>
    <p:sldId id="458" r:id="rId38"/>
    <p:sldId id="459" r:id="rId39"/>
    <p:sldId id="460" r:id="rId40"/>
    <p:sldId id="462" r:id="rId41"/>
    <p:sldId id="461" r:id="rId42"/>
    <p:sldId id="463" r:id="rId43"/>
    <p:sldId id="464" r:id="rId44"/>
    <p:sldId id="465" r:id="rId45"/>
    <p:sldId id="466" r:id="rId46"/>
    <p:sldId id="467" r:id="rId47"/>
    <p:sldId id="468" r:id="rId48"/>
    <p:sldId id="469" r:id="rId49"/>
    <p:sldId id="470" r:id="rId50"/>
    <p:sldId id="471" r:id="rId51"/>
    <p:sldId id="472" r:id="rId52"/>
    <p:sldId id="473" r:id="rId53"/>
    <p:sldId id="474" r:id="rId54"/>
    <p:sldId id="475" r:id="rId55"/>
    <p:sldId id="476" r:id="rId56"/>
    <p:sldId id="477" r:id="rId57"/>
    <p:sldId id="478" r:id="rId58"/>
    <p:sldId id="479" r:id="rId59"/>
    <p:sldId id="480" r:id="rId60"/>
    <p:sldId id="481" r:id="rId61"/>
  </p:sldIdLst>
  <p:sldSz cx="9144000" cy="6858000" type="screen4x3"/>
  <p:notesSz cx="7007225" cy="9293225"/>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736">
          <p15:clr>
            <a:srgbClr val="A4A3A4"/>
          </p15:clr>
        </p15:guide>
        <p15:guide id="2" pos="2880">
          <p15:clr>
            <a:srgbClr val="A4A3A4"/>
          </p15:clr>
        </p15:guide>
      </p15:sldGuideLst>
    </p:ext>
    <p:ext uri="{2D200454-40CA-4A62-9FC3-DE9A4176ACB9}">
      <p15:notesGuideLst xmlns:p15="http://schemas.microsoft.com/office/powerpoint/2012/main">
        <p15:guide id="1" orient="horz" pos="2195">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F3070"/>
    <a:srgbClr val="B7C3CD"/>
    <a:srgbClr val="99CCFF"/>
    <a:srgbClr val="6699FF"/>
    <a:srgbClr val="CC9900"/>
    <a:srgbClr val="FCFEB9"/>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horzBarState="maximized">
    <p:restoredLeft sz="26324" autoAdjust="0"/>
    <p:restoredTop sz="81157" autoAdjust="0"/>
  </p:normalViewPr>
  <p:slideViewPr>
    <p:cSldViewPr>
      <p:cViewPr varScale="1">
        <p:scale>
          <a:sx n="73" d="100"/>
          <a:sy n="73" d="100"/>
        </p:scale>
        <p:origin x="858" y="78"/>
      </p:cViewPr>
      <p:guideLst>
        <p:guide orient="horz" pos="27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16" y="2340"/>
      </p:cViewPr>
      <p:guideLst>
        <p:guide orient="horz" pos="2195"/>
        <p:guide pos="292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36888" cy="466726"/>
          </a:xfrm>
          <a:prstGeom prst="rect">
            <a:avLst/>
          </a:prstGeom>
          <a:noFill/>
          <a:ln w="9525">
            <a:noFill/>
            <a:miter lim="800000"/>
            <a:headEnd/>
            <a:tailEnd/>
          </a:ln>
          <a:effectLst/>
        </p:spPr>
        <p:txBody>
          <a:bodyPr vert="horz" wrap="square" lIns="19361" tIns="0" rIns="19361" bIns="0" numCol="1" anchor="t" anchorCtr="0" compatLnSpc="1">
            <a:prstTxWarp prst="textNoShape">
              <a:avLst/>
            </a:prstTxWarp>
          </a:bodyPr>
          <a:lstStyle>
            <a:lvl1pPr defTabSz="928688">
              <a:defRPr sz="1000" b="0" i="1">
                <a:latin typeface="Book Antiqua" pitchFamily="18" charset="0"/>
              </a:defRPr>
            </a:lvl1pPr>
          </a:lstStyle>
          <a:p>
            <a:pPr>
              <a:defRPr/>
            </a:pPr>
            <a:endParaRPr lang="en-US"/>
          </a:p>
        </p:txBody>
      </p:sp>
      <p:sp>
        <p:nvSpPr>
          <p:cNvPr id="3075" name="Rectangle 3"/>
          <p:cNvSpPr>
            <a:spLocks noGrp="1" noChangeArrowheads="1"/>
          </p:cNvSpPr>
          <p:nvPr>
            <p:ph type="dt" sz="quarter" idx="1"/>
          </p:nvPr>
        </p:nvSpPr>
        <p:spPr bwMode="auto">
          <a:xfrm>
            <a:off x="3970338" y="-1588"/>
            <a:ext cx="3036887" cy="466726"/>
          </a:xfrm>
          <a:prstGeom prst="rect">
            <a:avLst/>
          </a:prstGeom>
          <a:noFill/>
          <a:ln w="9525">
            <a:noFill/>
            <a:miter lim="800000"/>
            <a:headEnd/>
            <a:tailEnd/>
          </a:ln>
          <a:effectLst/>
        </p:spPr>
        <p:txBody>
          <a:bodyPr vert="horz" wrap="square" lIns="19361" tIns="0" rIns="19361" bIns="0" numCol="1" anchor="t" anchorCtr="0" compatLnSpc="1">
            <a:prstTxWarp prst="textNoShape">
              <a:avLst/>
            </a:prstTxWarp>
          </a:bodyPr>
          <a:lstStyle>
            <a:lvl1pPr algn="r" defTabSz="928688">
              <a:defRPr sz="1000" b="0" i="1">
                <a:latin typeface="Book Antiqua" pitchFamily="18" charset="0"/>
              </a:defRPr>
            </a:lvl1pPr>
          </a:lstStyle>
          <a:p>
            <a:pPr>
              <a:defRPr/>
            </a:pPr>
            <a:endParaRPr lang="en-US"/>
          </a:p>
        </p:txBody>
      </p:sp>
      <p:sp>
        <p:nvSpPr>
          <p:cNvPr id="3076" name="Rectangle 4"/>
          <p:cNvSpPr>
            <a:spLocks noGrp="1" noChangeArrowheads="1"/>
          </p:cNvSpPr>
          <p:nvPr>
            <p:ph type="ftr" sz="quarter" idx="2"/>
          </p:nvPr>
        </p:nvSpPr>
        <p:spPr bwMode="auto">
          <a:xfrm>
            <a:off x="0" y="8826500"/>
            <a:ext cx="3505200" cy="466725"/>
          </a:xfrm>
          <a:prstGeom prst="rect">
            <a:avLst/>
          </a:prstGeom>
          <a:noFill/>
          <a:ln w="9525">
            <a:noFill/>
            <a:miter lim="800000"/>
            <a:headEnd/>
            <a:tailEnd/>
          </a:ln>
          <a:effectLst/>
        </p:spPr>
        <p:txBody>
          <a:bodyPr vert="horz" wrap="square" lIns="19361" tIns="0" rIns="19361" bIns="0" numCol="1" anchor="b" anchorCtr="0" compatLnSpc="1">
            <a:prstTxWarp prst="textNoShape">
              <a:avLst/>
            </a:prstTxWarp>
          </a:bodyPr>
          <a:lstStyle>
            <a:lvl1pPr defTabSz="928688">
              <a:defRPr sz="1000" b="0"/>
            </a:lvl1pPr>
          </a:lstStyle>
          <a:p>
            <a:pPr>
              <a:defRPr/>
            </a:pPr>
            <a:r>
              <a:rPr lang="en-US"/>
              <a:t>Chapter 1 - The Context of Systems Analysis And Design Methods</a:t>
            </a:r>
          </a:p>
        </p:txBody>
      </p:sp>
      <p:sp>
        <p:nvSpPr>
          <p:cNvPr id="3077" name="Rectangle 5"/>
          <p:cNvSpPr>
            <a:spLocks noGrp="1" noChangeArrowheads="1"/>
          </p:cNvSpPr>
          <p:nvPr>
            <p:ph type="sldNum" sz="quarter" idx="3"/>
          </p:nvPr>
        </p:nvSpPr>
        <p:spPr bwMode="auto">
          <a:xfrm>
            <a:off x="3970338" y="8826500"/>
            <a:ext cx="3036887" cy="466725"/>
          </a:xfrm>
          <a:prstGeom prst="rect">
            <a:avLst/>
          </a:prstGeom>
          <a:noFill/>
          <a:ln w="9525">
            <a:noFill/>
            <a:miter lim="800000"/>
            <a:headEnd/>
            <a:tailEnd/>
          </a:ln>
          <a:effectLst/>
        </p:spPr>
        <p:txBody>
          <a:bodyPr vert="horz" wrap="square" lIns="19361" tIns="0" rIns="19361" bIns="0" numCol="1" anchor="b" anchorCtr="0" compatLnSpc="1">
            <a:prstTxWarp prst="textNoShape">
              <a:avLst/>
            </a:prstTxWarp>
          </a:bodyPr>
          <a:lstStyle>
            <a:lvl1pPr algn="r" defTabSz="928688">
              <a:defRPr sz="1000" b="0" i="1">
                <a:latin typeface="Book Antiqua" panose="02040602050305030304" pitchFamily="18" charset="0"/>
              </a:defRPr>
            </a:lvl1pPr>
          </a:lstStyle>
          <a:p>
            <a:fld id="{CC88644F-0CFC-432F-A982-5460F895B545}"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6"/>
          <p:cNvSpPr>
            <a:spLocks noGrp="1" noChangeArrowheads="1"/>
          </p:cNvSpPr>
          <p:nvPr>
            <p:ph type="body" sz="quarter" idx="3"/>
          </p:nvPr>
        </p:nvSpPr>
        <p:spPr bwMode="auto">
          <a:xfrm>
            <a:off x="935038" y="4413250"/>
            <a:ext cx="5137150" cy="4183063"/>
          </a:xfrm>
          <a:prstGeom prst="rect">
            <a:avLst/>
          </a:prstGeom>
          <a:noFill/>
          <a:ln w="9525">
            <a:noFill/>
            <a:miter lim="800000"/>
            <a:headEnd/>
            <a:tailEnd/>
          </a:ln>
          <a:effectLst/>
        </p:spPr>
        <p:txBody>
          <a:bodyPr vert="horz" wrap="square" lIns="93576" tIns="46788" rIns="93576" bIns="46788"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47" name="Rectangle 7"/>
          <p:cNvSpPr>
            <a:spLocks noGrp="1" noRot="1" noChangeAspect="1" noChangeArrowheads="1" noTextEdit="1"/>
          </p:cNvSpPr>
          <p:nvPr>
            <p:ph type="sldImg" idx="2"/>
          </p:nvPr>
        </p:nvSpPr>
        <p:spPr bwMode="auto">
          <a:xfrm>
            <a:off x="1189038" y="701675"/>
            <a:ext cx="4630737"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ftr" sz="quarter" idx="4"/>
          </p:nvPr>
        </p:nvSpPr>
        <p:spPr bwMode="auto">
          <a:xfrm>
            <a:off x="622300" y="8716963"/>
            <a:ext cx="3568700" cy="274637"/>
          </a:xfrm>
          <a:prstGeom prst="rect">
            <a:avLst/>
          </a:prstGeom>
          <a:noFill/>
          <a:ln w="9525">
            <a:noFill/>
            <a:miter lim="800000"/>
            <a:headEnd/>
            <a:tailEnd/>
          </a:ln>
          <a:effectLst/>
        </p:spPr>
        <p:txBody>
          <a:bodyPr vert="horz" wrap="square" lIns="19361" tIns="0" rIns="19361" bIns="0" numCol="1" anchor="b" anchorCtr="0" compatLnSpc="1">
            <a:prstTxWarp prst="textNoShape">
              <a:avLst/>
            </a:prstTxWarp>
          </a:bodyPr>
          <a:lstStyle>
            <a:lvl1pPr defTabSz="928688">
              <a:defRPr sz="1000" b="0"/>
            </a:lvl1pPr>
          </a:lstStyle>
          <a:p>
            <a:pPr>
              <a:defRPr/>
            </a:pPr>
            <a:r>
              <a:rPr lang="en-US"/>
              <a:t>Chapter 1 - The Context of Systems Analysis And Design Methods</a:t>
            </a:r>
          </a:p>
        </p:txBody>
      </p:sp>
      <p:sp>
        <p:nvSpPr>
          <p:cNvPr id="2057" name="Rectangle 9"/>
          <p:cNvSpPr>
            <a:spLocks noGrp="1" noChangeArrowheads="1"/>
          </p:cNvSpPr>
          <p:nvPr>
            <p:ph type="sldNum" sz="quarter" idx="5"/>
          </p:nvPr>
        </p:nvSpPr>
        <p:spPr bwMode="auto">
          <a:xfrm>
            <a:off x="3970338" y="8716963"/>
            <a:ext cx="2336800" cy="274637"/>
          </a:xfrm>
          <a:prstGeom prst="rect">
            <a:avLst/>
          </a:prstGeom>
          <a:noFill/>
          <a:ln w="9525">
            <a:noFill/>
            <a:miter lim="800000"/>
            <a:headEnd/>
            <a:tailEnd/>
          </a:ln>
          <a:effectLst/>
        </p:spPr>
        <p:txBody>
          <a:bodyPr vert="horz" wrap="square" lIns="19361" tIns="0" rIns="19361" bIns="0" numCol="1" anchor="b" anchorCtr="0" compatLnSpc="1">
            <a:prstTxWarp prst="textNoShape">
              <a:avLst/>
            </a:prstTxWarp>
          </a:bodyPr>
          <a:lstStyle>
            <a:lvl1pPr algn="r" defTabSz="928688">
              <a:defRPr sz="1000"/>
            </a:lvl1pPr>
          </a:lstStyle>
          <a:p>
            <a:fld id="{B3731EF6-9A23-43E5-89A1-8BBDF5630F1A}" type="slidenum">
              <a:rPr lang="en-US" altLang="en-US"/>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800" kern="1200">
        <a:solidFill>
          <a:schemeClr val="tx1"/>
        </a:solidFill>
        <a:latin typeface="Arial" charset="0"/>
        <a:ea typeface="+mn-ea"/>
        <a:cs typeface="+mn-cs"/>
      </a:defRPr>
    </a:lvl1pPr>
    <a:lvl2pPr marL="457200" indent="-228600" algn="l" rtl="0" eaLnBrk="0" fontAlgn="base" hangingPunct="0">
      <a:spcBef>
        <a:spcPct val="30000"/>
      </a:spcBef>
      <a:spcAft>
        <a:spcPct val="0"/>
      </a:spcAft>
      <a:buChar char="•"/>
      <a:defRPr sz="800" kern="1200">
        <a:solidFill>
          <a:schemeClr val="tx1"/>
        </a:solidFill>
        <a:latin typeface="Arial" charset="0"/>
        <a:ea typeface="+mn-ea"/>
        <a:cs typeface="+mn-cs"/>
      </a:defRPr>
    </a:lvl2pPr>
    <a:lvl3pPr marL="800100" indent="-228600" algn="l" rtl="0" eaLnBrk="0" fontAlgn="base" hangingPunct="0">
      <a:spcBef>
        <a:spcPct val="30000"/>
      </a:spcBef>
      <a:spcAft>
        <a:spcPct val="0"/>
      </a:spcAft>
      <a:buChar char="•"/>
      <a:defRPr sz="800" kern="1200">
        <a:solidFill>
          <a:schemeClr val="tx1"/>
        </a:solidFill>
        <a:latin typeface="Arial" charset="0"/>
        <a:ea typeface="+mn-ea"/>
        <a:cs typeface="+mn-cs"/>
      </a:defRPr>
    </a:lvl3pPr>
    <a:lvl4pPr marL="1143000" indent="-228600" algn="l" rtl="0" eaLnBrk="0" fontAlgn="base" hangingPunct="0">
      <a:spcBef>
        <a:spcPct val="30000"/>
      </a:spcBef>
      <a:spcAft>
        <a:spcPct val="0"/>
      </a:spcAft>
      <a:buChar char="•"/>
      <a:defRPr sz="800" kern="1200">
        <a:solidFill>
          <a:schemeClr val="tx1"/>
        </a:solidFill>
        <a:latin typeface="Arial" charset="0"/>
        <a:ea typeface="+mn-ea"/>
        <a:cs typeface="+mn-cs"/>
      </a:defRPr>
    </a:lvl4pPr>
    <a:lvl5pPr marL="1485900" indent="-228600" algn="l" rtl="0" eaLnBrk="0" fontAlgn="base" hangingPunct="0">
      <a:spcBef>
        <a:spcPct val="30000"/>
      </a:spcBef>
      <a:spcAft>
        <a:spcPct val="0"/>
      </a:spcAft>
      <a:buChar char="•"/>
      <a:defRPr sz="8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xfrm>
            <a:off x="1181100" y="696913"/>
            <a:ext cx="4646613" cy="3484562"/>
          </a:xfrm>
          <a:solidFill>
            <a:srgbClr val="FFFFFF"/>
          </a:solidFill>
          <a:ln/>
        </p:spPr>
      </p:sp>
      <p:sp>
        <p:nvSpPr>
          <p:cNvPr id="32771" name="Rectangle 3"/>
          <p:cNvSpPr>
            <a:spLocks noGrp="1" noChangeArrowheads="1"/>
          </p:cNvSpPr>
          <p:nvPr>
            <p:ph type="body" idx="1"/>
          </p:nvPr>
        </p:nvSpPr>
        <p:spPr>
          <a:xfrm>
            <a:off x="935038" y="4414838"/>
            <a:ext cx="5137150" cy="4181475"/>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lIns="93141" tIns="46570" rIns="93141" bIns="46570"/>
          <a:lstStyle/>
          <a:p>
            <a:r>
              <a:rPr lang="en-US" altLang="en-US" smtClean="0">
                <a:latin typeface="Arial" panose="020B0604020202020204" pitchFamily="34" charset="0"/>
              </a:rPr>
              <a:t>This repository of slides is intended to support the named chapter. The slide repository should be used as follows:</a:t>
            </a:r>
          </a:p>
          <a:p>
            <a:pPr>
              <a:buFontTx/>
              <a:buChar char="•"/>
            </a:pPr>
            <a:r>
              <a:rPr lang="en-US" altLang="en-US" smtClean="0">
                <a:latin typeface="Arial" panose="020B0604020202020204" pitchFamily="34" charset="0"/>
              </a:rPr>
              <a:t>Copy the file to a unique name for your course and unit.</a:t>
            </a:r>
          </a:p>
          <a:p>
            <a:pPr>
              <a:buFontTx/>
              <a:buChar char="•"/>
            </a:pPr>
            <a:r>
              <a:rPr lang="en-US" altLang="en-US" smtClean="0">
                <a:latin typeface="Arial" panose="020B0604020202020204" pitchFamily="34" charset="0"/>
              </a:rPr>
              <a:t>Edit the file by deleting those slides you don’t want to cover, editing other slides as appropriate to your course, and adding slides as desired.</a:t>
            </a:r>
          </a:p>
          <a:p>
            <a:pPr>
              <a:buFontTx/>
              <a:buChar char="•"/>
            </a:pPr>
            <a:r>
              <a:rPr lang="en-US" altLang="en-US" smtClean="0">
                <a:latin typeface="Arial" panose="020B0604020202020204" pitchFamily="34" charset="0"/>
              </a:rPr>
              <a:t>Print the slides to produce transparency masters or print directly to film or present the slides using a computer image projector.</a:t>
            </a:r>
          </a:p>
          <a:p>
            <a:endParaRPr lang="en-US" altLang="en-US" smtClean="0">
              <a:latin typeface="Arial" panose="020B0604020202020204" pitchFamily="34" charset="0"/>
            </a:endParaRPr>
          </a:p>
          <a:p>
            <a:r>
              <a:rPr lang="en-US" altLang="en-US" smtClean="0">
                <a:latin typeface="Arial" panose="020B0604020202020204" pitchFamily="34" charset="0"/>
              </a:rPr>
              <a:t>Each slide includes instructor notes. To view those notes in PowerPoint, click-left on the View Menu; then click left on Notes View sub-menu.  You may need to scroll down to see the instructor notes.</a:t>
            </a:r>
          </a:p>
          <a:p>
            <a:r>
              <a:rPr lang="en-US" altLang="en-US" smtClean="0">
                <a:latin typeface="Arial" panose="020B0604020202020204" pitchFamily="34" charset="0"/>
              </a:rPr>
              <a:t>The instructor notes are also available in hardcopy as the Instructor Guide to Accompany Systems Analysis and Design Methods, 6/ed.</a:t>
            </a:r>
          </a:p>
          <a:p>
            <a:endParaRPr lang="en-US" altLang="en-US"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87450" y="701675"/>
            <a:ext cx="4632325" cy="3473450"/>
          </a:xfrm>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Teaching Notes</a:t>
            </a:r>
          </a:p>
          <a:p>
            <a:pPr lvl="1"/>
            <a:r>
              <a:rPr lang="en-US" altLang="en-US" smtClean="0">
                <a:latin typeface="Arial" panose="020B0604020202020204" pitchFamily="34" charset="0"/>
              </a:rPr>
              <a:t>Note that every organization structures itself uniquely</a:t>
            </a:r>
          </a:p>
          <a:p>
            <a:pPr lvl="1"/>
            <a:r>
              <a:rPr lang="en-US" altLang="en-US" smtClean="0">
                <a:latin typeface="Arial" panose="020B0604020202020204" pitchFamily="34" charset="0"/>
              </a:rPr>
              <a:t>Systems Analysts also work for:</a:t>
            </a:r>
          </a:p>
          <a:p>
            <a:pPr lvl="2"/>
            <a:r>
              <a:rPr lang="en-US" altLang="en-US" smtClean="0">
                <a:latin typeface="Arial" panose="020B0604020202020204" pitchFamily="34" charset="0"/>
              </a:rPr>
              <a:t>Outsourcing businesses</a:t>
            </a:r>
          </a:p>
          <a:p>
            <a:pPr lvl="2"/>
            <a:r>
              <a:rPr lang="en-US" altLang="en-US" smtClean="0">
                <a:latin typeface="Arial" panose="020B0604020202020204" pitchFamily="34" charset="0"/>
              </a:rPr>
              <a:t>Consulting businesses</a:t>
            </a:r>
          </a:p>
          <a:p>
            <a:pPr lvl="2"/>
            <a:r>
              <a:rPr lang="en-US" altLang="en-US" smtClean="0">
                <a:latin typeface="Arial" panose="020B0604020202020204" pitchFamily="34" charset="0"/>
              </a:rPr>
              <a:t>Commercial software developers</a:t>
            </a:r>
          </a:p>
          <a:p>
            <a:r>
              <a:rPr lang="en-US" altLang="en-US" b="1" smtClean="0">
                <a:latin typeface="Arial" panose="020B0604020202020204" pitchFamily="34" charset="0"/>
              </a:rPr>
              <a:t>Conversion Notes</a:t>
            </a:r>
            <a:endParaRPr lang="en-US" altLang="en-US" smtClean="0">
              <a:latin typeface="Arial" panose="020B0604020202020204" pitchFamily="34" charset="0"/>
            </a:endParaRPr>
          </a:p>
          <a:p>
            <a:pPr lvl="1"/>
            <a:r>
              <a:rPr lang="en-US" altLang="en-US" smtClean="0">
                <a:latin typeface="Arial" panose="020B0604020202020204" pitchFamily="34" charset="0"/>
              </a:rPr>
              <a:t>This is an expanded view compared to the comparable figure in the 5</a:t>
            </a:r>
            <a:r>
              <a:rPr lang="en-US" altLang="en-US" baseline="30000" smtClean="0">
                <a:latin typeface="Arial" panose="020B0604020202020204" pitchFamily="34" charset="0"/>
              </a:rPr>
              <a:t>th</a:t>
            </a:r>
            <a:r>
              <a:rPr lang="en-US" altLang="en-US" smtClean="0">
                <a:latin typeface="Arial" panose="020B0604020202020204" pitchFamily="34" charset="0"/>
              </a:rPr>
              <a:t> edition. This provides a picture of the entire organization and the various place where systems analysts work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87450" y="701675"/>
            <a:ext cx="4632325" cy="3473450"/>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No additional notes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87450" y="701675"/>
            <a:ext cx="4632325" cy="3473450"/>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No additional notes</a:t>
            </a:r>
          </a:p>
        </p:txBody>
      </p:sp>
    </p:spTree>
    <p:extLst>
      <p:ext uri="{BB962C8B-B14F-4D97-AF65-F5344CB8AC3E}">
        <p14:creationId xmlns:p14="http://schemas.microsoft.com/office/powerpoint/2010/main" val="3733129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Conversion Notes</a:t>
            </a:r>
            <a:endParaRPr lang="en-US" altLang="en-US" smtClean="0">
              <a:latin typeface="Arial" panose="020B0604020202020204" pitchFamily="34" charset="0"/>
            </a:endParaRPr>
          </a:p>
          <a:p>
            <a:pPr lvl="1"/>
            <a:r>
              <a:rPr lang="en-US" altLang="en-US" smtClean="0">
                <a:latin typeface="Arial" panose="020B0604020202020204" pitchFamily="34" charset="0"/>
              </a:rPr>
              <a:t>These terms are new with the 6</a:t>
            </a:r>
            <a:r>
              <a:rPr lang="en-US" altLang="en-US" baseline="30000" smtClean="0">
                <a:latin typeface="Arial" panose="020B0604020202020204" pitchFamily="34" charset="0"/>
              </a:rPr>
              <a:t>th</a:t>
            </a:r>
            <a:r>
              <a:rPr lang="en-US" altLang="en-US" smtClean="0">
                <a:latin typeface="Arial" panose="020B0604020202020204" pitchFamily="34" charset="0"/>
              </a:rPr>
              <a:t> edition.</a:t>
            </a:r>
          </a:p>
          <a:p>
            <a:endParaRPr lang="en-US" altLang="en-US"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87450" y="701675"/>
            <a:ext cx="4632325" cy="3473450"/>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Conversion Notes</a:t>
            </a:r>
            <a:endParaRPr lang="en-US" altLang="en-US" smtClean="0">
              <a:latin typeface="Arial" panose="020B0604020202020204" pitchFamily="34" charset="0"/>
            </a:endParaRPr>
          </a:p>
          <a:p>
            <a:pPr lvl="1"/>
            <a:r>
              <a:rPr lang="en-US" altLang="en-US" smtClean="0">
                <a:latin typeface="Arial" panose="020B0604020202020204" pitchFamily="34" charset="0"/>
              </a:rPr>
              <a:t>With the resolution of Y2K issues but new issues added after 9/11 and continued growth of the Internet, this list is substantially revised from the 5</a:t>
            </a:r>
            <a:r>
              <a:rPr lang="en-US" altLang="en-US" baseline="30000" smtClean="0">
                <a:latin typeface="Arial" panose="020B0604020202020204" pitchFamily="34" charset="0"/>
              </a:rPr>
              <a:t>th</a:t>
            </a:r>
            <a:r>
              <a:rPr lang="en-US" altLang="en-US" smtClean="0">
                <a:latin typeface="Arial" panose="020B0604020202020204" pitchFamily="34" charset="0"/>
              </a:rPr>
              <a:t> edition.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87450" y="701675"/>
            <a:ext cx="4632325" cy="3473450"/>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Conversion Notes</a:t>
            </a:r>
            <a:endParaRPr lang="en-US" altLang="en-US" smtClean="0">
              <a:latin typeface="Arial" panose="020B0604020202020204" pitchFamily="34" charset="0"/>
            </a:endParaRPr>
          </a:p>
          <a:p>
            <a:pPr lvl="1"/>
            <a:r>
              <a:rPr lang="en-US" altLang="en-US" smtClean="0">
                <a:latin typeface="Arial" panose="020B0604020202020204" pitchFamily="34" charset="0"/>
              </a:rPr>
              <a:t>This list is substantially revised from the 5</a:t>
            </a:r>
            <a:r>
              <a:rPr lang="en-US" altLang="en-US" baseline="30000" smtClean="0">
                <a:latin typeface="Arial" panose="020B0604020202020204" pitchFamily="34" charset="0"/>
              </a:rPr>
              <a:t>th</a:t>
            </a:r>
            <a:r>
              <a:rPr lang="en-US" altLang="en-US" smtClean="0">
                <a:latin typeface="Arial" panose="020B0604020202020204" pitchFamily="34" charset="0"/>
              </a:rPr>
              <a:t> edition.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87450" y="701675"/>
            <a:ext cx="4632325" cy="3473450"/>
          </a:xfrm>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Conversion Notes</a:t>
            </a:r>
          </a:p>
          <a:p>
            <a:pPr lvl="1"/>
            <a:r>
              <a:rPr lang="en-US" altLang="en-US" smtClean="0">
                <a:latin typeface="Arial" panose="020B0604020202020204" pitchFamily="34" charset="0"/>
              </a:rPr>
              <a:t>This slide is new to the 6</a:t>
            </a:r>
            <a:r>
              <a:rPr lang="en-US" altLang="en-US" baseline="30000" smtClean="0">
                <a:latin typeface="Arial" panose="020B0604020202020204" pitchFamily="34" charset="0"/>
              </a:rPr>
              <a:t>th</a:t>
            </a:r>
            <a:r>
              <a:rPr lang="en-US" altLang="en-US" smtClean="0">
                <a:latin typeface="Arial" panose="020B0604020202020204" pitchFamily="34" charset="0"/>
              </a:rPr>
              <a:t> edition</a:t>
            </a:r>
          </a:p>
          <a:p>
            <a:pPr lvl="1"/>
            <a:r>
              <a:rPr lang="en-US" altLang="en-US" smtClean="0">
                <a:latin typeface="Arial" panose="020B0604020202020204" pitchFamily="34" charset="0"/>
              </a:rPr>
              <a:t>Object-oriented analysis and design tools are more integrated into the 6</a:t>
            </a:r>
            <a:r>
              <a:rPr lang="en-US" altLang="en-US" baseline="30000" smtClean="0">
                <a:latin typeface="Arial" panose="020B0604020202020204" pitchFamily="34" charset="0"/>
              </a:rPr>
              <a:t>th</a:t>
            </a:r>
            <a:r>
              <a:rPr lang="en-US" altLang="en-US" smtClean="0">
                <a:latin typeface="Arial" panose="020B0604020202020204" pitchFamily="34" charset="0"/>
              </a:rPr>
              <a:t> edition. At the same time, the importance of structured tools and techniques is also recognized and will continue to be covered.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pPr marL="0" marR="0" lvl="0" indent="0" algn="l" defTabSz="928688"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Chapter 2 – Information System Building Blocks</a:t>
            </a:r>
            <a:endPar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9"/>
          <p:cNvSpPr>
            <a:spLocks noGrp="1" noChangeArrowheads="1"/>
          </p:cNvSpPr>
          <p:nvPr>
            <p:ph type="sldNum" sz="quarter" idx="5"/>
          </p:nvPr>
        </p:nvSpPr>
        <p:spPr>
          <a:ln/>
        </p:spPr>
        <p:txBody>
          <a:bodyPr/>
          <a:lstStyle/>
          <a:p>
            <a:pPr marL="0" marR="0" lvl="0" indent="0" algn="r" defTabSz="928688" rtl="0" eaLnBrk="0" fontAlgn="base" latinLnBrk="0" hangingPunct="0">
              <a:lnSpc>
                <a:spcPct val="100000"/>
              </a:lnSpc>
              <a:spcBef>
                <a:spcPct val="0"/>
              </a:spcBef>
              <a:spcAft>
                <a:spcPct val="0"/>
              </a:spcAft>
              <a:buClrTx/>
              <a:buSzTx/>
              <a:buFontTx/>
              <a:buNone/>
              <a:tabLst/>
              <a:defRPr/>
            </a:pPr>
            <a:fld id="{244ED3E9-F61C-4D4E-9DBD-48C34A2CBEFE}" type="slidenum">
              <a:rPr kumimoji="0" lang="en-US" alt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22</a:t>
            </a:fld>
            <a:endParaRPr kumimoji="0" lang="en-US" alt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2866" name="Rectangle 2"/>
          <p:cNvSpPr>
            <a:spLocks noGrp="1" noRot="1" noChangeAspect="1" noChangeArrowheads="1"/>
          </p:cNvSpPr>
          <p:nvPr>
            <p:ph type="sldImg"/>
          </p:nvPr>
        </p:nvSpPr>
        <p:spPr bwMode="auto">
          <a:xfrm>
            <a:off x="1187450" y="701675"/>
            <a:ext cx="4632325" cy="3473450"/>
          </a:xfrm>
          <a:prstGeom prst="rect">
            <a:avLst/>
          </a:prstGeom>
          <a:solidFill>
            <a:srgbClr val="FFFFFF"/>
          </a:solidFill>
          <a:ln>
            <a:solidFill>
              <a:srgbClr val="000000"/>
            </a:solidFill>
            <a:miter lim="800000"/>
            <a:headEnd/>
            <a:tailEnd/>
          </a:ln>
        </p:spPr>
      </p:sp>
      <p:sp>
        <p:nvSpPr>
          <p:cNvPr id="292867" name="Rectangle 3"/>
          <p:cNvSpPr>
            <a:spLocks noGrp="1" noChangeArrowheads="1"/>
          </p:cNvSpPr>
          <p:nvPr>
            <p:ph type="body" idx="1"/>
          </p:nvPr>
        </p:nvSpPr>
        <p:spPr bwMode="auto">
          <a:xfrm>
            <a:off x="935038" y="4413250"/>
            <a:ext cx="5137150" cy="4183063"/>
          </a:xfrm>
          <a:prstGeom prst="rect">
            <a:avLst/>
          </a:prstGeom>
          <a:solidFill>
            <a:srgbClr val="FFFFFF"/>
          </a:solidFill>
          <a:ln>
            <a:solidFill>
              <a:srgbClr val="000000"/>
            </a:solidFill>
            <a:miter lim="800000"/>
            <a:headEnd/>
            <a:tailEnd/>
          </a:ln>
        </p:spPr>
        <p:txBody>
          <a:bodyPr/>
          <a:lstStyle/>
          <a:p>
            <a:r>
              <a:rPr lang="en-US" altLang="en-US" b="1"/>
              <a:t>Teaching Notes</a:t>
            </a:r>
            <a:endParaRPr lang="en-US" altLang="en-US"/>
          </a:p>
          <a:p>
            <a:pPr lvl="1"/>
            <a:r>
              <a:rPr lang="en-US" altLang="en-US"/>
              <a:t>This classification scheme comes from popular usage in the trade literature.</a:t>
            </a:r>
          </a:p>
          <a:p>
            <a:pPr lvl="1"/>
            <a:r>
              <a:rPr lang="en-US" altLang="en-US"/>
              <a:t>This terminology is not to be confused with </a:t>
            </a:r>
            <a:r>
              <a:rPr lang="en-US" altLang="en-US" i="1"/>
              <a:t>office automation</a:t>
            </a:r>
            <a:r>
              <a:rPr lang="en-US" altLang="en-US"/>
              <a:t>.  In fact, office automation systems can be either front-office or back-office, just as with other types of information system applications.</a:t>
            </a:r>
          </a:p>
        </p:txBody>
      </p:sp>
    </p:spTree>
    <p:extLst>
      <p:ext uri="{BB962C8B-B14F-4D97-AF65-F5344CB8AC3E}">
        <p14:creationId xmlns:p14="http://schemas.microsoft.com/office/powerpoint/2010/main" val="9464912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pPr marL="0" marR="0" lvl="0" indent="0" algn="l" defTabSz="928688"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Chapter 2 – Information System Building Blocks</a:t>
            </a:r>
            <a:endPar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9"/>
          <p:cNvSpPr>
            <a:spLocks noGrp="1" noChangeArrowheads="1"/>
          </p:cNvSpPr>
          <p:nvPr>
            <p:ph type="sldNum" sz="quarter" idx="5"/>
          </p:nvPr>
        </p:nvSpPr>
        <p:spPr>
          <a:ln/>
        </p:spPr>
        <p:txBody>
          <a:bodyPr/>
          <a:lstStyle/>
          <a:p>
            <a:pPr marL="0" marR="0" lvl="0" indent="0" algn="r" defTabSz="928688" rtl="0" eaLnBrk="0" fontAlgn="base" latinLnBrk="0" hangingPunct="0">
              <a:lnSpc>
                <a:spcPct val="100000"/>
              </a:lnSpc>
              <a:spcBef>
                <a:spcPct val="0"/>
              </a:spcBef>
              <a:spcAft>
                <a:spcPct val="0"/>
              </a:spcAft>
              <a:buClrTx/>
              <a:buSzTx/>
              <a:buFontTx/>
              <a:buNone/>
              <a:tabLst/>
              <a:defRPr/>
            </a:pPr>
            <a:fld id="{0157ADB4-E72E-46BB-867B-72BB671BEBC4}" type="slidenum">
              <a:rPr kumimoji="0" lang="en-US" alt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23</a:t>
            </a:fld>
            <a:endParaRPr kumimoji="0" lang="en-US" alt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4914" name="Rectangle 2"/>
          <p:cNvSpPr>
            <a:spLocks noGrp="1" noRot="1" noChangeAspect="1" noChangeArrowheads="1"/>
          </p:cNvSpPr>
          <p:nvPr>
            <p:ph type="sldImg"/>
          </p:nvPr>
        </p:nvSpPr>
        <p:spPr bwMode="auto">
          <a:xfrm>
            <a:off x="1189038" y="701675"/>
            <a:ext cx="4630737" cy="3473450"/>
          </a:xfrm>
          <a:prstGeom prst="rect">
            <a:avLst/>
          </a:prstGeom>
          <a:solidFill>
            <a:srgbClr val="FFFFFF"/>
          </a:solidFill>
          <a:ln>
            <a:solidFill>
              <a:srgbClr val="000000"/>
            </a:solidFill>
            <a:miter lim="800000"/>
            <a:headEnd/>
            <a:tailEnd/>
          </a:ln>
        </p:spPr>
      </p:sp>
      <p:sp>
        <p:nvSpPr>
          <p:cNvPr id="294915" name="Rectangle 3"/>
          <p:cNvSpPr>
            <a:spLocks noGrp="1" noChangeArrowheads="1"/>
          </p:cNvSpPr>
          <p:nvPr>
            <p:ph type="body" idx="1"/>
          </p:nvPr>
        </p:nvSpPr>
        <p:spPr bwMode="auto">
          <a:xfrm>
            <a:off x="935038" y="4413250"/>
            <a:ext cx="5137150" cy="4183063"/>
          </a:xfrm>
          <a:prstGeom prst="rect">
            <a:avLst/>
          </a:prstGeom>
          <a:solidFill>
            <a:srgbClr val="FFFFFF"/>
          </a:solidFill>
          <a:ln>
            <a:solidFill>
              <a:srgbClr val="000000"/>
            </a:solidFill>
            <a:miter lim="800000"/>
            <a:headEnd/>
            <a:tailEnd/>
          </a:ln>
        </p:spPr>
        <p:txBody>
          <a:bodyPr/>
          <a:lstStyle/>
          <a:p>
            <a:r>
              <a:rPr lang="en-US" altLang="en-US" b="1"/>
              <a:t>Teaching Notes</a:t>
            </a:r>
            <a:endParaRPr lang="en-US" altLang="en-US"/>
          </a:p>
          <a:p>
            <a:pPr lvl="1"/>
            <a:r>
              <a:rPr lang="en-US" altLang="en-US"/>
              <a:t>This slide visually illustrates front- and back-office applications and highlights  the following:</a:t>
            </a:r>
          </a:p>
          <a:p>
            <a:pPr lvl="2"/>
            <a:r>
              <a:rPr lang="en-US" altLang="en-US"/>
              <a:t>Many organizations purchase their back-office systems in the form of enterprise resource planning (ERP) products such as SAP, PeopleSoft, and Oracle.</a:t>
            </a:r>
          </a:p>
          <a:p>
            <a:pPr lvl="2"/>
            <a:r>
              <a:rPr lang="en-US" altLang="en-US"/>
              <a:t>The ERP industry is trying to expand into the front-office applications.	</a:t>
            </a:r>
          </a:p>
          <a:p>
            <a:pPr lvl="2"/>
            <a:r>
              <a:rPr lang="en-US" altLang="en-US"/>
              <a:t>It might be noted that electronic commerce and business extensions are being added to both front- and back-office applications in order to streamline interfaces to both customers and suppliers.</a:t>
            </a:r>
          </a:p>
          <a:p>
            <a:pPr lvl="3"/>
            <a:r>
              <a:rPr lang="en-US" altLang="en-US"/>
              <a:t>E-commerce is being driven by the Internet (and private extranets).</a:t>
            </a:r>
          </a:p>
          <a:p>
            <a:pPr lvl="3"/>
            <a:r>
              <a:rPr lang="en-US" altLang="en-US"/>
              <a:t>E-business is being enabled by intranets.</a:t>
            </a:r>
          </a:p>
        </p:txBody>
      </p:sp>
    </p:spTree>
    <p:extLst>
      <p:ext uri="{BB962C8B-B14F-4D97-AF65-F5344CB8AC3E}">
        <p14:creationId xmlns:p14="http://schemas.microsoft.com/office/powerpoint/2010/main" val="3478269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pPr marL="0" marR="0" lvl="0" indent="0" algn="l" defTabSz="928688"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Chapter 2 – Information System Building Blocks</a:t>
            </a:r>
            <a:endPar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9"/>
          <p:cNvSpPr>
            <a:spLocks noGrp="1" noChangeArrowheads="1"/>
          </p:cNvSpPr>
          <p:nvPr>
            <p:ph type="sldNum" sz="quarter" idx="5"/>
          </p:nvPr>
        </p:nvSpPr>
        <p:spPr>
          <a:ln/>
        </p:spPr>
        <p:txBody>
          <a:bodyPr/>
          <a:lstStyle/>
          <a:p>
            <a:pPr marL="0" marR="0" lvl="0" indent="0" algn="r" defTabSz="928688" rtl="0" eaLnBrk="0" fontAlgn="base" latinLnBrk="0" hangingPunct="0">
              <a:lnSpc>
                <a:spcPct val="100000"/>
              </a:lnSpc>
              <a:spcBef>
                <a:spcPct val="0"/>
              </a:spcBef>
              <a:spcAft>
                <a:spcPct val="0"/>
              </a:spcAft>
              <a:buClrTx/>
              <a:buSzTx/>
              <a:buFontTx/>
              <a:buNone/>
              <a:tabLst/>
              <a:defRPr/>
            </a:pPr>
            <a:fld id="{39183B7B-CD4D-43B8-A47D-FFF28DEFBCF7}" type="slidenum">
              <a:rPr kumimoji="0" lang="en-US" alt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24</a:t>
            </a:fld>
            <a:endParaRPr kumimoji="0" lang="en-US" alt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48162" name="Rectangle 2"/>
          <p:cNvSpPr>
            <a:spLocks noGrp="1" noRot="1" noChangeAspect="1" noChangeArrowheads="1"/>
          </p:cNvSpPr>
          <p:nvPr>
            <p:ph type="sldImg"/>
          </p:nvPr>
        </p:nvSpPr>
        <p:spPr bwMode="auto">
          <a:xfrm>
            <a:off x="1187450" y="701675"/>
            <a:ext cx="4632325" cy="3473450"/>
          </a:xfrm>
          <a:prstGeom prst="rect">
            <a:avLst/>
          </a:prstGeom>
          <a:solidFill>
            <a:srgbClr val="FFFFFF"/>
          </a:solidFill>
          <a:ln>
            <a:solidFill>
              <a:srgbClr val="000000"/>
            </a:solidFill>
            <a:miter lim="800000"/>
            <a:headEnd/>
            <a:tailEnd/>
          </a:ln>
        </p:spPr>
      </p:sp>
      <p:sp>
        <p:nvSpPr>
          <p:cNvPr id="348163" name="Rectangle 3"/>
          <p:cNvSpPr>
            <a:spLocks noGrp="1" noChangeArrowheads="1"/>
          </p:cNvSpPr>
          <p:nvPr>
            <p:ph type="body" idx="1"/>
          </p:nvPr>
        </p:nvSpPr>
        <p:spPr bwMode="auto">
          <a:xfrm>
            <a:off x="935038" y="4413250"/>
            <a:ext cx="5137150" cy="4183063"/>
          </a:xfrm>
          <a:prstGeom prst="rect">
            <a:avLst/>
          </a:prstGeom>
          <a:solidFill>
            <a:srgbClr val="FFFFFF"/>
          </a:solidFill>
          <a:ln>
            <a:solidFill>
              <a:srgbClr val="000000"/>
            </a:solidFill>
            <a:miter lim="800000"/>
            <a:headEnd/>
            <a:tailEnd/>
          </a:ln>
        </p:spPr>
        <p:txBody>
          <a:bodyPr/>
          <a:lstStyle/>
          <a:p>
            <a:r>
              <a:rPr lang="en-US" altLang="en-US" b="1"/>
              <a:t>Conversion Notes</a:t>
            </a:r>
            <a:endParaRPr lang="en-US" altLang="en-US"/>
          </a:p>
          <a:p>
            <a:pPr lvl="1"/>
            <a:r>
              <a:rPr lang="en-US" altLang="en-US"/>
              <a:t>These definitions on this and the next slide were not in the 5</a:t>
            </a:r>
            <a:r>
              <a:rPr lang="en-US" altLang="en-US" baseline="30000"/>
              <a:t>th</a:t>
            </a:r>
            <a:r>
              <a:rPr lang="en-US" altLang="en-US"/>
              <a:t> edition. </a:t>
            </a:r>
          </a:p>
          <a:p>
            <a:pPr lvl="1"/>
            <a:r>
              <a:rPr lang="en-US" altLang="en-US"/>
              <a:t>These definitions can be useful to help students understand what an information system is in all its varieties and flavors. Depending on the prerequisites of your course, you may want to cover these in more or less detail.</a:t>
            </a:r>
          </a:p>
          <a:p>
            <a:pPr lvl="1"/>
            <a:endParaRPr lang="en-US" altLang="en-US"/>
          </a:p>
        </p:txBody>
      </p:sp>
    </p:spTree>
    <p:extLst>
      <p:ext uri="{BB962C8B-B14F-4D97-AF65-F5344CB8AC3E}">
        <p14:creationId xmlns:p14="http://schemas.microsoft.com/office/powerpoint/2010/main" val="2161314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pPr marL="0" marR="0" lvl="0" indent="0" algn="l" defTabSz="928688"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Chapter 2 – Information System Building Blocks</a:t>
            </a:r>
            <a:endPar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9"/>
          <p:cNvSpPr>
            <a:spLocks noGrp="1" noChangeArrowheads="1"/>
          </p:cNvSpPr>
          <p:nvPr>
            <p:ph type="sldNum" sz="quarter" idx="5"/>
          </p:nvPr>
        </p:nvSpPr>
        <p:spPr>
          <a:ln/>
        </p:spPr>
        <p:txBody>
          <a:bodyPr/>
          <a:lstStyle/>
          <a:p>
            <a:pPr marL="0" marR="0" lvl="0" indent="0" algn="r" defTabSz="928688" rtl="0" eaLnBrk="0" fontAlgn="base" latinLnBrk="0" hangingPunct="0">
              <a:lnSpc>
                <a:spcPct val="100000"/>
              </a:lnSpc>
              <a:spcBef>
                <a:spcPct val="0"/>
              </a:spcBef>
              <a:spcAft>
                <a:spcPct val="0"/>
              </a:spcAft>
              <a:buClrTx/>
              <a:buSzTx/>
              <a:buFontTx/>
              <a:buNone/>
              <a:tabLst/>
              <a:defRPr/>
            </a:pPr>
            <a:fld id="{D7AF2503-3899-4D8F-B5EF-3E285BB35CEB}" type="slidenum">
              <a:rPr kumimoji="0" lang="en-US" alt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25</a:t>
            </a:fld>
            <a:endParaRPr kumimoji="0" lang="en-US" alt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50210" name="Rectangle 2"/>
          <p:cNvSpPr>
            <a:spLocks noGrp="1" noRot="1" noChangeAspect="1" noChangeArrowheads="1"/>
          </p:cNvSpPr>
          <p:nvPr>
            <p:ph type="sldImg"/>
          </p:nvPr>
        </p:nvSpPr>
        <p:spPr bwMode="auto">
          <a:xfrm>
            <a:off x="1187450" y="701675"/>
            <a:ext cx="4632325" cy="3473450"/>
          </a:xfrm>
          <a:prstGeom prst="rect">
            <a:avLst/>
          </a:prstGeom>
          <a:solidFill>
            <a:srgbClr val="FFFFFF"/>
          </a:solidFill>
          <a:ln>
            <a:solidFill>
              <a:srgbClr val="000000"/>
            </a:solidFill>
            <a:miter lim="800000"/>
            <a:headEnd/>
            <a:tailEnd/>
          </a:ln>
        </p:spPr>
      </p:sp>
      <p:sp>
        <p:nvSpPr>
          <p:cNvPr id="350211" name="Rectangle 3"/>
          <p:cNvSpPr>
            <a:spLocks noGrp="1" noChangeArrowheads="1"/>
          </p:cNvSpPr>
          <p:nvPr>
            <p:ph type="body" idx="1"/>
          </p:nvPr>
        </p:nvSpPr>
        <p:spPr bwMode="auto">
          <a:xfrm>
            <a:off x="935038" y="4413250"/>
            <a:ext cx="5137150" cy="4183063"/>
          </a:xfrm>
          <a:prstGeom prst="rect">
            <a:avLst/>
          </a:prstGeom>
          <a:solidFill>
            <a:srgbClr val="FFFFFF"/>
          </a:solidFill>
          <a:ln>
            <a:solidFill>
              <a:srgbClr val="000000"/>
            </a:solidFill>
            <a:miter lim="800000"/>
            <a:headEnd/>
            <a:tailEnd/>
          </a:ln>
        </p:spPr>
        <p:txBody>
          <a:bodyPr/>
          <a:lstStyle/>
          <a:p>
            <a:r>
              <a:rPr lang="en-US" altLang="en-US" b="1"/>
              <a:t>Teaching Notes</a:t>
            </a:r>
            <a:endParaRPr lang="en-US" altLang="en-US"/>
          </a:p>
          <a:p>
            <a:pPr lvl="1"/>
            <a:r>
              <a:rPr lang="en-US" altLang="en-US"/>
              <a:t>Some books treat DSS and EIS as distinct; however, if definitions are closely examined, the differences are subtle – they only differ in audience.  Both DSS and EIS tend to support the same decision-oriented activities and basically work the same.</a:t>
            </a:r>
          </a:p>
          <a:p>
            <a:pPr lvl="1"/>
            <a:endParaRPr lang="en-US" altLang="en-US"/>
          </a:p>
          <a:p>
            <a:pPr lvl="1"/>
            <a:endParaRPr lang="en-US" altLang="en-US"/>
          </a:p>
        </p:txBody>
      </p:sp>
    </p:spTree>
    <p:extLst>
      <p:ext uri="{BB962C8B-B14F-4D97-AF65-F5344CB8AC3E}">
        <p14:creationId xmlns:p14="http://schemas.microsoft.com/office/powerpoint/2010/main" val="826388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pPr marL="0" marR="0" lvl="0" indent="0" algn="l" defTabSz="928688"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Chapter 2 – Information System Building Blocks</a:t>
            </a:r>
            <a:endPar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9"/>
          <p:cNvSpPr>
            <a:spLocks noGrp="1" noChangeArrowheads="1"/>
          </p:cNvSpPr>
          <p:nvPr>
            <p:ph type="sldNum" sz="quarter" idx="5"/>
          </p:nvPr>
        </p:nvSpPr>
        <p:spPr>
          <a:ln/>
        </p:spPr>
        <p:txBody>
          <a:bodyPr/>
          <a:lstStyle/>
          <a:p>
            <a:pPr marL="0" marR="0" lvl="0" indent="0" algn="r" defTabSz="928688" rtl="0" eaLnBrk="0" fontAlgn="base" latinLnBrk="0" hangingPunct="0">
              <a:lnSpc>
                <a:spcPct val="100000"/>
              </a:lnSpc>
              <a:spcBef>
                <a:spcPct val="0"/>
              </a:spcBef>
              <a:spcAft>
                <a:spcPct val="0"/>
              </a:spcAft>
              <a:buClrTx/>
              <a:buSzTx/>
              <a:buFontTx/>
              <a:buNone/>
              <a:tabLst/>
              <a:defRPr/>
            </a:pPr>
            <a:fld id="{5FA179A4-CE03-4F92-8ECC-EF69140380A4}" type="slidenum">
              <a:rPr kumimoji="0" lang="en-US" alt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26</a:t>
            </a:fld>
            <a:endParaRPr kumimoji="0" lang="en-US" alt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6962" name="Rectangle 2"/>
          <p:cNvSpPr>
            <a:spLocks noGrp="1" noRot="1" noChangeAspect="1" noChangeArrowheads="1"/>
          </p:cNvSpPr>
          <p:nvPr>
            <p:ph type="sldImg"/>
          </p:nvPr>
        </p:nvSpPr>
        <p:spPr bwMode="auto">
          <a:xfrm>
            <a:off x="1187450" y="701675"/>
            <a:ext cx="4632325" cy="3473450"/>
          </a:xfrm>
          <a:prstGeom prst="rect">
            <a:avLst/>
          </a:prstGeom>
          <a:solidFill>
            <a:srgbClr val="FFFFFF"/>
          </a:solidFill>
          <a:ln>
            <a:solidFill>
              <a:srgbClr val="000000"/>
            </a:solidFill>
            <a:miter lim="800000"/>
            <a:headEnd/>
            <a:tailEnd/>
          </a:ln>
        </p:spPr>
      </p:sp>
      <p:sp>
        <p:nvSpPr>
          <p:cNvPr id="296963" name="Rectangle 3"/>
          <p:cNvSpPr>
            <a:spLocks noGrp="1" noChangeArrowheads="1"/>
          </p:cNvSpPr>
          <p:nvPr>
            <p:ph type="body" idx="1"/>
          </p:nvPr>
        </p:nvSpPr>
        <p:spPr bwMode="auto">
          <a:xfrm>
            <a:off x="935038" y="4413250"/>
            <a:ext cx="5137150" cy="4183063"/>
          </a:xfrm>
          <a:prstGeom prst="rect">
            <a:avLst/>
          </a:prstGeom>
          <a:solidFill>
            <a:srgbClr val="FFFFFF"/>
          </a:solidFill>
          <a:ln>
            <a:solidFill>
              <a:srgbClr val="000000"/>
            </a:solidFill>
            <a:miter lim="800000"/>
            <a:headEnd/>
            <a:tailEnd/>
          </a:ln>
        </p:spPr>
        <p:txBody>
          <a:bodyPr/>
          <a:lstStyle/>
          <a:p>
            <a:r>
              <a:rPr lang="en-US" altLang="en-US" b="1"/>
              <a:t>Teaching Notes</a:t>
            </a:r>
            <a:endParaRPr lang="en-US" altLang="en-US"/>
          </a:p>
          <a:p>
            <a:pPr lvl="1"/>
            <a:r>
              <a:rPr lang="en-US" altLang="en-US"/>
              <a:t>It may be useful to walk through this diagram in class.  The textbook coverage included numbered annotations that highlight portions of this diagram.</a:t>
            </a:r>
          </a:p>
          <a:p>
            <a:pPr lvl="1"/>
            <a:r>
              <a:rPr lang="en-US" altLang="en-US"/>
              <a:t>Remind students that any given information system may include many instances of each of these IS application processes and databases.</a:t>
            </a:r>
          </a:p>
        </p:txBody>
      </p:sp>
    </p:spTree>
    <p:extLst>
      <p:ext uri="{BB962C8B-B14F-4D97-AF65-F5344CB8AC3E}">
        <p14:creationId xmlns:p14="http://schemas.microsoft.com/office/powerpoint/2010/main" val="229688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ftr" sz="quarter" idx="4"/>
          </p:nvPr>
        </p:nvSpPr>
        <p:spPr>
          <a:ln/>
        </p:spPr>
        <p:txBody>
          <a:bodyPr/>
          <a:lstStyle/>
          <a:p>
            <a:pPr marL="0" marR="0" lvl="0" indent="0" algn="l" defTabSz="928688"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Chapter 2 – Information System Building Blocks</a:t>
            </a:r>
            <a:endPar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9"/>
          <p:cNvSpPr>
            <a:spLocks noGrp="1" noChangeArrowheads="1"/>
          </p:cNvSpPr>
          <p:nvPr>
            <p:ph type="sldNum" sz="quarter" idx="5"/>
          </p:nvPr>
        </p:nvSpPr>
        <p:spPr>
          <a:ln/>
        </p:spPr>
        <p:txBody>
          <a:bodyPr/>
          <a:lstStyle/>
          <a:p>
            <a:pPr marL="0" marR="0" lvl="0" indent="0" algn="r" defTabSz="928688" rtl="0" eaLnBrk="0" fontAlgn="base" latinLnBrk="0" hangingPunct="0">
              <a:lnSpc>
                <a:spcPct val="100000"/>
              </a:lnSpc>
              <a:spcBef>
                <a:spcPct val="0"/>
              </a:spcBef>
              <a:spcAft>
                <a:spcPct val="0"/>
              </a:spcAft>
              <a:buClrTx/>
              <a:buSzTx/>
              <a:buFontTx/>
              <a:buNone/>
              <a:tabLst/>
              <a:defRPr/>
            </a:pPr>
            <a:fld id="{19B43712-476F-462D-813D-F6EEBEC8C24F}" type="slidenum">
              <a:rPr kumimoji="0" lang="en-US" alt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27</a:t>
            </a:fld>
            <a:endParaRPr kumimoji="0" lang="en-US" alt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1298" name="Rectangle 2"/>
          <p:cNvSpPr>
            <a:spLocks noGrp="1" noRot="1" noChangeAspect="1" noChangeArrowheads="1"/>
          </p:cNvSpPr>
          <p:nvPr>
            <p:ph type="sldImg"/>
          </p:nvPr>
        </p:nvSpPr>
        <p:spPr bwMode="auto">
          <a:xfrm>
            <a:off x="1187450" y="701675"/>
            <a:ext cx="4632325" cy="3473450"/>
          </a:xfrm>
          <a:prstGeom prst="rect">
            <a:avLst/>
          </a:prstGeom>
          <a:solidFill>
            <a:srgbClr val="FFFFFF"/>
          </a:solidFill>
          <a:ln>
            <a:solidFill>
              <a:srgbClr val="000000"/>
            </a:solidFill>
            <a:miter lim="800000"/>
            <a:headEnd/>
            <a:tailEnd/>
          </a:ln>
        </p:spPr>
      </p:sp>
      <p:sp>
        <p:nvSpPr>
          <p:cNvPr id="311299" name="Rectangle 3"/>
          <p:cNvSpPr>
            <a:spLocks noGrp="1" noChangeArrowheads="1"/>
          </p:cNvSpPr>
          <p:nvPr>
            <p:ph type="body" idx="1"/>
          </p:nvPr>
        </p:nvSpPr>
        <p:spPr bwMode="auto">
          <a:xfrm>
            <a:off x="935038" y="4413250"/>
            <a:ext cx="5137150" cy="4183063"/>
          </a:xfrm>
          <a:prstGeom prst="rect">
            <a:avLst/>
          </a:prstGeom>
          <a:solidFill>
            <a:srgbClr val="FFFFFF"/>
          </a:solidFill>
          <a:ln>
            <a:solidFill>
              <a:srgbClr val="000000"/>
            </a:solidFill>
            <a:miter lim="800000"/>
            <a:headEnd/>
            <a:tailEnd/>
          </a:ln>
        </p:spPr>
        <p:txBody>
          <a:bodyPr/>
          <a:lstStyle/>
          <a:p>
            <a:r>
              <a:rPr lang="en-US" altLang="en-US"/>
              <a:t>No additional notes</a:t>
            </a:r>
          </a:p>
        </p:txBody>
      </p:sp>
    </p:spTree>
    <p:extLst>
      <p:ext uri="{BB962C8B-B14F-4D97-AF65-F5344CB8AC3E}">
        <p14:creationId xmlns:p14="http://schemas.microsoft.com/office/powerpoint/2010/main" val="1595260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2326EC-4E39-41A6-8A02-C73F93EB18C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6803" name="Rectangle 2"/>
          <p:cNvSpPr>
            <a:spLocks noGrp="1" noRot="1" noChangeAspect="1" noChangeArrowheads="1" noTextEdit="1"/>
          </p:cNvSpPr>
          <p:nvPr>
            <p:ph type="sldImg"/>
          </p:nvPr>
        </p:nvSpPr>
        <p:spPr>
          <a:xfrm>
            <a:off x="1131888" y="674688"/>
            <a:ext cx="4598987" cy="3449637"/>
          </a:xfrm>
          <a:solidFill>
            <a:srgbClr val="FFFFFF"/>
          </a:solidFill>
          <a:ln/>
        </p:spPr>
      </p:sp>
      <p:sp>
        <p:nvSpPr>
          <p:cNvPr id="76804" name="Rectangle 3"/>
          <p:cNvSpPr>
            <a:spLocks noGrp="1" noChangeArrowheads="1"/>
          </p:cNvSpPr>
          <p:nvPr>
            <p:ph type="body" idx="1"/>
          </p:nvPr>
        </p:nvSpPr>
        <p:spPr>
          <a:xfrm>
            <a:off x="895350" y="4348163"/>
            <a:ext cx="5070475" cy="4124325"/>
          </a:xfrm>
          <a:solidFill>
            <a:srgbClr val="FFFFFF"/>
          </a:solidFill>
          <a:ln>
            <a:solidFill>
              <a:srgbClr val="000000"/>
            </a:solidFill>
          </a:ln>
        </p:spPr>
        <p:txBody>
          <a:bodyPr lIns="89758" tIns="44879" rIns="89758" bIns="44879"/>
          <a:lstStyle/>
          <a:p>
            <a:pPr eaLnBrk="1" hangingPunct="1">
              <a:spcBef>
                <a:spcPts val="300"/>
              </a:spcBef>
              <a:spcAft>
                <a:spcPts val="300"/>
              </a:spcAft>
            </a:pPr>
            <a:endParaRPr lang="en-US" altLang="en-US" smtClean="0"/>
          </a:p>
        </p:txBody>
      </p:sp>
    </p:spTree>
    <p:extLst>
      <p:ext uri="{BB962C8B-B14F-4D97-AF65-F5344CB8AC3E}">
        <p14:creationId xmlns:p14="http://schemas.microsoft.com/office/powerpoint/2010/main" val="3468676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470892-7B7D-4216-8C4B-49E18089B1F8}"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5955" name="Rectangle 2"/>
          <p:cNvSpPr>
            <a:spLocks noGrp="1" noRot="1" noChangeAspect="1" noChangeArrowheads="1" noTextEdit="1"/>
          </p:cNvSpPr>
          <p:nvPr>
            <p:ph type="sldImg"/>
          </p:nvPr>
        </p:nvSpPr>
        <p:spPr>
          <a:xfrm>
            <a:off x="1131888" y="674688"/>
            <a:ext cx="4598987" cy="3449637"/>
          </a:xfrm>
          <a:solidFill>
            <a:srgbClr val="FFFFFF"/>
          </a:solidFill>
          <a:ln/>
        </p:spPr>
      </p:sp>
      <p:sp>
        <p:nvSpPr>
          <p:cNvPr id="125956" name="Rectangle 3"/>
          <p:cNvSpPr>
            <a:spLocks noGrp="1" noChangeArrowheads="1"/>
          </p:cNvSpPr>
          <p:nvPr>
            <p:ph type="body" idx="1"/>
          </p:nvPr>
        </p:nvSpPr>
        <p:spPr>
          <a:xfrm>
            <a:off x="895350" y="4348163"/>
            <a:ext cx="5070475" cy="4124325"/>
          </a:xfrm>
          <a:solidFill>
            <a:srgbClr val="FFFFFF"/>
          </a:solidFill>
          <a:ln>
            <a:solidFill>
              <a:srgbClr val="000000"/>
            </a:solidFill>
          </a:ln>
        </p:spPr>
        <p:txBody>
          <a:bodyPr lIns="89758" tIns="44879" rIns="89758" bIns="44879"/>
          <a:lstStyle/>
          <a:p>
            <a:pPr eaLnBrk="1" hangingPunct="1"/>
            <a:r>
              <a:rPr lang="en-US" altLang="en-US" smtClean="0"/>
              <a:t>No additional notes</a:t>
            </a:r>
          </a:p>
        </p:txBody>
      </p:sp>
    </p:spTree>
    <p:extLst>
      <p:ext uri="{BB962C8B-B14F-4D97-AF65-F5344CB8AC3E}">
        <p14:creationId xmlns:p14="http://schemas.microsoft.com/office/powerpoint/2010/main" val="1239418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AFA1962-E2AD-44B1-8281-667F9B6AD3E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9" name="Rectangle 2"/>
          <p:cNvSpPr>
            <a:spLocks noGrp="1" noRot="1" noChangeAspect="1" noChangeArrowheads="1" noTextEdit="1"/>
          </p:cNvSpPr>
          <p:nvPr>
            <p:ph type="sldImg"/>
          </p:nvPr>
        </p:nvSpPr>
        <p:spPr>
          <a:xfrm>
            <a:off x="1131888" y="674688"/>
            <a:ext cx="4598987" cy="3449637"/>
          </a:xfrm>
          <a:solidFill>
            <a:srgbClr val="FFFFFF"/>
          </a:solidFill>
          <a:ln/>
        </p:spPr>
      </p:sp>
      <p:sp>
        <p:nvSpPr>
          <p:cNvPr id="126980" name="Rectangle 3"/>
          <p:cNvSpPr>
            <a:spLocks noGrp="1" noChangeArrowheads="1"/>
          </p:cNvSpPr>
          <p:nvPr>
            <p:ph type="body" idx="1"/>
          </p:nvPr>
        </p:nvSpPr>
        <p:spPr>
          <a:xfrm>
            <a:off x="895350" y="4348163"/>
            <a:ext cx="5070475" cy="4124325"/>
          </a:xfrm>
          <a:solidFill>
            <a:srgbClr val="FFFFFF"/>
          </a:solidFill>
          <a:ln>
            <a:solidFill>
              <a:srgbClr val="000000"/>
            </a:solidFill>
          </a:ln>
        </p:spPr>
        <p:txBody>
          <a:bodyPr lIns="89758" tIns="44879" rIns="89758" bIns="44879"/>
          <a:lstStyle/>
          <a:p>
            <a:pPr eaLnBrk="1" hangingPunct="1"/>
            <a:r>
              <a:rPr lang="en-US" altLang="en-US" smtClean="0"/>
              <a:t>No additional notes</a:t>
            </a:r>
          </a:p>
        </p:txBody>
      </p:sp>
    </p:spTree>
    <p:extLst>
      <p:ext uri="{BB962C8B-B14F-4D97-AF65-F5344CB8AC3E}">
        <p14:creationId xmlns:p14="http://schemas.microsoft.com/office/powerpoint/2010/main" val="3331554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9D8D2C-2D19-488C-A5F5-0A46BAE54561}"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65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lIns="91068" tIns="45534" rIns="91068" bIns="45534"/>
          <a:lstStyle/>
          <a:p>
            <a:pPr eaLnBrk="1" hangingPunct="1"/>
            <a:r>
              <a:rPr lang="en-US" altLang="en-US" smtClean="0">
                <a:cs typeface="Arial" panose="020B0604020202020204" pitchFamily="34" charset="0"/>
              </a:rPr>
              <a:t>No additional notes.</a:t>
            </a:r>
            <a:endParaRPr lang="en-US" altLang="en-US" smtClean="0">
              <a:latin typeface="New York"/>
              <a:cs typeface="Times New Roman" panose="02020603050405020304" pitchFamily="18" charset="0"/>
            </a:endParaRPr>
          </a:p>
          <a:p>
            <a:pPr eaLnBrk="1" hangingPunct="1"/>
            <a:endParaRPr lang="en-US" altLang="en-US" smtClean="0"/>
          </a:p>
        </p:txBody>
      </p:sp>
    </p:spTree>
    <p:extLst>
      <p:ext uri="{BB962C8B-B14F-4D97-AF65-F5344CB8AC3E}">
        <p14:creationId xmlns:p14="http://schemas.microsoft.com/office/powerpoint/2010/main" val="1299191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158CCF-8048-48C8-BA83-A77DF6BCC179}"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675"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lIns="91068" tIns="45534" rIns="91068" bIns="45534"/>
          <a:lstStyle/>
          <a:p>
            <a:pPr eaLnBrk="1" hangingPunct="1"/>
            <a:endParaRPr lang="en-US" altLang="en-US" smtClean="0">
              <a:cs typeface="Times New Roman" panose="02020603050405020304" pitchFamily="18" charset="0"/>
            </a:endParaRPr>
          </a:p>
        </p:txBody>
      </p:sp>
    </p:spTree>
    <p:extLst>
      <p:ext uri="{BB962C8B-B14F-4D97-AF65-F5344CB8AC3E}">
        <p14:creationId xmlns:p14="http://schemas.microsoft.com/office/powerpoint/2010/main" val="3278007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5EE1D9-361A-4F54-973B-B736E34170EF}"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69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lIns="91068" tIns="45534" rIns="91068" bIns="45534"/>
          <a:lstStyle/>
          <a:p>
            <a:pPr eaLnBrk="1" hangingPunct="1"/>
            <a:endParaRPr lang="en-US" altLang="en-US" smtClean="0"/>
          </a:p>
        </p:txBody>
      </p:sp>
    </p:spTree>
    <p:extLst>
      <p:ext uri="{BB962C8B-B14F-4D97-AF65-F5344CB8AC3E}">
        <p14:creationId xmlns:p14="http://schemas.microsoft.com/office/powerpoint/2010/main" val="2827937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5EE1D9-361A-4F54-973B-B736E34170EF}"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699"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lIns="91068" tIns="45534" rIns="91068" bIns="45534"/>
          <a:lstStyle/>
          <a:p>
            <a:pPr eaLnBrk="1" hangingPunct="1"/>
            <a:endParaRPr lang="en-US" altLang="en-US" smtClean="0"/>
          </a:p>
        </p:txBody>
      </p:sp>
    </p:spTree>
    <p:extLst>
      <p:ext uri="{BB962C8B-B14F-4D97-AF65-F5344CB8AC3E}">
        <p14:creationId xmlns:p14="http://schemas.microsoft.com/office/powerpoint/2010/main" val="211466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81100" y="696913"/>
            <a:ext cx="4646613" cy="3484562"/>
          </a:xfrm>
          <a:ln/>
        </p:spPr>
      </p:sp>
      <p:sp>
        <p:nvSpPr>
          <p:cNvPr id="35843" name="Rectangle 3"/>
          <p:cNvSpPr>
            <a:spLocks noGrp="1" noChangeArrowheads="1"/>
          </p:cNvSpPr>
          <p:nvPr>
            <p:ph type="body" idx="1"/>
          </p:nvPr>
        </p:nvSpPr>
        <p:spPr>
          <a:xfrm>
            <a:off x="935038" y="4414838"/>
            <a:ext cx="51371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8E3426-154A-4F69-BA1A-842DAA29FE2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2565483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8E3426-154A-4F69-BA1A-842DAA29FE24}"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p>
        </p:txBody>
      </p:sp>
    </p:spTree>
    <p:extLst>
      <p:ext uri="{BB962C8B-B14F-4D97-AF65-F5344CB8AC3E}">
        <p14:creationId xmlns:p14="http://schemas.microsoft.com/office/powerpoint/2010/main" val="587553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B328B6D-16C2-42D2-A9B7-FEFD0B25664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4754" name="Rectangle 2"/>
          <p:cNvSpPr>
            <a:spLocks noGrp="1" noRot="1" noChangeAspect="1" noChangeArrowheads="1" noTextEdit="1"/>
          </p:cNvSpPr>
          <p:nvPr>
            <p:ph type="sldImg"/>
          </p:nvPr>
        </p:nvSpPr>
        <p:spPr>
          <a:xfrm>
            <a:off x="1150938" y="690563"/>
            <a:ext cx="4557712" cy="3417887"/>
          </a:xfrm>
          <a:ln/>
        </p:spPr>
      </p:sp>
      <p:sp>
        <p:nvSpPr>
          <p:cNvPr id="74755" name="Rectangle 3"/>
          <p:cNvSpPr>
            <a:spLocks noGrp="1" noChangeArrowheads="1"/>
          </p:cNvSpPr>
          <p:nvPr>
            <p:ph type="body" idx="1"/>
          </p:nvPr>
        </p:nvSpPr>
        <p:spPr>
          <a:xfrm>
            <a:off x="914400" y="4341813"/>
            <a:ext cx="5029200" cy="4116387"/>
          </a:xfrm>
        </p:spPr>
        <p:txBody>
          <a:bodyPr/>
          <a:lstStyle/>
          <a:p>
            <a:pPr lvl="1"/>
            <a:endParaRPr lang="en-US" altLang="en-US"/>
          </a:p>
        </p:txBody>
      </p:sp>
    </p:spTree>
    <p:extLst>
      <p:ext uri="{BB962C8B-B14F-4D97-AF65-F5344CB8AC3E}">
        <p14:creationId xmlns:p14="http://schemas.microsoft.com/office/powerpoint/2010/main" val="3951613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3698CE-6591-4FE2-BBFE-6EE0A2E7934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8850" name="Rectangle 2"/>
          <p:cNvSpPr>
            <a:spLocks noGrp="1" noRot="1" noChangeAspect="1" noChangeArrowheads="1" noTextEdit="1"/>
          </p:cNvSpPr>
          <p:nvPr>
            <p:ph type="sldImg"/>
          </p:nvPr>
        </p:nvSpPr>
        <p:spPr>
          <a:xfrm>
            <a:off x="1150938" y="690563"/>
            <a:ext cx="4557712" cy="3417887"/>
          </a:xfrm>
          <a:ln/>
        </p:spPr>
      </p:sp>
      <p:sp>
        <p:nvSpPr>
          <p:cNvPr id="78851" name="Rectangle 3"/>
          <p:cNvSpPr>
            <a:spLocks noGrp="1" noChangeArrowheads="1"/>
          </p:cNvSpPr>
          <p:nvPr>
            <p:ph type="body" idx="1"/>
          </p:nvPr>
        </p:nvSpPr>
        <p:spPr>
          <a:xfrm>
            <a:off x="914400" y="4341813"/>
            <a:ext cx="5029200" cy="4116387"/>
          </a:xfrm>
          <a:ln/>
        </p:spPr>
        <p:txBody>
          <a:bodyPr/>
          <a:lstStyle/>
          <a:p>
            <a:pPr lvl="1"/>
            <a:endParaRPr lang="en-US" altLang="en-US"/>
          </a:p>
        </p:txBody>
      </p:sp>
    </p:spTree>
    <p:extLst>
      <p:ext uri="{BB962C8B-B14F-4D97-AF65-F5344CB8AC3E}">
        <p14:creationId xmlns:p14="http://schemas.microsoft.com/office/powerpoint/2010/main" val="873434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26E81F-7F61-4CD6-96BB-C40553E4BAE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0898" name="Rectangle 2"/>
          <p:cNvSpPr>
            <a:spLocks noGrp="1" noRot="1" noChangeAspect="1" noChangeArrowheads="1" noTextEdit="1"/>
          </p:cNvSpPr>
          <p:nvPr>
            <p:ph type="sldImg"/>
          </p:nvPr>
        </p:nvSpPr>
        <p:spPr>
          <a:xfrm>
            <a:off x="1150938" y="690563"/>
            <a:ext cx="4557712" cy="3417887"/>
          </a:xfrm>
          <a:ln/>
        </p:spPr>
      </p:sp>
      <p:sp>
        <p:nvSpPr>
          <p:cNvPr id="80899" name="Rectangle 3"/>
          <p:cNvSpPr>
            <a:spLocks noGrp="1" noChangeArrowheads="1"/>
          </p:cNvSpPr>
          <p:nvPr>
            <p:ph type="body" idx="1"/>
          </p:nvPr>
        </p:nvSpPr>
        <p:spPr>
          <a:xfrm>
            <a:off x="914400" y="4341813"/>
            <a:ext cx="5029200" cy="4116387"/>
          </a:xfrm>
          <a:ln/>
        </p:spPr>
        <p:txBody>
          <a:bodyPr/>
          <a:lstStyle/>
          <a:p>
            <a:endParaRPr lang="en-US" altLang="en-US"/>
          </a:p>
        </p:txBody>
      </p:sp>
    </p:spTree>
    <p:extLst>
      <p:ext uri="{BB962C8B-B14F-4D97-AF65-F5344CB8AC3E}">
        <p14:creationId xmlns:p14="http://schemas.microsoft.com/office/powerpoint/2010/main" val="29286617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1F56B7-30F2-4CB7-B3ED-F85D2794134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36784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6A288A-AD82-46F2-AFC5-E0358196B244}"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94640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2E9ACD-2904-43A0-8B34-99EB64A477D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32023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A2E431-EDBE-49E3-A000-6DEB6B94C95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114517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F75637F-A9E8-447F-9134-E8BB042E376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74594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87450" y="701675"/>
            <a:ext cx="4632325" cy="3473450"/>
          </a:xfrm>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Conversion Notes</a:t>
            </a:r>
            <a:endParaRPr lang="en-US" altLang="en-US" smtClean="0">
              <a:latin typeface="Arial" panose="020B0604020202020204" pitchFamily="34" charset="0"/>
            </a:endParaRPr>
          </a:p>
          <a:p>
            <a:pPr lvl="1"/>
            <a:r>
              <a:rPr lang="en-US" altLang="en-US" smtClean="0">
                <a:latin typeface="Arial" panose="020B0604020202020204" pitchFamily="34" charset="0"/>
              </a:rPr>
              <a:t>This is a more concise definition of “information system” than in previous editions. It better reflects what information systems are and do rather than how they are used.</a:t>
            </a:r>
          </a:p>
          <a:p>
            <a:pPr lvl="1"/>
            <a:r>
              <a:rPr lang="en-US" altLang="en-US" smtClean="0">
                <a:latin typeface="Arial" panose="020B0604020202020204" pitchFamily="34" charset="0"/>
              </a:rPr>
              <a:t>Some books use the term “computer technology.” We prefer the more contemporary term “information technology” as a </a:t>
            </a:r>
            <a:r>
              <a:rPr lang="en-US" altLang="en-US" u="sng" smtClean="0">
                <a:latin typeface="Arial" panose="020B0604020202020204" pitchFamily="34" charset="0"/>
              </a:rPr>
              <a:t>superset</a:t>
            </a:r>
            <a:r>
              <a:rPr lang="en-US" altLang="en-US" smtClean="0">
                <a:latin typeface="Arial" panose="020B0604020202020204" pitchFamily="34" charset="0"/>
              </a:rPr>
              <a:t> of computer technology.</a:t>
            </a:r>
          </a:p>
          <a:p>
            <a:pPr lvl="1"/>
            <a:endParaRPr lang="en-US" altLang="en-US" smtClean="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76E7A8D-60D0-4DB8-99C1-80EEB7650F65}"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6883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F75184-77FB-4826-BBF7-61241A92D83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923469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B8717E9-3EF0-446E-85E0-56F40790CE7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2946" name="Rectangle 2"/>
          <p:cNvSpPr>
            <a:spLocks noGrp="1" noRot="1" noChangeAspect="1" noChangeArrowheads="1" noTextEdit="1"/>
          </p:cNvSpPr>
          <p:nvPr>
            <p:ph type="sldImg"/>
          </p:nvPr>
        </p:nvSpPr>
        <p:spPr>
          <a:xfrm>
            <a:off x="1150938" y="690563"/>
            <a:ext cx="4557712" cy="3417887"/>
          </a:xfrm>
          <a:ln/>
        </p:spPr>
      </p:sp>
      <p:sp>
        <p:nvSpPr>
          <p:cNvPr id="82947" name="Rectangle 3"/>
          <p:cNvSpPr>
            <a:spLocks noGrp="1" noChangeArrowheads="1"/>
          </p:cNvSpPr>
          <p:nvPr>
            <p:ph type="body" idx="1"/>
          </p:nvPr>
        </p:nvSpPr>
        <p:spPr>
          <a:xfrm>
            <a:off x="914400" y="4341813"/>
            <a:ext cx="5029200" cy="4116387"/>
          </a:xfrm>
          <a:ln/>
        </p:spPr>
        <p:txBody>
          <a:bodyPr/>
          <a:lstStyle/>
          <a:p>
            <a:endParaRPr lang="en-US" altLang="en-US"/>
          </a:p>
        </p:txBody>
      </p:sp>
    </p:spTree>
    <p:extLst>
      <p:ext uri="{BB962C8B-B14F-4D97-AF65-F5344CB8AC3E}">
        <p14:creationId xmlns:p14="http://schemas.microsoft.com/office/powerpoint/2010/main" val="3329316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2784B6-45D1-4895-94A1-5F404F50EB0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4994" name="Rectangle 2"/>
          <p:cNvSpPr>
            <a:spLocks noGrp="1" noRot="1" noChangeAspect="1" noChangeArrowheads="1" noTextEdit="1"/>
          </p:cNvSpPr>
          <p:nvPr>
            <p:ph type="sldImg"/>
          </p:nvPr>
        </p:nvSpPr>
        <p:spPr>
          <a:xfrm>
            <a:off x="1150938" y="690563"/>
            <a:ext cx="4557712" cy="3417887"/>
          </a:xfrm>
          <a:ln/>
        </p:spPr>
      </p:sp>
      <p:sp>
        <p:nvSpPr>
          <p:cNvPr id="84995" name="Rectangle 3"/>
          <p:cNvSpPr>
            <a:spLocks noGrp="1" noChangeArrowheads="1"/>
          </p:cNvSpPr>
          <p:nvPr>
            <p:ph type="body" idx="1"/>
          </p:nvPr>
        </p:nvSpPr>
        <p:spPr>
          <a:xfrm>
            <a:off x="914400" y="4341813"/>
            <a:ext cx="5029200" cy="4116387"/>
          </a:xfrm>
          <a:ln/>
        </p:spPr>
        <p:txBody>
          <a:bodyPr/>
          <a:lstStyle/>
          <a:p>
            <a:pPr lvl="1"/>
            <a:endParaRPr lang="en-US" altLang="en-US"/>
          </a:p>
        </p:txBody>
      </p:sp>
    </p:spTree>
    <p:extLst>
      <p:ext uri="{BB962C8B-B14F-4D97-AF65-F5344CB8AC3E}">
        <p14:creationId xmlns:p14="http://schemas.microsoft.com/office/powerpoint/2010/main" val="1327814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CA4DD1-13FD-42F8-B50F-52A0EB12199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042" name="Rectangle 2"/>
          <p:cNvSpPr>
            <a:spLocks noGrp="1" noRot="1" noChangeAspect="1" noChangeArrowheads="1" noTextEdit="1"/>
          </p:cNvSpPr>
          <p:nvPr>
            <p:ph type="sldImg"/>
          </p:nvPr>
        </p:nvSpPr>
        <p:spPr>
          <a:xfrm>
            <a:off x="1150938" y="690563"/>
            <a:ext cx="4557712" cy="3417887"/>
          </a:xfrm>
          <a:ln/>
        </p:spPr>
      </p:sp>
      <p:sp>
        <p:nvSpPr>
          <p:cNvPr id="87043" name="Rectangle 3"/>
          <p:cNvSpPr>
            <a:spLocks noGrp="1" noChangeArrowheads="1"/>
          </p:cNvSpPr>
          <p:nvPr>
            <p:ph type="body" idx="1"/>
          </p:nvPr>
        </p:nvSpPr>
        <p:spPr>
          <a:xfrm>
            <a:off x="914400" y="4341813"/>
            <a:ext cx="5029200" cy="4116387"/>
          </a:xfrm>
          <a:ln/>
        </p:spPr>
        <p:txBody>
          <a:bodyPr/>
          <a:lstStyle/>
          <a:p>
            <a:endParaRPr lang="en-US" altLang="en-US"/>
          </a:p>
        </p:txBody>
      </p:sp>
    </p:spTree>
    <p:extLst>
      <p:ext uri="{BB962C8B-B14F-4D97-AF65-F5344CB8AC3E}">
        <p14:creationId xmlns:p14="http://schemas.microsoft.com/office/powerpoint/2010/main" val="35780927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CA4DD1-13FD-42F8-B50F-52A0EB12199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042" name="Rectangle 2"/>
          <p:cNvSpPr>
            <a:spLocks noGrp="1" noRot="1" noChangeAspect="1" noChangeArrowheads="1" noTextEdit="1"/>
          </p:cNvSpPr>
          <p:nvPr>
            <p:ph type="sldImg"/>
          </p:nvPr>
        </p:nvSpPr>
        <p:spPr>
          <a:xfrm>
            <a:off x="1150938" y="690563"/>
            <a:ext cx="4557712" cy="3417887"/>
          </a:xfrm>
          <a:ln/>
        </p:spPr>
      </p:sp>
      <p:sp>
        <p:nvSpPr>
          <p:cNvPr id="87043" name="Rectangle 3"/>
          <p:cNvSpPr>
            <a:spLocks noGrp="1" noChangeArrowheads="1"/>
          </p:cNvSpPr>
          <p:nvPr>
            <p:ph type="body" idx="1"/>
          </p:nvPr>
        </p:nvSpPr>
        <p:spPr>
          <a:xfrm>
            <a:off x="914400" y="4341813"/>
            <a:ext cx="5029200" cy="4116387"/>
          </a:xfrm>
          <a:ln/>
        </p:spPr>
        <p:txBody>
          <a:bodyPr/>
          <a:lstStyle/>
          <a:p>
            <a:endParaRPr lang="en-US" altLang="en-US"/>
          </a:p>
        </p:txBody>
      </p:sp>
    </p:spTree>
    <p:extLst>
      <p:ext uri="{BB962C8B-B14F-4D97-AF65-F5344CB8AC3E}">
        <p14:creationId xmlns:p14="http://schemas.microsoft.com/office/powerpoint/2010/main" val="22744094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CA4DD1-13FD-42F8-B50F-52A0EB12199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042" name="Rectangle 2"/>
          <p:cNvSpPr>
            <a:spLocks noGrp="1" noRot="1" noChangeAspect="1" noChangeArrowheads="1" noTextEdit="1"/>
          </p:cNvSpPr>
          <p:nvPr>
            <p:ph type="sldImg"/>
          </p:nvPr>
        </p:nvSpPr>
        <p:spPr>
          <a:xfrm>
            <a:off x="1150938" y="690563"/>
            <a:ext cx="4557712" cy="3417887"/>
          </a:xfrm>
          <a:ln/>
        </p:spPr>
      </p:sp>
      <p:sp>
        <p:nvSpPr>
          <p:cNvPr id="87043" name="Rectangle 3"/>
          <p:cNvSpPr>
            <a:spLocks noGrp="1" noChangeArrowheads="1"/>
          </p:cNvSpPr>
          <p:nvPr>
            <p:ph type="body" idx="1"/>
          </p:nvPr>
        </p:nvSpPr>
        <p:spPr>
          <a:xfrm>
            <a:off x="914400" y="4341813"/>
            <a:ext cx="5029200" cy="4116387"/>
          </a:xfrm>
          <a:ln/>
        </p:spPr>
        <p:txBody>
          <a:bodyPr/>
          <a:lstStyle/>
          <a:p>
            <a:endParaRPr lang="en-US" altLang="en-US"/>
          </a:p>
        </p:txBody>
      </p:sp>
    </p:spTree>
    <p:extLst>
      <p:ext uri="{BB962C8B-B14F-4D97-AF65-F5344CB8AC3E}">
        <p14:creationId xmlns:p14="http://schemas.microsoft.com/office/powerpoint/2010/main" val="14825593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CA4DD1-13FD-42F8-B50F-52A0EB12199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042" name="Rectangle 2"/>
          <p:cNvSpPr>
            <a:spLocks noGrp="1" noRot="1" noChangeAspect="1" noChangeArrowheads="1" noTextEdit="1"/>
          </p:cNvSpPr>
          <p:nvPr>
            <p:ph type="sldImg"/>
          </p:nvPr>
        </p:nvSpPr>
        <p:spPr>
          <a:xfrm>
            <a:off x="1150938" y="690563"/>
            <a:ext cx="4557712" cy="3417887"/>
          </a:xfrm>
          <a:ln/>
        </p:spPr>
      </p:sp>
      <p:sp>
        <p:nvSpPr>
          <p:cNvPr id="87043" name="Rectangle 3"/>
          <p:cNvSpPr>
            <a:spLocks noGrp="1" noChangeArrowheads="1"/>
          </p:cNvSpPr>
          <p:nvPr>
            <p:ph type="body" idx="1"/>
          </p:nvPr>
        </p:nvSpPr>
        <p:spPr>
          <a:xfrm>
            <a:off x="914400" y="4341813"/>
            <a:ext cx="5029200" cy="4116387"/>
          </a:xfrm>
          <a:ln/>
        </p:spPr>
        <p:txBody>
          <a:bodyPr/>
          <a:lstStyle/>
          <a:p>
            <a:endParaRPr lang="en-US" altLang="en-US"/>
          </a:p>
        </p:txBody>
      </p:sp>
    </p:spTree>
    <p:extLst>
      <p:ext uri="{BB962C8B-B14F-4D97-AF65-F5344CB8AC3E}">
        <p14:creationId xmlns:p14="http://schemas.microsoft.com/office/powerpoint/2010/main" val="20926092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CA4DD1-13FD-42F8-B50F-52A0EB12199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042" name="Rectangle 2"/>
          <p:cNvSpPr>
            <a:spLocks noGrp="1" noRot="1" noChangeAspect="1" noChangeArrowheads="1" noTextEdit="1"/>
          </p:cNvSpPr>
          <p:nvPr>
            <p:ph type="sldImg"/>
          </p:nvPr>
        </p:nvSpPr>
        <p:spPr>
          <a:xfrm>
            <a:off x="1150938" y="690563"/>
            <a:ext cx="4557712" cy="3417887"/>
          </a:xfrm>
          <a:ln/>
        </p:spPr>
      </p:sp>
      <p:sp>
        <p:nvSpPr>
          <p:cNvPr id="87043" name="Rectangle 3"/>
          <p:cNvSpPr>
            <a:spLocks noGrp="1" noChangeArrowheads="1"/>
          </p:cNvSpPr>
          <p:nvPr>
            <p:ph type="body" idx="1"/>
          </p:nvPr>
        </p:nvSpPr>
        <p:spPr>
          <a:xfrm>
            <a:off x="914400" y="4341813"/>
            <a:ext cx="5029200" cy="4116387"/>
          </a:xfrm>
          <a:ln/>
        </p:spPr>
        <p:txBody>
          <a:bodyPr/>
          <a:lstStyle/>
          <a:p>
            <a:endParaRPr lang="en-US" altLang="en-US"/>
          </a:p>
        </p:txBody>
      </p:sp>
    </p:spTree>
    <p:extLst>
      <p:ext uri="{BB962C8B-B14F-4D97-AF65-F5344CB8AC3E}">
        <p14:creationId xmlns:p14="http://schemas.microsoft.com/office/powerpoint/2010/main" val="108284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DCA4DD1-13FD-42F8-B50F-52A0EB12199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7042" name="Rectangle 2"/>
          <p:cNvSpPr>
            <a:spLocks noGrp="1" noRot="1" noChangeAspect="1" noChangeArrowheads="1" noTextEdit="1"/>
          </p:cNvSpPr>
          <p:nvPr>
            <p:ph type="sldImg"/>
          </p:nvPr>
        </p:nvSpPr>
        <p:spPr>
          <a:xfrm>
            <a:off x="1150938" y="690563"/>
            <a:ext cx="4557712" cy="3417887"/>
          </a:xfrm>
          <a:ln/>
        </p:spPr>
      </p:sp>
      <p:sp>
        <p:nvSpPr>
          <p:cNvPr id="87043" name="Rectangle 3"/>
          <p:cNvSpPr>
            <a:spLocks noGrp="1" noChangeArrowheads="1"/>
          </p:cNvSpPr>
          <p:nvPr>
            <p:ph type="body" idx="1"/>
          </p:nvPr>
        </p:nvSpPr>
        <p:spPr>
          <a:xfrm>
            <a:off x="914400" y="4341813"/>
            <a:ext cx="5029200" cy="4116387"/>
          </a:xfrm>
          <a:ln/>
        </p:spPr>
        <p:txBody>
          <a:bodyPr/>
          <a:lstStyle/>
          <a:p>
            <a:endParaRPr lang="en-US" altLang="en-US"/>
          </a:p>
        </p:txBody>
      </p:sp>
    </p:spTree>
    <p:extLst>
      <p:ext uri="{BB962C8B-B14F-4D97-AF65-F5344CB8AC3E}">
        <p14:creationId xmlns:p14="http://schemas.microsoft.com/office/powerpoint/2010/main" val="221103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p:cNvSpPr>
            <a:spLocks noGrp="1" noRot="1" noChangeAspect="1" noChangeArrowheads="1" noTextEdit="1"/>
          </p:cNvSpPr>
          <p:nvPr>
            <p:ph type="sldImg"/>
          </p:nvPr>
        </p:nvSpPr>
        <p:spPr>
          <a:xfrm>
            <a:off x="1187450" y="701675"/>
            <a:ext cx="4632325" cy="3473450"/>
          </a:xfrm>
          <a:ln/>
        </p:spPr>
      </p:sp>
      <p:sp>
        <p:nvSpPr>
          <p:cNvPr id="38915"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Conversion Notes</a:t>
            </a:r>
            <a:endParaRPr lang="en-US" altLang="en-US" smtClean="0">
              <a:latin typeface="Arial" panose="020B0604020202020204" pitchFamily="34" charset="0"/>
            </a:endParaRPr>
          </a:p>
          <a:p>
            <a:pPr lvl="1"/>
            <a:r>
              <a:rPr lang="en-US" altLang="en-US" smtClean="0">
                <a:latin typeface="Arial" panose="020B0604020202020204" pitchFamily="34" charset="0"/>
              </a:rPr>
              <a:t>These three definitions have been placed together to improve the conceptual flow.</a:t>
            </a:r>
          </a:p>
          <a:p>
            <a:r>
              <a:rPr lang="en-US" altLang="en-US" b="1" smtClean="0">
                <a:latin typeface="Arial" panose="020B0604020202020204" pitchFamily="34" charset="0"/>
              </a:rPr>
              <a:t>Teaching Notes</a:t>
            </a:r>
          </a:p>
          <a:p>
            <a:pPr lvl="1"/>
            <a:r>
              <a:rPr lang="en-US" altLang="en-US" smtClean="0">
                <a:latin typeface="Arial" panose="020B0604020202020204" pitchFamily="34" charset="0"/>
              </a:rPr>
              <a:t>Give examples of information workers and knowledge workers to reinforce the difference.</a:t>
            </a:r>
          </a:p>
          <a:p>
            <a:pPr lvl="2"/>
            <a:r>
              <a:rPr lang="en-US" altLang="en-US" smtClean="0">
                <a:latin typeface="Arial" panose="020B0604020202020204" pitchFamily="34" charset="0"/>
              </a:rPr>
              <a:t>Footnote – Information workers (sometimes called “white-collar workers”) have outnumbered blue-collar workers since 1957. </a:t>
            </a:r>
          </a:p>
          <a:p>
            <a:pPr lvl="2"/>
            <a:r>
              <a:rPr lang="en-US" altLang="en-US" smtClean="0">
                <a:latin typeface="Arial" panose="020B0604020202020204" pitchFamily="34" charset="0"/>
              </a:rPr>
              <a:t>Typically a knowledge worker has a degree or credential in some subject area (hence, they are often called “subject area experts”).  Examples include engineers, scientists, accountants, lawyers, etc.</a:t>
            </a:r>
          </a:p>
          <a:p>
            <a:pPr lvl="1"/>
            <a:r>
              <a:rPr lang="en-US" altLang="en-US" smtClean="0">
                <a:latin typeface="Arial" panose="020B0604020202020204" pitchFamily="34" charset="0"/>
              </a:rPr>
              <a:t>Briefly describe a typical information system that students would be familiar with, such as an enrollment system for the college. Invite the class to brainstorm who the stakeholders would be and which of them would be information workers or knowledge workers.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1187450" y="701675"/>
            <a:ext cx="4632325" cy="3473450"/>
          </a:xfrm>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Teaching Notes</a:t>
            </a:r>
          </a:p>
          <a:p>
            <a:pPr lvl="1"/>
            <a:r>
              <a:rPr lang="en-US" altLang="en-US" smtClean="0">
                <a:latin typeface="Arial" panose="020B0604020202020204" pitchFamily="34" charset="0"/>
              </a:rPr>
              <a:t>Using the information system described earlier (enrollment system or other),  for the college, invite the class to identify individuals who might play the system designer or system builder role. </a:t>
            </a:r>
          </a:p>
          <a:p>
            <a:pPr lvl="1"/>
            <a:r>
              <a:rPr lang="en-US" altLang="en-US" smtClean="0">
                <a:latin typeface="Arial" panose="020B0604020202020204" pitchFamily="34" charset="0"/>
              </a:rPr>
              <a:t>Programmers are typically viewed as system builders, but in fact, they are also system designers since good programmers design the software they build.</a:t>
            </a:r>
          </a:p>
          <a:p>
            <a:pPr lvl="1"/>
            <a:r>
              <a:rPr lang="en-US" altLang="en-US" smtClean="0">
                <a:latin typeface="Arial" panose="020B0604020202020204" pitchFamily="34" charset="0"/>
              </a:rPr>
              <a:t>You might want to remind students that a single individual can play multiple roles in a project. For example:</a:t>
            </a:r>
          </a:p>
          <a:p>
            <a:pPr lvl="2"/>
            <a:r>
              <a:rPr lang="en-US" altLang="en-US" smtClean="0">
                <a:latin typeface="Arial" panose="020B0604020202020204" pitchFamily="34" charset="0"/>
              </a:rPr>
              <a:t>A person could be both a system owner and system user.</a:t>
            </a:r>
          </a:p>
          <a:p>
            <a:pPr lvl="2"/>
            <a:r>
              <a:rPr lang="en-US" altLang="en-US" smtClean="0">
                <a:latin typeface="Arial" panose="020B0604020202020204" pitchFamily="34" charset="0"/>
              </a:rPr>
              <a:t>Many systems analysts are also system designers and builders.</a:t>
            </a:r>
          </a:p>
          <a:p>
            <a:pPr lvl="2"/>
            <a:r>
              <a:rPr lang="en-US" altLang="en-US" smtClean="0">
                <a:latin typeface="Arial" panose="020B0604020202020204" pitchFamily="34" charset="0"/>
              </a:rPr>
              <a:t>In reality, most technical specialists serve in most roles. For instance, database specialists typically design and construct databases.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87450" y="701675"/>
            <a:ext cx="4632325" cy="347345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Teaching Notes</a:t>
            </a:r>
          </a:p>
          <a:p>
            <a:pPr lvl="1"/>
            <a:r>
              <a:rPr lang="en-US" altLang="en-US" smtClean="0">
                <a:latin typeface="Arial" panose="020B0604020202020204" pitchFamily="34" charset="0"/>
              </a:rPr>
              <a:t>Business analyst is becoming more popular because of the number of end-users and other knowledge workers being assigned to systems analysts roles in organizations.</a:t>
            </a:r>
            <a:endParaRPr lang="en-US" altLang="en-US" b="1" smtClean="0">
              <a:latin typeface="Arial" panose="020B0604020202020204" pitchFamily="34" charset="0"/>
            </a:endParaRPr>
          </a:p>
          <a:p>
            <a:pPr lvl="1"/>
            <a:endParaRPr lang="en-US" altLang="en-US"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87450" y="701675"/>
            <a:ext cx="4632325" cy="3473450"/>
          </a:xfrm>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No additional notes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1187450" y="701675"/>
            <a:ext cx="4632325" cy="3473450"/>
          </a:xfrm>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panose="020B0604020202020204" pitchFamily="34" charset="0"/>
              </a:rPr>
              <a:t>Teaching Notes</a:t>
            </a:r>
            <a:endParaRPr lang="en-US" altLang="en-US" smtClean="0">
              <a:latin typeface="Arial" panose="020B0604020202020204" pitchFamily="34" charset="0"/>
            </a:endParaRPr>
          </a:p>
          <a:p>
            <a:pPr lvl="1"/>
            <a:r>
              <a:rPr lang="en-US" altLang="en-US" smtClean="0">
                <a:latin typeface="Arial" panose="020B0604020202020204" pitchFamily="34" charset="0"/>
              </a:rPr>
              <a:t>It can be useful to present examples of each scenario from the instructor’s personal experiences.</a:t>
            </a:r>
          </a:p>
          <a:p>
            <a:pPr lvl="1"/>
            <a:r>
              <a:rPr lang="en-US" altLang="en-US" smtClean="0">
                <a:latin typeface="Arial" panose="020B0604020202020204" pitchFamily="34" charset="0"/>
              </a:rPr>
              <a:t>The classification scheme is not mutually exclusive; that is,</a:t>
            </a:r>
          </a:p>
          <a:p>
            <a:pPr lvl="2"/>
            <a:r>
              <a:rPr lang="en-US" altLang="en-US" smtClean="0">
                <a:latin typeface="Arial" panose="020B0604020202020204" pitchFamily="34" charset="0"/>
              </a:rPr>
              <a:t>a project can be driven by multiple instances and combinations of problems, opportunities, and directives.</a:t>
            </a:r>
          </a:p>
          <a:p>
            <a:pPr lvl="2"/>
            <a:r>
              <a:rPr lang="en-US" altLang="en-US" smtClean="0">
                <a:latin typeface="Arial" panose="020B0604020202020204" pitchFamily="34" charset="0"/>
              </a:rPr>
              <a:t>a problem might be classified as both a true problem an opportunity, or an opportunity plus directive.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54235719"/>
      </p:ext>
    </p:extLst>
  </p:cSld>
  <p:clrMapOvr>
    <a:masterClrMapping/>
  </p:clrMapOvr>
  <p:transition>
    <p:strip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7698625"/>
      </p:ext>
    </p:extLst>
  </p:cSld>
  <p:clrMapOvr>
    <a:masterClrMapping/>
  </p:clrMapOvr>
  <p:transition>
    <p:strip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228600"/>
            <a:ext cx="2152650" cy="6219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6305550" cy="6219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41504321"/>
      </p:ext>
    </p:extLst>
  </p:cSld>
  <p:clrMapOvr>
    <a:masterClrMapping/>
  </p:clrMapOvr>
  <p:transition>
    <p:strip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Tree>
    <p:extLst>
      <p:ext uri="{BB962C8B-B14F-4D97-AF65-F5344CB8AC3E}">
        <p14:creationId xmlns:p14="http://schemas.microsoft.com/office/powerpoint/2010/main" val="3066665549"/>
      </p:ext>
    </p:extLst>
  </p:cSld>
  <p:clrMapOvr>
    <a:masterClrMapping/>
  </p:clrMapOvr>
  <p:transition>
    <p:strip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474638031"/>
      </p:ext>
    </p:extLst>
  </p:cSld>
  <p:clrMapOvr>
    <a:masterClrMapping/>
  </p:clrMapOvr>
  <p:transition>
    <p:strip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712877177"/>
      </p:ext>
    </p:extLst>
  </p:cSld>
  <p:clrMapOvr>
    <a:masterClrMapping/>
  </p:clrMapOvr>
  <p:transition>
    <p:strip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533400" y="914400"/>
            <a:ext cx="4105275" cy="55340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91075" y="914400"/>
            <a:ext cx="4106863" cy="55340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551692764"/>
      </p:ext>
    </p:extLst>
  </p:cSld>
  <p:clrMapOvr>
    <a:masterClrMapping/>
  </p:clrMapOvr>
  <p:transition>
    <p:strip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3175727228"/>
      </p:ext>
    </p:extLst>
  </p:cSld>
  <p:clrMapOvr>
    <a:masterClrMapping/>
  </p:clrMapOvr>
  <p:transition>
    <p:strip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Tree>
    <p:extLst>
      <p:ext uri="{BB962C8B-B14F-4D97-AF65-F5344CB8AC3E}">
        <p14:creationId xmlns:p14="http://schemas.microsoft.com/office/powerpoint/2010/main" val="1046622347"/>
      </p:ext>
    </p:extLst>
  </p:cSld>
  <p:clrMapOvr>
    <a:masterClrMapping/>
  </p:clrMapOvr>
  <p:transition>
    <p:strip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305927"/>
      </p:ext>
    </p:extLst>
  </p:cSld>
  <p:clrMapOvr>
    <a:masterClrMapping/>
  </p:clrMapOvr>
  <p:transition>
    <p:strip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52627391"/>
      </p:ext>
    </p:extLst>
  </p:cSld>
  <p:clrMapOvr>
    <a:masterClrMapping/>
  </p:clrMapOvr>
  <p:transition>
    <p:strip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8475055"/>
      </p:ext>
    </p:extLst>
  </p:cSld>
  <p:clrMapOvr>
    <a:masterClrMapping/>
  </p:clrMapOvr>
  <p:transition>
    <p:strip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521316900"/>
      </p:ext>
    </p:extLst>
  </p:cSld>
  <p:clrMapOvr>
    <a:masterClrMapping/>
  </p:clrMapOvr>
  <p:transition>
    <p:strip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663591076"/>
      </p:ext>
    </p:extLst>
  </p:cSld>
  <p:clrMapOvr>
    <a:masterClrMapping/>
  </p:clrMapOvr>
  <p:transition>
    <p:strip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228600"/>
            <a:ext cx="2152650" cy="62198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533400" y="228600"/>
            <a:ext cx="6305550" cy="62198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151875792"/>
      </p:ext>
    </p:extLst>
  </p:cSld>
  <p:clrMapOvr>
    <a:masterClrMapping/>
  </p:clrMapOvr>
  <p:transition>
    <p:strip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3733800" cy="6858000"/>
          </a:xfrm>
          <a:prstGeom prst="rect">
            <a:avLst/>
          </a:prstGeom>
          <a:solidFill>
            <a:schemeClr val="tx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8197" name="Rectangle 5"/>
          <p:cNvSpPr>
            <a:spLocks noGrp="1" noChangeArrowheads="1"/>
          </p:cNvSpPr>
          <p:nvPr>
            <p:ph type="subTitle" idx="1"/>
          </p:nvPr>
        </p:nvSpPr>
        <p:spPr>
          <a:xfrm>
            <a:off x="4038600" y="2895600"/>
            <a:ext cx="4648200" cy="1828800"/>
          </a:xfrm>
        </p:spPr>
        <p:txBody>
          <a:bodyPr anchor="b"/>
          <a:lstStyle>
            <a:lvl1pPr marL="0" indent="0">
              <a:buFont typeface="Wingdings" pitchFamily="2" charset="2"/>
              <a:buNone/>
              <a:defRPr sz="3600">
                <a:solidFill>
                  <a:srgbClr val="FF0000"/>
                </a:solidFill>
                <a:latin typeface="Impact" pitchFamily="34" charset="0"/>
              </a:defRPr>
            </a:lvl1pPr>
          </a:lstStyle>
          <a:p>
            <a:r>
              <a:rPr lang="en-US"/>
              <a:t>Click to edit Master subtitle style</a:t>
            </a:r>
          </a:p>
        </p:txBody>
      </p:sp>
      <p:sp>
        <p:nvSpPr>
          <p:cNvPr id="8211" name="Rectangle 19"/>
          <p:cNvSpPr>
            <a:spLocks noGrp="1" noChangeArrowheads="1"/>
          </p:cNvSpPr>
          <p:nvPr>
            <p:ph type="ctrTitle" sz="quarter"/>
          </p:nvPr>
        </p:nvSpPr>
        <p:spPr>
          <a:xfrm>
            <a:off x="936625" y="1425575"/>
            <a:ext cx="7772400" cy="1143000"/>
          </a:xfrm>
        </p:spPr>
        <p:txBody>
          <a:bodyPr anchor="ctr"/>
          <a:lstStyle>
            <a:lvl1pPr algn="ctr">
              <a:defRPr sz="4400" b="0">
                <a:latin typeface="Impact" pitchFamily="34" charset="0"/>
              </a:defRPr>
            </a:lvl1pPr>
          </a:lstStyle>
          <a:p>
            <a:r>
              <a:rPr lang="en-US"/>
              <a:t>Click to edit Master title style</a:t>
            </a:r>
          </a:p>
        </p:txBody>
      </p:sp>
      <p:sp>
        <p:nvSpPr>
          <p:cNvPr id="6" name="Rectangle 17"/>
          <p:cNvSpPr>
            <a:spLocks noGrp="1" noChangeArrowheads="1"/>
          </p:cNvSpPr>
          <p:nvPr>
            <p:ph type="sldNum" sz="quarter" idx="10"/>
          </p:nvPr>
        </p:nvSpPr>
        <p:spPr>
          <a:xfrm>
            <a:off x="8556625" y="6359525"/>
            <a:ext cx="587375" cy="488950"/>
          </a:xfrm>
        </p:spPr>
        <p:txBody>
          <a:bodyP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62FBBAB-471C-4D24-8FBB-1E908DCD8421}"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409056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511EDCE-9EA4-415A-97D1-0DFD8B94FC48}"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56664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786D26-A182-45A1-9004-5CD43B5B477B}"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46596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6"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93955AC-B0A7-49A4-A463-C2CDDC12CC25}"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486896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8"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90F735C-11D9-4D00-BFB7-5A455B9C4AD3}"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82353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4"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4A3F9-ED6A-4FC2-B542-36E72C9B327B}"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236231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3"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BCF1820-C5DC-48B9-A149-23A7E7D6A491}"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27788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05260946"/>
      </p:ext>
    </p:extLst>
  </p:cSld>
  <p:clrMapOvr>
    <a:masterClrMapping/>
  </p:clrMapOvr>
  <p:transition>
    <p:strips/>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6"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F82AF87-838C-4F0E-B03E-A9923636DD51}"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146184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6"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2C0A885-5403-4942-BE14-BE5FDDCDFDB3}"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1794858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C1281EC-CBA5-48B3-99E8-DB5584AF5DEB}"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383886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28600"/>
            <a:ext cx="20002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58483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C4CF0FD-61E6-44CC-8B18-6BF32E4FEED2}"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932236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3733800" cy="6858000"/>
          </a:xfrm>
          <a:prstGeom prst="rect">
            <a:avLst/>
          </a:prstGeom>
          <a:solidFill>
            <a:schemeClr val="tx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8197" name="Rectangle 5"/>
          <p:cNvSpPr>
            <a:spLocks noGrp="1" noChangeArrowheads="1"/>
          </p:cNvSpPr>
          <p:nvPr>
            <p:ph type="subTitle" idx="1"/>
          </p:nvPr>
        </p:nvSpPr>
        <p:spPr>
          <a:xfrm>
            <a:off x="4038600" y="2895600"/>
            <a:ext cx="4648200" cy="1828800"/>
          </a:xfrm>
        </p:spPr>
        <p:txBody>
          <a:bodyPr anchor="b"/>
          <a:lstStyle>
            <a:lvl1pPr marL="0" indent="0">
              <a:buFont typeface="Wingdings" pitchFamily="2" charset="2"/>
              <a:buNone/>
              <a:defRPr sz="3600">
                <a:solidFill>
                  <a:srgbClr val="FF0000"/>
                </a:solidFill>
                <a:latin typeface="Impact" pitchFamily="34" charset="0"/>
              </a:defRPr>
            </a:lvl1pPr>
          </a:lstStyle>
          <a:p>
            <a:r>
              <a:rPr lang="en-US"/>
              <a:t>Click to edit Master subtitle style</a:t>
            </a:r>
          </a:p>
        </p:txBody>
      </p:sp>
      <p:sp>
        <p:nvSpPr>
          <p:cNvPr id="8211" name="Rectangle 19"/>
          <p:cNvSpPr>
            <a:spLocks noGrp="1" noChangeArrowheads="1"/>
          </p:cNvSpPr>
          <p:nvPr>
            <p:ph type="ctrTitle" sz="quarter"/>
          </p:nvPr>
        </p:nvSpPr>
        <p:spPr>
          <a:xfrm>
            <a:off x="936625" y="1425575"/>
            <a:ext cx="7772400" cy="1143000"/>
          </a:xfrm>
        </p:spPr>
        <p:txBody>
          <a:bodyPr anchor="ctr"/>
          <a:lstStyle>
            <a:lvl1pPr algn="ctr">
              <a:defRPr sz="4400" b="0">
                <a:latin typeface="Impact" pitchFamily="34" charset="0"/>
              </a:defRPr>
            </a:lvl1pPr>
          </a:lstStyle>
          <a:p>
            <a:r>
              <a:rPr lang="en-US"/>
              <a:t>Click to edit Master title style</a:t>
            </a:r>
          </a:p>
        </p:txBody>
      </p:sp>
      <p:sp>
        <p:nvSpPr>
          <p:cNvPr id="6" name="Rectangle 17"/>
          <p:cNvSpPr>
            <a:spLocks noGrp="1" noChangeArrowheads="1"/>
          </p:cNvSpPr>
          <p:nvPr>
            <p:ph type="sldNum" sz="quarter" idx="10"/>
          </p:nvPr>
        </p:nvSpPr>
        <p:spPr>
          <a:xfrm>
            <a:off x="8556625" y="6359525"/>
            <a:ext cx="587375" cy="488950"/>
          </a:xfrm>
        </p:spPr>
        <p:txBody>
          <a:bodyP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62FBBAB-471C-4D24-8FBB-1E908DCD8421}"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9430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511EDCE-9EA4-415A-97D1-0DFD8B94FC48}"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118780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786D26-A182-45A1-9004-5CD43B5B477B}"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0306641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6"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93955AC-B0A7-49A4-A463-C2CDDC12CC25}"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664496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8"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90F735C-11D9-4D00-BFB7-5A455B9C4AD3}"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860186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4"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4A3F9-ED6A-4FC2-B542-36E72C9B327B}"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11065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914400"/>
            <a:ext cx="4105275" cy="553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1075" y="914400"/>
            <a:ext cx="4106863" cy="5534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2709499"/>
      </p:ext>
    </p:extLst>
  </p:cSld>
  <p:clrMapOvr>
    <a:masterClrMapping/>
  </p:clrMapOvr>
  <p:transition>
    <p:strips/>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3"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BCF1820-C5DC-48B9-A149-23A7E7D6A491}"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66490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6"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F82AF87-838C-4F0E-B03E-A9923636DD51}"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6098893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6"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2C0A885-5403-4942-BE14-BE5FDDCDFDB3}"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971057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C1281EC-CBA5-48B3-99E8-DB5584AF5DEB}"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013086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28600"/>
            <a:ext cx="20002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58483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C4CF0FD-61E6-44CC-8B18-6BF32E4FEED2}"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03272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3733800" cy="6858000"/>
          </a:xfrm>
          <a:prstGeom prst="rect">
            <a:avLst/>
          </a:prstGeom>
          <a:solidFill>
            <a:schemeClr val="tx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8197" name="Rectangle 5"/>
          <p:cNvSpPr>
            <a:spLocks noGrp="1" noChangeArrowheads="1"/>
          </p:cNvSpPr>
          <p:nvPr>
            <p:ph type="subTitle" idx="1"/>
          </p:nvPr>
        </p:nvSpPr>
        <p:spPr>
          <a:xfrm>
            <a:off x="4038600" y="2895600"/>
            <a:ext cx="4648200" cy="1828800"/>
          </a:xfrm>
        </p:spPr>
        <p:txBody>
          <a:bodyPr anchor="b"/>
          <a:lstStyle>
            <a:lvl1pPr marL="0" indent="0">
              <a:buFont typeface="Wingdings" pitchFamily="2" charset="2"/>
              <a:buNone/>
              <a:defRPr sz="3600">
                <a:solidFill>
                  <a:srgbClr val="FF0000"/>
                </a:solidFill>
                <a:latin typeface="Impact" pitchFamily="34" charset="0"/>
              </a:defRPr>
            </a:lvl1pPr>
          </a:lstStyle>
          <a:p>
            <a:r>
              <a:rPr lang="en-US"/>
              <a:t>Click to edit Master subtitle style</a:t>
            </a:r>
          </a:p>
        </p:txBody>
      </p:sp>
      <p:sp>
        <p:nvSpPr>
          <p:cNvPr id="8211" name="Rectangle 19"/>
          <p:cNvSpPr>
            <a:spLocks noGrp="1" noChangeArrowheads="1"/>
          </p:cNvSpPr>
          <p:nvPr>
            <p:ph type="ctrTitle" sz="quarter"/>
          </p:nvPr>
        </p:nvSpPr>
        <p:spPr>
          <a:xfrm>
            <a:off x="936625" y="1425575"/>
            <a:ext cx="7772400" cy="1143000"/>
          </a:xfrm>
        </p:spPr>
        <p:txBody>
          <a:bodyPr anchor="ctr"/>
          <a:lstStyle>
            <a:lvl1pPr algn="ctr">
              <a:defRPr sz="4400" b="0">
                <a:latin typeface="Impact" pitchFamily="34" charset="0"/>
              </a:defRPr>
            </a:lvl1pPr>
          </a:lstStyle>
          <a:p>
            <a:r>
              <a:rPr lang="en-US"/>
              <a:t>Click to edit Master title style</a:t>
            </a:r>
          </a:p>
        </p:txBody>
      </p:sp>
      <p:sp>
        <p:nvSpPr>
          <p:cNvPr id="6" name="Rectangle 17"/>
          <p:cNvSpPr>
            <a:spLocks noGrp="1" noChangeArrowheads="1"/>
          </p:cNvSpPr>
          <p:nvPr>
            <p:ph type="sldNum" sz="quarter" idx="10"/>
          </p:nvPr>
        </p:nvSpPr>
        <p:spPr>
          <a:xfrm>
            <a:off x="8556625" y="6359525"/>
            <a:ext cx="587375" cy="488950"/>
          </a:xfrm>
        </p:spPr>
        <p:txBody>
          <a:bodyP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5963853-F097-415D-9175-EB99B153C822}"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296898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4C2EF0D-528A-4D53-B729-B69ABBD59336}"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920278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991880B-CB77-4791-8E05-18A11E439EB8}"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77272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6"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E35D8B0-5D20-4637-82F9-17A205612B92}"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8182065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8"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78C383D-CCC3-4701-B7C5-E1A43A69EFBB}"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05079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0491015"/>
      </p:ext>
    </p:extLst>
  </p:cSld>
  <p:clrMapOvr>
    <a:masterClrMapping/>
  </p:clrMapOvr>
  <p:transition>
    <p:strips/>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4"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8DD2B91-8D7B-4DB8-8331-D83E582DB5A4}"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036551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3"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C24F30-27EC-4FB0-9B7D-EC7F2F9FF92B}"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74162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6"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6CCB4B8-988F-4D80-BB59-4351B44659E8}"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6138831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6"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3010766-0F8A-4F19-B193-50CF483C47E9}"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664748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75B31E4-1B7C-49FC-B51E-653E57710F50}"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907557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28600"/>
            <a:ext cx="20002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58483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8E3EAFF-BB36-45DE-8A01-3A66089022A5}"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21346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3733800" cy="6858000"/>
          </a:xfrm>
          <a:prstGeom prst="rect">
            <a:avLst/>
          </a:prstGeom>
          <a:solidFill>
            <a:schemeClr val="tx1"/>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8197" name="Rectangle 5"/>
          <p:cNvSpPr>
            <a:spLocks noGrp="1" noChangeArrowheads="1"/>
          </p:cNvSpPr>
          <p:nvPr>
            <p:ph type="subTitle" idx="1"/>
          </p:nvPr>
        </p:nvSpPr>
        <p:spPr>
          <a:xfrm>
            <a:off x="4038600" y="2895600"/>
            <a:ext cx="4648200" cy="1828800"/>
          </a:xfrm>
        </p:spPr>
        <p:txBody>
          <a:bodyPr anchor="b"/>
          <a:lstStyle>
            <a:lvl1pPr marL="0" indent="0">
              <a:buFont typeface="Wingdings" pitchFamily="2" charset="2"/>
              <a:buNone/>
              <a:defRPr sz="3600">
                <a:solidFill>
                  <a:srgbClr val="FF0000"/>
                </a:solidFill>
                <a:latin typeface="Impact" pitchFamily="34" charset="0"/>
              </a:defRPr>
            </a:lvl1pPr>
          </a:lstStyle>
          <a:p>
            <a:r>
              <a:rPr lang="en-US"/>
              <a:t>Click to edit Master subtitle style</a:t>
            </a:r>
          </a:p>
        </p:txBody>
      </p:sp>
      <p:sp>
        <p:nvSpPr>
          <p:cNvPr id="8211" name="Rectangle 19"/>
          <p:cNvSpPr>
            <a:spLocks noGrp="1" noChangeArrowheads="1"/>
          </p:cNvSpPr>
          <p:nvPr>
            <p:ph type="ctrTitle" sz="quarter"/>
          </p:nvPr>
        </p:nvSpPr>
        <p:spPr>
          <a:xfrm>
            <a:off x="936625" y="1425575"/>
            <a:ext cx="7772400" cy="1143000"/>
          </a:xfrm>
        </p:spPr>
        <p:txBody>
          <a:bodyPr anchor="ctr"/>
          <a:lstStyle>
            <a:lvl1pPr algn="ctr">
              <a:defRPr sz="4400" b="0">
                <a:latin typeface="Impact" pitchFamily="34" charset="0"/>
              </a:defRPr>
            </a:lvl1pPr>
          </a:lstStyle>
          <a:p>
            <a:r>
              <a:rPr lang="en-US"/>
              <a:t>Click to edit Master title style</a:t>
            </a:r>
          </a:p>
        </p:txBody>
      </p:sp>
      <p:sp>
        <p:nvSpPr>
          <p:cNvPr id="6" name="Rectangle 17"/>
          <p:cNvSpPr>
            <a:spLocks noGrp="1" noChangeArrowheads="1"/>
          </p:cNvSpPr>
          <p:nvPr>
            <p:ph type="sldNum" sz="quarter" idx="10"/>
          </p:nvPr>
        </p:nvSpPr>
        <p:spPr>
          <a:xfrm>
            <a:off x="8556625" y="6359525"/>
            <a:ext cx="587375" cy="488950"/>
          </a:xfrm>
        </p:spPr>
        <p:txBody>
          <a:bodyPr anchorCtr="0"/>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5963853-F097-415D-9175-EB99B153C822}"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320575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4C2EF0D-528A-4D53-B729-B69ABBD59336}"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279435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991880B-CB77-4791-8E05-18A11E439EB8}"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221291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295400"/>
            <a:ext cx="39243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6"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E35D8B0-5D20-4637-82F9-17A205612B92}"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632963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9265046"/>
      </p:ext>
    </p:extLst>
  </p:cSld>
  <p:clrMapOvr>
    <a:masterClrMapping/>
  </p:clrMapOvr>
  <p:transition>
    <p:strips/>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8"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78C383D-CCC3-4701-B7C5-E1A43A69EFBB}"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57833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4"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8DD2B91-8D7B-4DB8-8331-D83E582DB5A4}"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25356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3"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C24F30-27EC-4FB0-9B7D-EC7F2F9FF92B}"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07783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6"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6CCB4B8-988F-4D80-BB59-4351B44659E8}"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3355294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6"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3010766-0F8A-4F19-B193-50CF483C47E9}"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12964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75B31E4-1B7C-49FC-B51E-653E57710F50}"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224067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28600"/>
            <a:ext cx="20002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58483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4"/>
          <p:cNvSpPr>
            <a:spLocks noGrp="1" noChangeArrowheads="1"/>
          </p:cNvSpPr>
          <p:nvPr>
            <p:ph type="ftr" sz="quarter" idx="10"/>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5" name="Rectangle 15"/>
          <p:cNvSpPr>
            <a:spLocks noGrp="1" noChangeArrowheads="1"/>
          </p:cNvSpPr>
          <p:nvPr>
            <p:ph type="sldNum" sz="quarter" idx="11"/>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8E3EAFF-BB36-45DE-8A01-3A66089022A5}"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288172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63842" name="Picture 2" descr="Title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843" name="Rectangle 3"/>
          <p:cNvSpPr>
            <a:spLocks noGrp="1" noChangeArrowheads="1"/>
          </p:cNvSpPr>
          <p:nvPr>
            <p:ph type="ctrTitle"/>
          </p:nvPr>
        </p:nvSpPr>
        <p:spPr>
          <a:xfrm>
            <a:off x="2895600" y="381000"/>
            <a:ext cx="5715000" cy="1600200"/>
          </a:xfrm>
          <a:solidFill>
            <a:srgbClr val="D2E0A4"/>
          </a:solidFill>
        </p:spPr>
        <p:txBody>
          <a:bodyPr lIns="365760"/>
          <a:lstStyle>
            <a:lvl1pPr>
              <a:defRPr/>
            </a:lvl1pPr>
          </a:lstStyle>
          <a:p>
            <a:pPr lvl="0"/>
            <a:r>
              <a:rPr lang="en-US" altLang="en-US" noProof="0" smtClean="0"/>
              <a:t>Click to edit Master title style</a:t>
            </a:r>
          </a:p>
        </p:txBody>
      </p:sp>
      <p:sp>
        <p:nvSpPr>
          <p:cNvPr id="163844" name="Rectangle 4"/>
          <p:cNvSpPr>
            <a:spLocks noGrp="1" noChangeArrowheads="1"/>
          </p:cNvSpPr>
          <p:nvPr>
            <p:ph type="subTitle" idx="1"/>
          </p:nvPr>
        </p:nvSpPr>
        <p:spPr>
          <a:xfrm>
            <a:off x="2971800" y="2133600"/>
            <a:ext cx="5562600" cy="3962400"/>
          </a:xfrm>
        </p:spPr>
        <p:txBody>
          <a:bodyPr anchor="ctr" anchorCtr="1"/>
          <a:lstStyle>
            <a:lvl1pPr marL="0" indent="0" algn="ctr">
              <a:buFontTx/>
              <a:buNone/>
              <a:defRPr sz="4000">
                <a:solidFill>
                  <a:srgbClr val="660066"/>
                </a:solidFill>
              </a:defRPr>
            </a:lvl1pPr>
          </a:lstStyle>
          <a:p>
            <a:pPr lvl="0"/>
            <a:r>
              <a:rPr lang="en-US" altLang="en-US" noProof="0" smtClean="0"/>
              <a:t>Click to edit Master subtitle style</a:t>
            </a:r>
          </a:p>
        </p:txBody>
      </p:sp>
      <p:sp>
        <p:nvSpPr>
          <p:cNvPr id="163845" name="Line 5"/>
          <p:cNvSpPr>
            <a:spLocks noChangeShapeType="1"/>
          </p:cNvSpPr>
          <p:nvPr/>
        </p:nvSpPr>
        <p:spPr bwMode="auto">
          <a:xfrm>
            <a:off x="2895600" y="1981200"/>
            <a:ext cx="5759450" cy="0"/>
          </a:xfrm>
          <a:prstGeom prst="line">
            <a:avLst/>
          </a:prstGeom>
          <a:noFill/>
          <a:ln w="444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46" name="Rectangle 6"/>
          <p:cNvSpPr>
            <a:spLocks noChangeArrowheads="1"/>
          </p:cNvSpPr>
          <p:nvPr/>
        </p:nvSpPr>
        <p:spPr bwMode="auto">
          <a:xfrm>
            <a:off x="152400" y="6572250"/>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400" b="1" i="1" u="none" strike="noStrike" kern="1200" cap="none" spc="0" normalizeH="0" baseline="0" noProof="0">
                <a:ln>
                  <a:noFill/>
                </a:ln>
                <a:solidFill>
                  <a:srgbClr val="FFFFFF"/>
                </a:solidFill>
                <a:effectLst/>
                <a:uLnTx/>
                <a:uFillTx/>
                <a:latin typeface="Book Antiqua" panose="02040602050305030304" pitchFamily="18" charset="0"/>
                <a:ea typeface="+mn-ea"/>
                <a:cs typeface="+mn-cs"/>
              </a:rPr>
              <a:t>McGraw-Hill/Irwin</a:t>
            </a:r>
          </a:p>
        </p:txBody>
      </p:sp>
      <p:sp>
        <p:nvSpPr>
          <p:cNvPr id="163847" name="Rectangle 7"/>
          <p:cNvSpPr>
            <a:spLocks noChangeArrowheads="1"/>
          </p:cNvSpPr>
          <p:nvPr/>
        </p:nvSpPr>
        <p:spPr bwMode="auto">
          <a:xfrm>
            <a:off x="3429000" y="6572250"/>
            <a:ext cx="541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altLang="en-US" sz="1200" b="1" i="1" u="none" strike="noStrike" kern="1200" cap="none" spc="0" normalizeH="0" baseline="0" noProof="0">
                <a:ln>
                  <a:noFill/>
                </a:ln>
                <a:solidFill>
                  <a:srgbClr val="FFFFFF"/>
                </a:solidFill>
                <a:effectLst/>
                <a:uLnTx/>
                <a:uFillTx/>
                <a:latin typeface="Book Antiqua" panose="02040602050305030304" pitchFamily="18" charset="0"/>
                <a:ea typeface="+mn-ea"/>
                <a:cs typeface="+mn-cs"/>
              </a:rPr>
              <a:t>Copyright</a:t>
            </a:r>
            <a:r>
              <a:rPr kumimoji="0" lang="en-US" altLang="en-US" sz="1200" b="0" i="0" u="none" strike="noStrike" kern="1200" cap="none" spc="0" normalizeH="0" baseline="0" noProof="0">
                <a:ln>
                  <a:noFill/>
                </a:ln>
                <a:solidFill>
                  <a:srgbClr val="FFFFFF"/>
                </a:solidFill>
                <a:effectLst/>
                <a:uLnTx/>
                <a:uFillTx/>
                <a:latin typeface="Book Antiqua" panose="02040602050305030304" pitchFamily="18" charset="0"/>
                <a:ea typeface="+mn-ea"/>
                <a:cs typeface="+mn-cs"/>
              </a:rPr>
              <a:t> </a:t>
            </a:r>
            <a:r>
              <a:rPr kumimoji="0" lang="en-US" altLang="en-US" sz="1200" b="1" i="1" u="none" strike="noStrike" kern="1200" cap="none" spc="0" normalizeH="0" baseline="0" noProof="0">
                <a:ln>
                  <a:noFill/>
                </a:ln>
                <a:solidFill>
                  <a:srgbClr val="FFFFFF"/>
                </a:solidFill>
                <a:effectLst/>
                <a:uLnTx/>
                <a:uFillTx/>
                <a:latin typeface="Book Antiqua" panose="02040602050305030304" pitchFamily="18" charset="0"/>
                <a:ea typeface="+mn-ea"/>
                <a:cs typeface="+mn-cs"/>
              </a:rPr>
              <a:t>© 2007 by The McGraw-Hill Companies, Inc. All rights reserved.</a:t>
            </a:r>
          </a:p>
        </p:txBody>
      </p:sp>
    </p:spTree>
    <p:extLst>
      <p:ext uri="{BB962C8B-B14F-4D97-AF65-F5344CB8AC3E}">
        <p14:creationId xmlns:p14="http://schemas.microsoft.com/office/powerpoint/2010/main" val="3902915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6418F83B-76F0-4405-BD3C-7EEBD3974CE9}"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77785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9E4C358E-7188-449E-9974-CDF8E7FBE72D}"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375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918321"/>
      </p:ext>
    </p:extLst>
  </p:cSld>
  <p:clrMapOvr>
    <a:masterClrMapping/>
  </p:clrMapOvr>
  <p:transition>
    <p:strips/>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914400" y="1600200"/>
            <a:ext cx="4000500"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67300" y="1600200"/>
            <a:ext cx="4000500"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77FF4572-7EAE-4DFF-929A-69D75C2B78B5}"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86004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Slide Number Placeholder 6"/>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58519E7F-F1B2-4E83-8ABB-B3BBFD158E93}"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88981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Slide Number Placeholder 2"/>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7A4E8824-18FB-41BD-A039-31B15EB09720}"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66930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0AD62487-4BD1-46F4-BD26-F2614A5831B5}"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75667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9578FEA7-BE10-4426-B92D-C4D18AD0E716}"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359796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Slide Number Placeholder 4"/>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FB945272-1301-4A25-AD1A-D34FD8825077}"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02014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B1B4794C-9A2C-4257-82DB-AD94EA632F30}"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62444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76200"/>
            <a:ext cx="2057400" cy="6477000"/>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914400" y="76200"/>
            <a:ext cx="6019800" cy="6477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Slide Number Placeholder 3"/>
          <p:cNvSpPr>
            <a:spLocks noGrp="1"/>
          </p:cNvSpPr>
          <p:nvPr>
            <p:ph type="sldNum" sz="quarter" idx="10"/>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2B8136D3-038A-4F5A-ADF9-B13948EB4C38}"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66967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914400" y="1600200"/>
            <a:ext cx="4000500"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67300" y="1600200"/>
            <a:ext cx="4000500"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Slide Number Placeholder 4"/>
          <p:cNvSpPr>
            <a:spLocks noGrp="1"/>
          </p:cNvSpPr>
          <p:nvPr>
            <p:ph type="sldNum" sz="quarter" idx="10"/>
          </p:nvPr>
        </p:nvSpPr>
        <p:spPr>
          <a:xfrm>
            <a:off x="0" y="6229350"/>
            <a:ext cx="9144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688F9C5E-9B15-4AA4-B4FD-6D36621CE29A}"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193760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lstStyle/>
          <a:p>
            <a:r>
              <a:rPr lang="en-US" smtClean="0"/>
              <a:t>Click to edit Master title style</a:t>
            </a:r>
            <a:endParaRPr lang="en-ZA"/>
          </a:p>
        </p:txBody>
      </p:sp>
      <p:sp>
        <p:nvSpPr>
          <p:cNvPr id="3" name="Table Placeholder 2"/>
          <p:cNvSpPr>
            <a:spLocks noGrp="1"/>
          </p:cNvSpPr>
          <p:nvPr>
            <p:ph type="tbl" idx="1"/>
          </p:nvPr>
        </p:nvSpPr>
        <p:spPr>
          <a:xfrm>
            <a:off x="914400" y="1600200"/>
            <a:ext cx="8153400" cy="4953000"/>
          </a:xfrm>
        </p:spPr>
        <p:txBody>
          <a:bodyPr/>
          <a:lstStyle/>
          <a:p>
            <a:endParaRPr lang="en-ZA"/>
          </a:p>
        </p:txBody>
      </p:sp>
      <p:sp>
        <p:nvSpPr>
          <p:cNvPr id="4" name="Slide Number Placeholder 3"/>
          <p:cNvSpPr>
            <a:spLocks noGrp="1"/>
          </p:cNvSpPr>
          <p:nvPr>
            <p:ph type="sldNum" sz="quarter" idx="10"/>
          </p:nvPr>
        </p:nvSpPr>
        <p:spPr>
          <a:xfrm>
            <a:off x="0" y="6229350"/>
            <a:ext cx="9144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18968D24-265F-4C24-AA9A-66355AF43B3C}"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0712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9297214"/>
      </p:ext>
    </p:extLst>
  </p:cSld>
  <p:clrMapOvr>
    <a:masterClrMapping/>
  </p:clrMapOvr>
  <p:transition>
    <p:strip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15017372"/>
      </p:ext>
    </p:extLst>
  </p:cSld>
  <p:clrMapOvr>
    <a:masterClrMapping/>
  </p:clrMapOvr>
  <p:transition>
    <p:strip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jpe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0" y="685800"/>
            <a:ext cx="9144000" cy="5829300"/>
          </a:xfrm>
          <a:prstGeom prst="rect">
            <a:avLst/>
          </a:prstGeom>
          <a:solidFill>
            <a:srgbClr val="B7C3CD"/>
          </a:solidFill>
          <a:ln w="9525">
            <a:noFill/>
            <a:miter lim="800000"/>
            <a:headEnd/>
            <a:tailEnd/>
          </a:ln>
          <a:effectLst/>
        </p:spPr>
        <p:txBody>
          <a:bodyPr wrap="none" anchor="ctr"/>
          <a:lstStyle/>
          <a:p>
            <a:pPr>
              <a:defRPr/>
            </a:pPr>
            <a:endParaRPr lang="en-US"/>
          </a:p>
        </p:txBody>
      </p:sp>
      <p:sp>
        <p:nvSpPr>
          <p:cNvPr id="235523" name="Rectangle 3"/>
          <p:cNvSpPr>
            <a:spLocks noChangeArrowheads="1"/>
          </p:cNvSpPr>
          <p:nvPr/>
        </p:nvSpPr>
        <p:spPr bwMode="auto">
          <a:xfrm>
            <a:off x="0" y="6461125"/>
            <a:ext cx="9144000" cy="392113"/>
          </a:xfrm>
          <a:prstGeom prst="rect">
            <a:avLst/>
          </a:prstGeom>
          <a:gradFill rotWithShape="0">
            <a:gsLst>
              <a:gs pos="0">
                <a:srgbClr val="B7C3CD"/>
              </a:gs>
              <a:gs pos="100000">
                <a:srgbClr val="B7C3CD">
                  <a:gamma/>
                  <a:tint val="0"/>
                  <a:invGamma/>
                </a:srgbClr>
              </a:gs>
            </a:gsLst>
            <a:lin ang="5400000" scaled="1"/>
          </a:gradFill>
          <a:ln w="9525">
            <a:noFill/>
            <a:miter lim="800000"/>
            <a:headEnd/>
            <a:tailEnd/>
          </a:ln>
          <a:effectLst/>
        </p:spPr>
        <p:txBody>
          <a:bodyPr wrap="none" anchor="ctr"/>
          <a:lstStyle/>
          <a:p>
            <a:pPr>
              <a:defRPr/>
            </a:pPr>
            <a:endParaRPr lang="en-US"/>
          </a:p>
        </p:txBody>
      </p:sp>
      <p:sp>
        <p:nvSpPr>
          <p:cNvPr id="235524" name="Rectangle 4"/>
          <p:cNvSpPr>
            <a:spLocks noChangeArrowheads="1"/>
          </p:cNvSpPr>
          <p:nvPr/>
        </p:nvSpPr>
        <p:spPr bwMode="auto">
          <a:xfrm>
            <a:off x="0" y="0"/>
            <a:ext cx="9144000" cy="350838"/>
          </a:xfrm>
          <a:prstGeom prst="rect">
            <a:avLst/>
          </a:prstGeom>
          <a:gradFill rotWithShape="0">
            <a:gsLst>
              <a:gs pos="0">
                <a:srgbClr val="B7C3CD">
                  <a:gamma/>
                  <a:tint val="0"/>
                  <a:invGamma/>
                </a:srgbClr>
              </a:gs>
              <a:gs pos="100000">
                <a:srgbClr val="B7C3CD"/>
              </a:gs>
            </a:gsLst>
            <a:lin ang="5400000" scaled="1"/>
          </a:gradFill>
          <a:ln w="9525">
            <a:noFill/>
            <a:miter lim="800000"/>
            <a:headEnd/>
            <a:tailEnd/>
          </a:ln>
          <a:effectLst/>
        </p:spPr>
        <p:txBody>
          <a:bodyPr wrap="none" anchor="ctr"/>
          <a:lstStyle/>
          <a:p>
            <a:pPr algn="ctr">
              <a:defRPr/>
            </a:pPr>
            <a:endParaRPr lang="en-US" b="0"/>
          </a:p>
        </p:txBody>
      </p:sp>
      <p:sp>
        <p:nvSpPr>
          <p:cNvPr id="235525" name="Rectangle 5"/>
          <p:cNvSpPr>
            <a:spLocks noChangeArrowheads="1"/>
          </p:cNvSpPr>
          <p:nvPr/>
        </p:nvSpPr>
        <p:spPr bwMode="auto">
          <a:xfrm>
            <a:off x="0" y="228600"/>
            <a:ext cx="9144000" cy="533400"/>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1030" name="Rectangle 6"/>
          <p:cNvSpPr>
            <a:spLocks noGrp="1" noChangeArrowheads="1"/>
          </p:cNvSpPr>
          <p:nvPr>
            <p:ph type="title"/>
          </p:nvPr>
        </p:nvSpPr>
        <p:spPr bwMode="auto">
          <a:xfrm>
            <a:off x="533400" y="228600"/>
            <a:ext cx="8610600" cy="533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1" name="Rectangle 7"/>
          <p:cNvSpPr>
            <a:spLocks noGrp="1" noChangeArrowheads="1"/>
          </p:cNvSpPr>
          <p:nvPr>
            <p:ph type="body" idx="1"/>
          </p:nvPr>
        </p:nvSpPr>
        <p:spPr bwMode="auto">
          <a:xfrm>
            <a:off x="533400" y="914400"/>
            <a:ext cx="8364538"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28" name="Text Box 8"/>
          <p:cNvSpPr txBox="1">
            <a:spLocks noChangeArrowheads="1"/>
          </p:cNvSpPr>
          <p:nvPr/>
        </p:nvSpPr>
        <p:spPr bwMode="auto">
          <a:xfrm>
            <a:off x="-57150" y="6613525"/>
            <a:ext cx="1770063" cy="304800"/>
          </a:xfrm>
          <a:prstGeom prst="rect">
            <a:avLst/>
          </a:prstGeom>
          <a:noFill/>
          <a:ln w="9525">
            <a:noFill/>
            <a:miter lim="800000"/>
            <a:headEnd/>
            <a:tailEnd/>
          </a:ln>
          <a:effectLst/>
        </p:spPr>
        <p:txBody>
          <a:bodyPr wrap="none">
            <a:spAutoFit/>
          </a:bodyPr>
          <a:lstStyle/>
          <a:p>
            <a:pPr>
              <a:defRPr/>
            </a:pPr>
            <a:r>
              <a:rPr lang="en-US" sz="1400" i="1">
                <a:latin typeface="Book Antiqua" pitchFamily="18" charset="0"/>
              </a:rPr>
              <a:t>Irwin/McGraw-Hill</a:t>
            </a:r>
          </a:p>
        </p:txBody>
      </p:sp>
      <p:sp>
        <p:nvSpPr>
          <p:cNvPr id="235529" name="Text Box 9"/>
          <p:cNvSpPr txBox="1">
            <a:spLocks noChangeArrowheads="1"/>
          </p:cNvSpPr>
          <p:nvPr/>
        </p:nvSpPr>
        <p:spPr bwMode="auto">
          <a:xfrm>
            <a:off x="4284663" y="6618288"/>
            <a:ext cx="4783137" cy="274637"/>
          </a:xfrm>
          <a:prstGeom prst="rect">
            <a:avLst/>
          </a:prstGeom>
          <a:noFill/>
          <a:ln w="9525">
            <a:noFill/>
            <a:miter lim="800000"/>
            <a:headEnd/>
            <a:tailEnd/>
          </a:ln>
          <a:effectLst/>
        </p:spPr>
        <p:txBody>
          <a:bodyPr wrap="none">
            <a:spAutoFit/>
          </a:bodyPr>
          <a:lstStyle/>
          <a:p>
            <a:pPr algn="r">
              <a:defRPr/>
            </a:pPr>
            <a:r>
              <a:rPr lang="en-US" sz="1200" i="1">
                <a:latin typeface="Book Antiqua" pitchFamily="18" charset="0"/>
              </a:rPr>
              <a:t>Copyright © 2004 The McGraw-Hill Companies. All Rights reserved</a:t>
            </a:r>
          </a:p>
        </p:txBody>
      </p:sp>
      <p:sp>
        <p:nvSpPr>
          <p:cNvPr id="235530" name="Text Box 10"/>
          <p:cNvSpPr txBox="1">
            <a:spLocks noChangeArrowheads="1"/>
          </p:cNvSpPr>
          <p:nvPr/>
        </p:nvSpPr>
        <p:spPr bwMode="auto">
          <a:xfrm>
            <a:off x="7102475" y="-57150"/>
            <a:ext cx="2117725" cy="274638"/>
          </a:xfrm>
          <a:prstGeom prst="rect">
            <a:avLst/>
          </a:prstGeom>
          <a:noFill/>
          <a:ln w="9525">
            <a:noFill/>
            <a:miter lim="800000"/>
            <a:headEnd/>
            <a:tailEnd/>
          </a:ln>
          <a:effectLst/>
        </p:spPr>
        <p:txBody>
          <a:bodyPr wrap="none">
            <a:spAutoFit/>
          </a:bodyPr>
          <a:lstStyle/>
          <a:p>
            <a:pPr>
              <a:defRPr/>
            </a:pPr>
            <a:r>
              <a:rPr lang="en-US" sz="1200">
                <a:latin typeface="Arial" charset="0"/>
              </a:rPr>
              <a:t>Whitten   Bentley   Dittman</a:t>
            </a:r>
            <a:endParaRPr lang="en-US"/>
          </a:p>
        </p:txBody>
      </p:sp>
      <p:sp>
        <p:nvSpPr>
          <p:cNvPr id="235531" name="Text Box 11"/>
          <p:cNvSpPr txBox="1">
            <a:spLocks noChangeArrowheads="1"/>
          </p:cNvSpPr>
          <p:nvPr/>
        </p:nvSpPr>
        <p:spPr bwMode="auto">
          <a:xfrm>
            <a:off x="-76200" y="-57150"/>
            <a:ext cx="3529013" cy="274638"/>
          </a:xfrm>
          <a:prstGeom prst="rect">
            <a:avLst/>
          </a:prstGeom>
          <a:noFill/>
          <a:ln w="9525">
            <a:noFill/>
            <a:miter lim="800000"/>
            <a:headEnd/>
            <a:tailEnd/>
          </a:ln>
          <a:effectLst/>
        </p:spPr>
        <p:txBody>
          <a:bodyPr wrap="none">
            <a:spAutoFit/>
          </a:bodyPr>
          <a:lstStyle/>
          <a:p>
            <a:pPr>
              <a:defRPr/>
            </a:pPr>
            <a:r>
              <a:rPr lang="en-US" sz="1200">
                <a:solidFill>
                  <a:srgbClr val="5294A6"/>
                </a:solidFill>
                <a:latin typeface="Arial" charset="0"/>
              </a:rPr>
              <a:t>SYSTEMS ANALYSIS AND DESIGN METHODS</a:t>
            </a:r>
            <a:endParaRPr lang="en-US">
              <a:solidFill>
                <a:srgbClr val="5294A6"/>
              </a:solidFill>
            </a:endParaRPr>
          </a:p>
        </p:txBody>
      </p:sp>
      <p:sp>
        <p:nvSpPr>
          <p:cNvPr id="235532" name="Text Box 12"/>
          <p:cNvSpPr txBox="1">
            <a:spLocks noChangeArrowheads="1"/>
          </p:cNvSpPr>
          <p:nvPr/>
        </p:nvSpPr>
        <p:spPr bwMode="auto">
          <a:xfrm>
            <a:off x="3368675" y="-57150"/>
            <a:ext cx="974725" cy="274638"/>
          </a:xfrm>
          <a:prstGeom prst="rect">
            <a:avLst/>
          </a:prstGeom>
          <a:noFill/>
          <a:ln w="9525">
            <a:noFill/>
            <a:miter lim="800000"/>
            <a:headEnd/>
            <a:tailEnd/>
          </a:ln>
          <a:effectLst/>
        </p:spPr>
        <p:txBody>
          <a:bodyPr wrap="none">
            <a:spAutoFit/>
          </a:bodyPr>
          <a:lstStyle/>
          <a:p>
            <a:pPr>
              <a:defRPr/>
            </a:pPr>
            <a:r>
              <a:rPr lang="en-US" sz="1200">
                <a:latin typeface="Arial" charset="0"/>
              </a:rPr>
              <a:t>6th Edition</a:t>
            </a:r>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strips/>
  </p:transition>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0" fontAlgn="base" hangingPunct="0">
        <a:spcBef>
          <a:spcPct val="0"/>
        </a:spcBef>
        <a:spcAft>
          <a:spcPct val="0"/>
        </a:spcAft>
        <a:defRPr sz="2400" b="1">
          <a:solidFill>
            <a:schemeClr val="bg1"/>
          </a:solidFill>
          <a:latin typeface="Arial" charset="0"/>
        </a:defRPr>
      </a:lvl6pPr>
      <a:lvl7pPr marL="914400" algn="l" rtl="0" eaLnBrk="0" fontAlgn="base" hangingPunct="0">
        <a:spcBef>
          <a:spcPct val="0"/>
        </a:spcBef>
        <a:spcAft>
          <a:spcPct val="0"/>
        </a:spcAft>
        <a:defRPr sz="2400" b="1">
          <a:solidFill>
            <a:schemeClr val="bg1"/>
          </a:solidFill>
          <a:latin typeface="Arial" charset="0"/>
        </a:defRPr>
      </a:lvl7pPr>
      <a:lvl8pPr marL="1371600" algn="l" rtl="0" eaLnBrk="0" fontAlgn="base" hangingPunct="0">
        <a:spcBef>
          <a:spcPct val="0"/>
        </a:spcBef>
        <a:spcAft>
          <a:spcPct val="0"/>
        </a:spcAft>
        <a:defRPr sz="2400" b="1">
          <a:solidFill>
            <a:schemeClr val="bg1"/>
          </a:solidFill>
          <a:latin typeface="Arial" charset="0"/>
        </a:defRPr>
      </a:lvl8pPr>
      <a:lvl9pPr marL="1828800" algn="l" rtl="0" eaLnBrk="0" fontAlgn="base" hangingPunct="0">
        <a:spcBef>
          <a:spcPct val="0"/>
        </a:spcBef>
        <a:spcAft>
          <a:spcPct val="0"/>
        </a:spcAft>
        <a:defRPr sz="2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j-lt"/>
        </a:defRPr>
      </a:lvl2pPr>
      <a:lvl3pPr marL="1143000" indent="-228600" algn="l" rtl="0" eaLnBrk="0" fontAlgn="base" hangingPunct="0">
        <a:spcBef>
          <a:spcPct val="20000"/>
        </a:spcBef>
        <a:spcAft>
          <a:spcPct val="0"/>
        </a:spcAft>
        <a:buChar char="•"/>
        <a:defRPr sz="2000">
          <a:solidFill>
            <a:schemeClr val="tx1"/>
          </a:solidFill>
          <a:latin typeface="+mj-lt"/>
        </a:defRPr>
      </a:lvl3pPr>
      <a:lvl4pPr marL="1600200" indent="-228600" algn="l" rtl="0" eaLnBrk="0" fontAlgn="base" hangingPunct="0">
        <a:spcBef>
          <a:spcPct val="20000"/>
        </a:spcBef>
        <a:spcAft>
          <a:spcPct val="0"/>
        </a:spcAft>
        <a:buChar char="–"/>
        <a:defRPr>
          <a:solidFill>
            <a:schemeClr val="tx1"/>
          </a:solidFill>
          <a:latin typeface="+mj-lt"/>
        </a:defRPr>
      </a:lvl4pPr>
      <a:lvl5pPr marL="2057400" indent="-228600" algn="l" rtl="0" eaLnBrk="0" fontAlgn="base" hangingPunct="0">
        <a:spcBef>
          <a:spcPct val="20000"/>
        </a:spcBef>
        <a:spcAft>
          <a:spcPct val="0"/>
        </a:spcAft>
        <a:buChar char="»"/>
        <a:defRPr>
          <a:solidFill>
            <a:schemeClr val="tx1"/>
          </a:solidFill>
          <a:latin typeface="+mj-lt"/>
        </a:defRPr>
      </a:lvl5pPr>
      <a:lvl6pPr marL="2514600" indent="-228600" algn="l" rtl="0" eaLnBrk="0" fontAlgn="base" hangingPunct="0">
        <a:spcBef>
          <a:spcPct val="20000"/>
        </a:spcBef>
        <a:spcAft>
          <a:spcPct val="0"/>
        </a:spcAft>
        <a:buChar char="»"/>
        <a:defRPr>
          <a:solidFill>
            <a:schemeClr val="tx1"/>
          </a:solidFill>
          <a:latin typeface="+mj-lt"/>
        </a:defRPr>
      </a:lvl6pPr>
      <a:lvl7pPr marL="2971800" indent="-228600" algn="l" rtl="0" eaLnBrk="0" fontAlgn="base" hangingPunct="0">
        <a:spcBef>
          <a:spcPct val="20000"/>
        </a:spcBef>
        <a:spcAft>
          <a:spcPct val="0"/>
        </a:spcAft>
        <a:buChar char="»"/>
        <a:defRPr>
          <a:solidFill>
            <a:schemeClr val="tx1"/>
          </a:solidFill>
          <a:latin typeface="+mj-lt"/>
        </a:defRPr>
      </a:lvl7pPr>
      <a:lvl8pPr marL="3429000" indent="-228600" algn="l" rtl="0" eaLnBrk="0" fontAlgn="base" hangingPunct="0">
        <a:spcBef>
          <a:spcPct val="20000"/>
        </a:spcBef>
        <a:spcAft>
          <a:spcPct val="0"/>
        </a:spcAft>
        <a:buChar char="»"/>
        <a:defRPr>
          <a:solidFill>
            <a:schemeClr val="tx1"/>
          </a:solidFill>
          <a:latin typeface="+mj-lt"/>
        </a:defRPr>
      </a:lvl8pPr>
      <a:lvl9pPr marL="3886200" indent="-228600" algn="l" rtl="0" eaLnBrk="0" fontAlgn="base" hangingPunct="0">
        <a:spcBef>
          <a:spcPct val="20000"/>
        </a:spcBef>
        <a:spcAft>
          <a:spcPct val="0"/>
        </a:spcAft>
        <a:buChar char="»"/>
        <a:defRPr>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0" y="685800"/>
            <a:ext cx="9144000" cy="5829300"/>
          </a:xfrm>
          <a:prstGeom prst="rect">
            <a:avLst/>
          </a:prstGeom>
          <a:solidFill>
            <a:srgbClr val="B7C3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23" name="Rectangle 3"/>
          <p:cNvSpPr>
            <a:spLocks noChangeArrowheads="1"/>
          </p:cNvSpPr>
          <p:nvPr/>
        </p:nvSpPr>
        <p:spPr bwMode="auto">
          <a:xfrm>
            <a:off x="0" y="6461125"/>
            <a:ext cx="9144000" cy="392113"/>
          </a:xfrm>
          <a:prstGeom prst="rect">
            <a:avLst/>
          </a:prstGeom>
          <a:gradFill rotWithShape="0">
            <a:gsLst>
              <a:gs pos="0">
                <a:srgbClr val="B7C3CD"/>
              </a:gs>
              <a:gs pos="100000">
                <a:srgbClr val="B7C3CD">
                  <a:gamma/>
                  <a:tint val="0"/>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24" name="Rectangle 4"/>
          <p:cNvSpPr>
            <a:spLocks noChangeArrowheads="1"/>
          </p:cNvSpPr>
          <p:nvPr/>
        </p:nvSpPr>
        <p:spPr bwMode="auto">
          <a:xfrm>
            <a:off x="0" y="0"/>
            <a:ext cx="9144000" cy="350838"/>
          </a:xfrm>
          <a:prstGeom prst="rect">
            <a:avLst/>
          </a:prstGeom>
          <a:gradFill rotWithShape="0">
            <a:gsLst>
              <a:gs pos="0">
                <a:srgbClr val="B7C3CD">
                  <a:gamma/>
                  <a:tint val="0"/>
                  <a:invGamma/>
                </a:srgbClr>
              </a:gs>
              <a:gs pos="100000">
                <a:srgbClr val="B7C3CD"/>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25" name="Rectangle 5"/>
          <p:cNvSpPr>
            <a:spLocks noChangeArrowheads="1"/>
          </p:cNvSpPr>
          <p:nvPr/>
        </p:nvSpPr>
        <p:spPr bwMode="auto">
          <a:xfrm>
            <a:off x="0" y="228600"/>
            <a:ext cx="9144000" cy="533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ZA"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26" name="Rectangle 6"/>
          <p:cNvSpPr>
            <a:spLocks noGrp="1" noChangeArrowheads="1"/>
          </p:cNvSpPr>
          <p:nvPr>
            <p:ph type="title"/>
          </p:nvPr>
        </p:nvSpPr>
        <p:spPr bwMode="auto">
          <a:xfrm>
            <a:off x="533400" y="228600"/>
            <a:ext cx="8610600" cy="5334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35527" name="Rectangle 7"/>
          <p:cNvSpPr>
            <a:spLocks noGrp="1" noChangeArrowheads="1"/>
          </p:cNvSpPr>
          <p:nvPr>
            <p:ph type="body" idx="1"/>
          </p:nvPr>
        </p:nvSpPr>
        <p:spPr bwMode="auto">
          <a:xfrm>
            <a:off x="533400" y="914400"/>
            <a:ext cx="8364538"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5528" name="Text Box 8"/>
          <p:cNvSpPr txBox="1">
            <a:spLocks noChangeArrowheads="1"/>
          </p:cNvSpPr>
          <p:nvPr/>
        </p:nvSpPr>
        <p:spPr bwMode="auto">
          <a:xfrm>
            <a:off x="-57150" y="6613525"/>
            <a:ext cx="177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1" u="none" strike="noStrike" kern="1200" cap="none" spc="0" normalizeH="0" baseline="0" noProof="0">
                <a:ln>
                  <a:noFill/>
                </a:ln>
                <a:solidFill>
                  <a:srgbClr val="000000"/>
                </a:solidFill>
                <a:effectLst/>
                <a:uLnTx/>
                <a:uFillTx/>
                <a:latin typeface="Book Antiqua" panose="02040602050305030304" pitchFamily="18" charset="0"/>
                <a:ea typeface="+mn-ea"/>
                <a:cs typeface="+mn-cs"/>
              </a:rPr>
              <a:t>Irwin/McGraw-Hill</a:t>
            </a:r>
          </a:p>
        </p:txBody>
      </p:sp>
      <p:sp>
        <p:nvSpPr>
          <p:cNvPr id="235529" name="Text Box 9"/>
          <p:cNvSpPr txBox="1">
            <a:spLocks noChangeArrowheads="1"/>
          </p:cNvSpPr>
          <p:nvPr/>
        </p:nvSpPr>
        <p:spPr bwMode="auto">
          <a:xfrm>
            <a:off x="4284663" y="6618288"/>
            <a:ext cx="4783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en-US" sz="1200" b="1" i="1" u="none" strike="noStrike" kern="1200" cap="none" spc="0" normalizeH="0" baseline="0" noProof="0">
                <a:ln>
                  <a:noFill/>
                </a:ln>
                <a:solidFill>
                  <a:srgbClr val="000000"/>
                </a:solidFill>
                <a:effectLst/>
                <a:uLnTx/>
                <a:uFillTx/>
                <a:latin typeface="Book Antiqua" panose="02040602050305030304" pitchFamily="18" charset="0"/>
                <a:ea typeface="+mn-ea"/>
                <a:cs typeface="+mn-cs"/>
              </a:rPr>
              <a:t>Copyright © 2004 The McGraw-Hill Companies. All Rights reserved</a:t>
            </a:r>
          </a:p>
        </p:txBody>
      </p:sp>
      <p:sp>
        <p:nvSpPr>
          <p:cNvPr id="235530" name="Text Box 10"/>
          <p:cNvSpPr txBox="1">
            <a:spLocks noChangeArrowheads="1"/>
          </p:cNvSpPr>
          <p:nvPr/>
        </p:nvSpPr>
        <p:spPr bwMode="auto">
          <a:xfrm>
            <a:off x="7102475" y="-57150"/>
            <a:ext cx="2117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Whitten   Bentley   Dittman</a:t>
            </a: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31" name="Text Box 11"/>
          <p:cNvSpPr txBox="1">
            <a:spLocks noChangeArrowheads="1"/>
          </p:cNvSpPr>
          <p:nvPr/>
        </p:nvSpPr>
        <p:spPr bwMode="auto">
          <a:xfrm>
            <a:off x="-76200" y="-57150"/>
            <a:ext cx="3529013" cy="274638"/>
          </a:xfrm>
          <a:prstGeom prst="rect">
            <a:avLst/>
          </a:prstGeom>
          <a:noFill/>
          <a:ln>
            <a:noFill/>
          </a:ln>
          <a:effectLst/>
          <a:extLst>
            <a:ext uri="{909E8E84-426E-40DD-AFC4-6F175D3DCCD1}">
              <a14:hiddenFill xmlns:a14="http://schemas.microsoft.com/office/drawing/2010/main">
                <a:solidFill>
                  <a:srgbClr val="114FF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5294A6"/>
                </a:solidFill>
                <a:effectLst/>
                <a:uLnTx/>
                <a:uFillTx/>
                <a:latin typeface="Arial" panose="020B0604020202020204" pitchFamily="34" charset="0"/>
                <a:ea typeface="+mn-ea"/>
                <a:cs typeface="+mn-cs"/>
              </a:rPr>
              <a:t>SYSTEMS ANALYSIS AND DESIGN METHODS</a:t>
            </a:r>
            <a:endParaRPr kumimoji="0" lang="en-US" altLang="en-US" sz="2400" b="1" i="0" u="none" strike="noStrike" kern="1200" cap="none" spc="0" normalizeH="0" baseline="0" noProof="0">
              <a:ln>
                <a:noFill/>
              </a:ln>
              <a:solidFill>
                <a:srgbClr val="5294A6"/>
              </a:solidFill>
              <a:effectLst/>
              <a:uLnTx/>
              <a:uFillTx/>
              <a:latin typeface="Times New Roman" panose="02020603050405020304" pitchFamily="18" charset="0"/>
              <a:ea typeface="+mn-ea"/>
              <a:cs typeface="+mn-cs"/>
            </a:endParaRPr>
          </a:p>
        </p:txBody>
      </p:sp>
      <p:sp>
        <p:nvSpPr>
          <p:cNvPr id="235532" name="Text Box 12"/>
          <p:cNvSpPr txBox="1">
            <a:spLocks noChangeArrowheads="1"/>
          </p:cNvSpPr>
          <p:nvPr/>
        </p:nvSpPr>
        <p:spPr bwMode="auto">
          <a:xfrm>
            <a:off x="3368675" y="-57150"/>
            <a:ext cx="974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rPr>
              <a:t>6th Edition</a:t>
            </a:r>
            <a:endParaRPr kumimoji="0" lang="en-US" alt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9564216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strips/>
  </p:transition>
  <p:txStyles>
    <p:titleStyle>
      <a:lvl1pPr algn="l" rtl="0" eaLnBrk="0" fontAlgn="base" hangingPunct="0">
        <a:spcBef>
          <a:spcPct val="0"/>
        </a:spcBef>
        <a:spcAft>
          <a:spcPct val="0"/>
        </a:spcAft>
        <a:defRPr sz="2400" b="1" kern="1200">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panose="020B0604020202020204" pitchFamily="34" charset="0"/>
        </a:defRPr>
      </a:lvl2pPr>
      <a:lvl3pPr algn="l" rtl="0" eaLnBrk="0" fontAlgn="base" hangingPunct="0">
        <a:spcBef>
          <a:spcPct val="0"/>
        </a:spcBef>
        <a:spcAft>
          <a:spcPct val="0"/>
        </a:spcAft>
        <a:defRPr sz="2400" b="1">
          <a:solidFill>
            <a:schemeClr val="bg1"/>
          </a:solidFill>
          <a:latin typeface="Arial" panose="020B0604020202020204" pitchFamily="34" charset="0"/>
        </a:defRPr>
      </a:lvl3pPr>
      <a:lvl4pPr algn="l" rtl="0" eaLnBrk="0" fontAlgn="base" hangingPunct="0">
        <a:spcBef>
          <a:spcPct val="0"/>
        </a:spcBef>
        <a:spcAft>
          <a:spcPct val="0"/>
        </a:spcAft>
        <a:defRPr sz="2400" b="1">
          <a:solidFill>
            <a:schemeClr val="bg1"/>
          </a:solidFill>
          <a:latin typeface="Arial" panose="020B0604020202020204" pitchFamily="34" charset="0"/>
        </a:defRPr>
      </a:lvl4pPr>
      <a:lvl5pPr algn="l" rtl="0" eaLnBrk="0" fontAlgn="base" hangingPunct="0">
        <a:spcBef>
          <a:spcPct val="0"/>
        </a:spcBef>
        <a:spcAft>
          <a:spcPct val="0"/>
        </a:spcAft>
        <a:defRPr sz="2400" b="1">
          <a:solidFill>
            <a:schemeClr val="bg1"/>
          </a:solidFill>
          <a:latin typeface="Arial" panose="020B0604020202020204" pitchFamily="34" charset="0"/>
        </a:defRPr>
      </a:lvl5pPr>
      <a:lvl6pPr marL="457200" algn="l" rtl="0" eaLnBrk="0" fontAlgn="base" hangingPunct="0">
        <a:spcBef>
          <a:spcPct val="0"/>
        </a:spcBef>
        <a:spcAft>
          <a:spcPct val="0"/>
        </a:spcAft>
        <a:defRPr sz="2400" b="1">
          <a:solidFill>
            <a:schemeClr val="bg1"/>
          </a:solidFill>
          <a:latin typeface="Arial" panose="020B0604020202020204" pitchFamily="34" charset="0"/>
        </a:defRPr>
      </a:lvl6pPr>
      <a:lvl7pPr marL="914400" algn="l" rtl="0" eaLnBrk="0" fontAlgn="base" hangingPunct="0">
        <a:spcBef>
          <a:spcPct val="0"/>
        </a:spcBef>
        <a:spcAft>
          <a:spcPct val="0"/>
        </a:spcAft>
        <a:defRPr sz="2400" b="1">
          <a:solidFill>
            <a:schemeClr val="bg1"/>
          </a:solidFill>
          <a:latin typeface="Arial" panose="020B0604020202020204" pitchFamily="34" charset="0"/>
        </a:defRPr>
      </a:lvl7pPr>
      <a:lvl8pPr marL="1371600" algn="l" rtl="0" eaLnBrk="0" fontAlgn="base" hangingPunct="0">
        <a:spcBef>
          <a:spcPct val="0"/>
        </a:spcBef>
        <a:spcAft>
          <a:spcPct val="0"/>
        </a:spcAft>
        <a:defRPr sz="2400" b="1">
          <a:solidFill>
            <a:schemeClr val="bg1"/>
          </a:solidFill>
          <a:latin typeface="Arial" panose="020B0604020202020204" pitchFamily="34" charset="0"/>
        </a:defRPr>
      </a:lvl8pPr>
      <a:lvl9pPr marL="1828800" algn="l" rtl="0" eaLnBrk="0" fontAlgn="base" hangingPunct="0">
        <a:spcBef>
          <a:spcPct val="0"/>
        </a:spcBef>
        <a:spcAft>
          <a:spcPct val="0"/>
        </a:spcAft>
        <a:defRPr sz="24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mj-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j-lt"/>
          <a:ea typeface="+mn-ea"/>
          <a:cs typeface="+mn-cs"/>
        </a:defRPr>
      </a:lvl3pPr>
      <a:lvl4pPr marL="1600200" indent="-228600" algn="l" rtl="0" eaLnBrk="0" fontAlgn="base" hangingPunct="0">
        <a:spcBef>
          <a:spcPct val="20000"/>
        </a:spcBef>
        <a:spcAft>
          <a:spcPct val="0"/>
        </a:spcAft>
        <a:buChar char="–"/>
        <a:defRPr kern="1200">
          <a:solidFill>
            <a:schemeClr val="tx1"/>
          </a:solidFill>
          <a:latin typeface="+mj-lt"/>
          <a:ea typeface="+mn-ea"/>
          <a:cs typeface="+mn-cs"/>
        </a:defRPr>
      </a:lvl4pPr>
      <a:lvl5pPr marL="2057400" indent="-228600" algn="l" rtl="0" eaLnBrk="0" fontAlgn="base" hangingPunct="0">
        <a:spcBef>
          <a:spcPct val="20000"/>
        </a:spcBef>
        <a:spcAft>
          <a:spcPct val="0"/>
        </a:spcAft>
        <a:buChar char="»"/>
        <a:defRPr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0"/>
            <a:ext cx="3200400" cy="6858000"/>
            <a:chOff x="0" y="0"/>
            <a:chExt cx="2016" cy="4320"/>
          </a:xfrm>
        </p:grpSpPr>
        <p:sp>
          <p:nvSpPr>
            <p:cNvPr id="1027" name="Rectangle 3"/>
            <p:cNvSpPr>
              <a:spLocks noChangeArrowheads="1"/>
            </p:cNvSpPr>
            <p:nvPr/>
          </p:nvSpPr>
          <p:spPr bwMode="auto">
            <a:xfrm>
              <a:off x="0" y="0"/>
              <a:ext cx="480" cy="4320"/>
            </a:xfrm>
            <a:prstGeom prst="rect">
              <a:avLst/>
            </a:prstGeom>
            <a:solidFill>
              <a:schemeClr val="tx1"/>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2" name="Rectangle 4"/>
            <p:cNvSpPr>
              <a:spLocks noChangeArrowheads="1"/>
            </p:cNvSpPr>
            <p:nvPr/>
          </p:nvSpPr>
          <p:spPr bwMode="auto">
            <a:xfrm>
              <a:off x="432" y="0"/>
              <a:ext cx="1584" cy="672"/>
            </a:xfrm>
            <a:prstGeom prst="rect">
              <a:avLst/>
            </a:prstGeom>
            <a:solidFill>
              <a:schemeClr val="tx1"/>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grpSp>
      <p:sp>
        <p:nvSpPr>
          <p:cNvPr id="1029" name="AutoShape 5"/>
          <p:cNvSpPr>
            <a:spLocks noChangeArrowheads="1"/>
          </p:cNvSpPr>
          <p:nvPr userDrawn="1"/>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1028" name="Rectangle 7"/>
          <p:cNvSpPr>
            <a:spLocks noGrp="1" noChangeArrowheads="1"/>
          </p:cNvSpPr>
          <p:nvPr>
            <p:ph type="title"/>
          </p:nvPr>
        </p:nvSpPr>
        <p:spPr bwMode="auto">
          <a:xfrm>
            <a:off x="3276600" y="228600"/>
            <a:ext cx="563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 name="Rectangle 8"/>
          <p:cNvSpPr>
            <a:spLocks noGrp="1" noChangeArrowheads="1"/>
          </p:cNvSpPr>
          <p:nvPr>
            <p:ph type="body" idx="1"/>
          </p:nvPr>
        </p:nvSpPr>
        <p:spPr bwMode="auto">
          <a:xfrm>
            <a:off x="914400" y="12954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8" name="Rectangle 14"/>
          <p:cNvSpPr>
            <a:spLocks noGrp="1" noChangeArrowheads="1"/>
          </p:cNvSpPr>
          <p:nvPr>
            <p:ph type="ftr" sz="quarter" idx="3"/>
          </p:nvPr>
        </p:nvSpPr>
        <p:spPr bwMode="auto">
          <a:xfrm>
            <a:off x="2936875" y="64008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b="1" smtClean="0">
                <a:solidFill>
                  <a:srgbClr val="FF0000"/>
                </a:solidFill>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1039" name="Rectangle 15"/>
          <p:cNvSpPr>
            <a:spLocks noGrp="1" noChangeArrowheads="1"/>
          </p:cNvSpPr>
          <p:nvPr>
            <p:ph type="sldNum" sz="quarter" idx="4"/>
          </p:nvPr>
        </p:nvSpPr>
        <p:spPr bwMode="auto">
          <a:xfrm>
            <a:off x="8534400" y="62928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FF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591CE96-5382-4366-8681-6B869A7F4E29}"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32302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hf hdr="0" ftr="0" dt="0"/>
  <p:txStyles>
    <p:titleStyle>
      <a:lvl1pPr algn="l" rtl="0" eaLnBrk="0" fontAlgn="base" hangingPunct="0">
        <a:lnSpc>
          <a:spcPct val="90000"/>
        </a:lnSpc>
        <a:spcBef>
          <a:spcPct val="0"/>
        </a:spcBef>
        <a:spcAft>
          <a:spcPct val="0"/>
        </a:spcAft>
        <a:defRPr sz="3600" b="1">
          <a:solidFill>
            <a:srgbClr val="FF0000"/>
          </a:solidFill>
          <a:latin typeface="+mj-lt"/>
          <a:ea typeface="+mj-ea"/>
          <a:cs typeface="+mj-cs"/>
        </a:defRPr>
      </a:lvl1pPr>
      <a:lvl2pPr algn="l" rtl="0" eaLnBrk="0" fontAlgn="base" hangingPunct="0">
        <a:lnSpc>
          <a:spcPct val="90000"/>
        </a:lnSpc>
        <a:spcBef>
          <a:spcPct val="0"/>
        </a:spcBef>
        <a:spcAft>
          <a:spcPct val="0"/>
        </a:spcAft>
        <a:defRPr sz="3600" b="1">
          <a:solidFill>
            <a:srgbClr val="FF0000"/>
          </a:solidFill>
          <a:latin typeface="Arial" pitchFamily="34" charset="0"/>
        </a:defRPr>
      </a:lvl2pPr>
      <a:lvl3pPr algn="l" rtl="0" eaLnBrk="0" fontAlgn="base" hangingPunct="0">
        <a:lnSpc>
          <a:spcPct val="90000"/>
        </a:lnSpc>
        <a:spcBef>
          <a:spcPct val="0"/>
        </a:spcBef>
        <a:spcAft>
          <a:spcPct val="0"/>
        </a:spcAft>
        <a:defRPr sz="3600" b="1">
          <a:solidFill>
            <a:srgbClr val="FF0000"/>
          </a:solidFill>
          <a:latin typeface="Arial" pitchFamily="34" charset="0"/>
        </a:defRPr>
      </a:lvl3pPr>
      <a:lvl4pPr algn="l" rtl="0" eaLnBrk="0" fontAlgn="base" hangingPunct="0">
        <a:lnSpc>
          <a:spcPct val="90000"/>
        </a:lnSpc>
        <a:spcBef>
          <a:spcPct val="0"/>
        </a:spcBef>
        <a:spcAft>
          <a:spcPct val="0"/>
        </a:spcAft>
        <a:defRPr sz="3600" b="1">
          <a:solidFill>
            <a:srgbClr val="FF0000"/>
          </a:solidFill>
          <a:latin typeface="Arial" pitchFamily="34" charset="0"/>
        </a:defRPr>
      </a:lvl4pPr>
      <a:lvl5pPr algn="l" rtl="0" eaLnBrk="0" fontAlgn="base" hangingPunct="0">
        <a:lnSpc>
          <a:spcPct val="90000"/>
        </a:lnSpc>
        <a:spcBef>
          <a:spcPct val="0"/>
        </a:spcBef>
        <a:spcAft>
          <a:spcPct val="0"/>
        </a:spcAft>
        <a:defRPr sz="3600" b="1">
          <a:solidFill>
            <a:srgbClr val="FF0000"/>
          </a:solidFill>
          <a:latin typeface="Arial" pitchFamily="34" charset="0"/>
        </a:defRPr>
      </a:lvl5pPr>
      <a:lvl6pPr marL="457200" algn="l" rtl="0" fontAlgn="base">
        <a:lnSpc>
          <a:spcPct val="90000"/>
        </a:lnSpc>
        <a:spcBef>
          <a:spcPct val="0"/>
        </a:spcBef>
        <a:spcAft>
          <a:spcPct val="0"/>
        </a:spcAft>
        <a:defRPr sz="3600" b="1">
          <a:solidFill>
            <a:srgbClr val="FF0000"/>
          </a:solidFill>
          <a:latin typeface="Arial" pitchFamily="34" charset="0"/>
        </a:defRPr>
      </a:lvl6pPr>
      <a:lvl7pPr marL="914400" algn="l" rtl="0" fontAlgn="base">
        <a:lnSpc>
          <a:spcPct val="90000"/>
        </a:lnSpc>
        <a:spcBef>
          <a:spcPct val="0"/>
        </a:spcBef>
        <a:spcAft>
          <a:spcPct val="0"/>
        </a:spcAft>
        <a:defRPr sz="3600" b="1">
          <a:solidFill>
            <a:srgbClr val="FF0000"/>
          </a:solidFill>
          <a:latin typeface="Arial" pitchFamily="34" charset="0"/>
        </a:defRPr>
      </a:lvl7pPr>
      <a:lvl8pPr marL="1371600" algn="l" rtl="0" fontAlgn="base">
        <a:lnSpc>
          <a:spcPct val="90000"/>
        </a:lnSpc>
        <a:spcBef>
          <a:spcPct val="0"/>
        </a:spcBef>
        <a:spcAft>
          <a:spcPct val="0"/>
        </a:spcAft>
        <a:defRPr sz="3600" b="1">
          <a:solidFill>
            <a:srgbClr val="FF0000"/>
          </a:solidFill>
          <a:latin typeface="Arial" pitchFamily="34" charset="0"/>
        </a:defRPr>
      </a:lvl8pPr>
      <a:lvl9pPr marL="1828800" algn="l" rtl="0" fontAlgn="base">
        <a:lnSpc>
          <a:spcPct val="90000"/>
        </a:lnSpc>
        <a:spcBef>
          <a:spcPct val="0"/>
        </a:spcBef>
        <a:spcAft>
          <a:spcPct val="0"/>
        </a:spcAft>
        <a:defRPr sz="3600" b="1">
          <a:solidFill>
            <a:srgbClr val="FF0000"/>
          </a:solidFill>
          <a:latin typeface="Arial"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Char char="–"/>
        <a:defRPr>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rgbClr val="FF0000"/>
        </a:buClr>
        <a:buFont typeface="Wingdings" pitchFamily="2" charset="2"/>
        <a:buChar char="l"/>
        <a:defRPr>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l"/>
        <a:defRPr>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l"/>
        <a:defRPr>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0"/>
            <a:ext cx="3200400" cy="6858000"/>
            <a:chOff x="0" y="0"/>
            <a:chExt cx="2016" cy="4320"/>
          </a:xfrm>
        </p:grpSpPr>
        <p:sp>
          <p:nvSpPr>
            <p:cNvPr id="1027" name="Rectangle 3"/>
            <p:cNvSpPr>
              <a:spLocks noChangeArrowheads="1"/>
            </p:cNvSpPr>
            <p:nvPr/>
          </p:nvSpPr>
          <p:spPr bwMode="auto">
            <a:xfrm>
              <a:off x="0" y="0"/>
              <a:ext cx="480" cy="4320"/>
            </a:xfrm>
            <a:prstGeom prst="rect">
              <a:avLst/>
            </a:prstGeom>
            <a:solidFill>
              <a:schemeClr val="tx1"/>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2" name="Rectangle 4"/>
            <p:cNvSpPr>
              <a:spLocks noChangeArrowheads="1"/>
            </p:cNvSpPr>
            <p:nvPr/>
          </p:nvSpPr>
          <p:spPr bwMode="auto">
            <a:xfrm>
              <a:off x="432" y="0"/>
              <a:ext cx="1584" cy="672"/>
            </a:xfrm>
            <a:prstGeom prst="rect">
              <a:avLst/>
            </a:prstGeom>
            <a:solidFill>
              <a:schemeClr val="tx1"/>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grpSp>
      <p:sp>
        <p:nvSpPr>
          <p:cNvPr id="1029" name="AutoShape 5"/>
          <p:cNvSpPr>
            <a:spLocks noChangeArrowheads="1"/>
          </p:cNvSpPr>
          <p:nvPr userDrawn="1"/>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1028" name="Rectangle 7"/>
          <p:cNvSpPr>
            <a:spLocks noGrp="1" noChangeArrowheads="1"/>
          </p:cNvSpPr>
          <p:nvPr>
            <p:ph type="title"/>
          </p:nvPr>
        </p:nvSpPr>
        <p:spPr bwMode="auto">
          <a:xfrm>
            <a:off x="3276600" y="228600"/>
            <a:ext cx="563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 name="Rectangle 8"/>
          <p:cNvSpPr>
            <a:spLocks noGrp="1" noChangeArrowheads="1"/>
          </p:cNvSpPr>
          <p:nvPr>
            <p:ph type="body" idx="1"/>
          </p:nvPr>
        </p:nvSpPr>
        <p:spPr bwMode="auto">
          <a:xfrm>
            <a:off x="914400" y="12954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8" name="Rectangle 14"/>
          <p:cNvSpPr>
            <a:spLocks noGrp="1" noChangeArrowheads="1"/>
          </p:cNvSpPr>
          <p:nvPr>
            <p:ph type="ftr" sz="quarter" idx="3"/>
          </p:nvPr>
        </p:nvSpPr>
        <p:spPr bwMode="auto">
          <a:xfrm>
            <a:off x="2936875" y="64008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b="1" smtClean="0">
                <a:solidFill>
                  <a:srgbClr val="FF0000"/>
                </a:solidFill>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F0000"/>
              </a:solidFill>
              <a:effectLst/>
              <a:uLnTx/>
              <a:uFillTx/>
              <a:latin typeface="Arial"/>
              <a:ea typeface="+mn-ea"/>
              <a:cs typeface="+mn-cs"/>
            </a:endParaRPr>
          </a:p>
        </p:txBody>
      </p:sp>
      <p:sp>
        <p:nvSpPr>
          <p:cNvPr id="1039" name="Rectangle 15"/>
          <p:cNvSpPr>
            <a:spLocks noGrp="1" noChangeArrowheads="1"/>
          </p:cNvSpPr>
          <p:nvPr>
            <p:ph type="sldNum" sz="quarter" idx="4"/>
          </p:nvPr>
        </p:nvSpPr>
        <p:spPr bwMode="auto">
          <a:xfrm>
            <a:off x="8534400" y="62928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FF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591CE96-5382-4366-8681-6B869A7F4E29}"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404136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hf hdr="0" ftr="0" dt="0"/>
  <p:txStyles>
    <p:titleStyle>
      <a:lvl1pPr algn="l" rtl="0" eaLnBrk="0" fontAlgn="base" hangingPunct="0">
        <a:lnSpc>
          <a:spcPct val="90000"/>
        </a:lnSpc>
        <a:spcBef>
          <a:spcPct val="0"/>
        </a:spcBef>
        <a:spcAft>
          <a:spcPct val="0"/>
        </a:spcAft>
        <a:defRPr sz="3600" b="1">
          <a:solidFill>
            <a:srgbClr val="FF0000"/>
          </a:solidFill>
          <a:latin typeface="+mj-lt"/>
          <a:ea typeface="+mj-ea"/>
          <a:cs typeface="+mj-cs"/>
        </a:defRPr>
      </a:lvl1pPr>
      <a:lvl2pPr algn="l" rtl="0" eaLnBrk="0" fontAlgn="base" hangingPunct="0">
        <a:lnSpc>
          <a:spcPct val="90000"/>
        </a:lnSpc>
        <a:spcBef>
          <a:spcPct val="0"/>
        </a:spcBef>
        <a:spcAft>
          <a:spcPct val="0"/>
        </a:spcAft>
        <a:defRPr sz="3600" b="1">
          <a:solidFill>
            <a:srgbClr val="FF0000"/>
          </a:solidFill>
          <a:latin typeface="Arial" pitchFamily="34" charset="0"/>
        </a:defRPr>
      </a:lvl2pPr>
      <a:lvl3pPr algn="l" rtl="0" eaLnBrk="0" fontAlgn="base" hangingPunct="0">
        <a:lnSpc>
          <a:spcPct val="90000"/>
        </a:lnSpc>
        <a:spcBef>
          <a:spcPct val="0"/>
        </a:spcBef>
        <a:spcAft>
          <a:spcPct val="0"/>
        </a:spcAft>
        <a:defRPr sz="3600" b="1">
          <a:solidFill>
            <a:srgbClr val="FF0000"/>
          </a:solidFill>
          <a:latin typeface="Arial" pitchFamily="34" charset="0"/>
        </a:defRPr>
      </a:lvl3pPr>
      <a:lvl4pPr algn="l" rtl="0" eaLnBrk="0" fontAlgn="base" hangingPunct="0">
        <a:lnSpc>
          <a:spcPct val="90000"/>
        </a:lnSpc>
        <a:spcBef>
          <a:spcPct val="0"/>
        </a:spcBef>
        <a:spcAft>
          <a:spcPct val="0"/>
        </a:spcAft>
        <a:defRPr sz="3600" b="1">
          <a:solidFill>
            <a:srgbClr val="FF0000"/>
          </a:solidFill>
          <a:latin typeface="Arial" pitchFamily="34" charset="0"/>
        </a:defRPr>
      </a:lvl4pPr>
      <a:lvl5pPr algn="l" rtl="0" eaLnBrk="0" fontAlgn="base" hangingPunct="0">
        <a:lnSpc>
          <a:spcPct val="90000"/>
        </a:lnSpc>
        <a:spcBef>
          <a:spcPct val="0"/>
        </a:spcBef>
        <a:spcAft>
          <a:spcPct val="0"/>
        </a:spcAft>
        <a:defRPr sz="3600" b="1">
          <a:solidFill>
            <a:srgbClr val="FF0000"/>
          </a:solidFill>
          <a:latin typeface="Arial" pitchFamily="34" charset="0"/>
        </a:defRPr>
      </a:lvl5pPr>
      <a:lvl6pPr marL="457200" algn="l" rtl="0" fontAlgn="base">
        <a:lnSpc>
          <a:spcPct val="90000"/>
        </a:lnSpc>
        <a:spcBef>
          <a:spcPct val="0"/>
        </a:spcBef>
        <a:spcAft>
          <a:spcPct val="0"/>
        </a:spcAft>
        <a:defRPr sz="3600" b="1">
          <a:solidFill>
            <a:srgbClr val="FF0000"/>
          </a:solidFill>
          <a:latin typeface="Arial" pitchFamily="34" charset="0"/>
        </a:defRPr>
      </a:lvl6pPr>
      <a:lvl7pPr marL="914400" algn="l" rtl="0" fontAlgn="base">
        <a:lnSpc>
          <a:spcPct val="90000"/>
        </a:lnSpc>
        <a:spcBef>
          <a:spcPct val="0"/>
        </a:spcBef>
        <a:spcAft>
          <a:spcPct val="0"/>
        </a:spcAft>
        <a:defRPr sz="3600" b="1">
          <a:solidFill>
            <a:srgbClr val="FF0000"/>
          </a:solidFill>
          <a:latin typeface="Arial" pitchFamily="34" charset="0"/>
        </a:defRPr>
      </a:lvl7pPr>
      <a:lvl8pPr marL="1371600" algn="l" rtl="0" fontAlgn="base">
        <a:lnSpc>
          <a:spcPct val="90000"/>
        </a:lnSpc>
        <a:spcBef>
          <a:spcPct val="0"/>
        </a:spcBef>
        <a:spcAft>
          <a:spcPct val="0"/>
        </a:spcAft>
        <a:defRPr sz="3600" b="1">
          <a:solidFill>
            <a:srgbClr val="FF0000"/>
          </a:solidFill>
          <a:latin typeface="Arial" pitchFamily="34" charset="0"/>
        </a:defRPr>
      </a:lvl8pPr>
      <a:lvl9pPr marL="1828800" algn="l" rtl="0" fontAlgn="base">
        <a:lnSpc>
          <a:spcPct val="90000"/>
        </a:lnSpc>
        <a:spcBef>
          <a:spcPct val="0"/>
        </a:spcBef>
        <a:spcAft>
          <a:spcPct val="0"/>
        </a:spcAft>
        <a:defRPr sz="3600" b="1">
          <a:solidFill>
            <a:srgbClr val="FF0000"/>
          </a:solidFill>
          <a:latin typeface="Arial"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Char char="–"/>
        <a:defRPr>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rgbClr val="FF0000"/>
        </a:buClr>
        <a:buFont typeface="Wingdings" pitchFamily="2" charset="2"/>
        <a:buChar char="l"/>
        <a:defRPr>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l"/>
        <a:defRPr>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l"/>
        <a:defRPr>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0"/>
            <a:ext cx="3200400" cy="6858000"/>
            <a:chOff x="0" y="0"/>
            <a:chExt cx="2016" cy="4320"/>
          </a:xfrm>
        </p:grpSpPr>
        <p:sp>
          <p:nvSpPr>
            <p:cNvPr id="1027" name="Rectangle 3"/>
            <p:cNvSpPr>
              <a:spLocks noChangeArrowheads="1"/>
            </p:cNvSpPr>
            <p:nvPr/>
          </p:nvSpPr>
          <p:spPr bwMode="auto">
            <a:xfrm>
              <a:off x="0" y="0"/>
              <a:ext cx="480" cy="4320"/>
            </a:xfrm>
            <a:prstGeom prst="rect">
              <a:avLst/>
            </a:prstGeom>
            <a:solidFill>
              <a:schemeClr val="tx1"/>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2" name="Rectangle 4"/>
            <p:cNvSpPr>
              <a:spLocks noChangeArrowheads="1"/>
            </p:cNvSpPr>
            <p:nvPr/>
          </p:nvSpPr>
          <p:spPr bwMode="auto">
            <a:xfrm>
              <a:off x="432" y="0"/>
              <a:ext cx="1584" cy="672"/>
            </a:xfrm>
            <a:prstGeom prst="rect">
              <a:avLst/>
            </a:prstGeom>
            <a:solidFill>
              <a:schemeClr val="tx1"/>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grpSp>
      <p:sp>
        <p:nvSpPr>
          <p:cNvPr id="1029" name="AutoShape 5"/>
          <p:cNvSpPr>
            <a:spLocks noChangeArrowheads="1"/>
          </p:cNvSpPr>
          <p:nvPr userDrawn="1"/>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1028" name="Rectangle 7"/>
          <p:cNvSpPr>
            <a:spLocks noGrp="1" noChangeArrowheads="1"/>
          </p:cNvSpPr>
          <p:nvPr>
            <p:ph type="title"/>
          </p:nvPr>
        </p:nvSpPr>
        <p:spPr bwMode="auto">
          <a:xfrm>
            <a:off x="3276600" y="228600"/>
            <a:ext cx="563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 name="Rectangle 8"/>
          <p:cNvSpPr>
            <a:spLocks noGrp="1" noChangeArrowheads="1"/>
          </p:cNvSpPr>
          <p:nvPr>
            <p:ph type="body" idx="1"/>
          </p:nvPr>
        </p:nvSpPr>
        <p:spPr bwMode="auto">
          <a:xfrm>
            <a:off x="914400" y="12954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8" name="Rectangle 14"/>
          <p:cNvSpPr>
            <a:spLocks noGrp="1" noChangeArrowheads="1"/>
          </p:cNvSpPr>
          <p:nvPr>
            <p:ph type="ftr" sz="quarter" idx="3"/>
          </p:nvPr>
        </p:nvSpPr>
        <p:spPr bwMode="auto">
          <a:xfrm>
            <a:off x="2936875" y="64008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b="1">
                <a:solidFill>
                  <a:srgbClr val="FF0000"/>
                </a:solidFill>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1039" name="Rectangle 15"/>
          <p:cNvSpPr>
            <a:spLocks noGrp="1" noChangeArrowheads="1"/>
          </p:cNvSpPr>
          <p:nvPr>
            <p:ph type="sldNum" sz="quarter" idx="4"/>
          </p:nvPr>
        </p:nvSpPr>
        <p:spPr bwMode="auto">
          <a:xfrm>
            <a:off x="8534400" y="62928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FF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FE6F14-7BEC-4E42-9980-6A1EBA5EEB8E}"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97553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hf hdr="0" ftr="0" dt="0"/>
  <p:txStyles>
    <p:titleStyle>
      <a:lvl1pPr algn="l" rtl="0" eaLnBrk="0" fontAlgn="base" hangingPunct="0">
        <a:lnSpc>
          <a:spcPct val="90000"/>
        </a:lnSpc>
        <a:spcBef>
          <a:spcPct val="0"/>
        </a:spcBef>
        <a:spcAft>
          <a:spcPct val="0"/>
        </a:spcAft>
        <a:defRPr sz="3600" b="1">
          <a:solidFill>
            <a:srgbClr val="FF0000"/>
          </a:solidFill>
          <a:latin typeface="+mj-lt"/>
          <a:ea typeface="+mj-ea"/>
          <a:cs typeface="+mj-cs"/>
        </a:defRPr>
      </a:lvl1pPr>
      <a:lvl2pPr algn="l" rtl="0" eaLnBrk="0" fontAlgn="base" hangingPunct="0">
        <a:lnSpc>
          <a:spcPct val="90000"/>
        </a:lnSpc>
        <a:spcBef>
          <a:spcPct val="0"/>
        </a:spcBef>
        <a:spcAft>
          <a:spcPct val="0"/>
        </a:spcAft>
        <a:defRPr sz="3600" b="1">
          <a:solidFill>
            <a:srgbClr val="FF0000"/>
          </a:solidFill>
          <a:latin typeface="Arial" pitchFamily="34" charset="0"/>
        </a:defRPr>
      </a:lvl2pPr>
      <a:lvl3pPr algn="l" rtl="0" eaLnBrk="0" fontAlgn="base" hangingPunct="0">
        <a:lnSpc>
          <a:spcPct val="90000"/>
        </a:lnSpc>
        <a:spcBef>
          <a:spcPct val="0"/>
        </a:spcBef>
        <a:spcAft>
          <a:spcPct val="0"/>
        </a:spcAft>
        <a:defRPr sz="3600" b="1">
          <a:solidFill>
            <a:srgbClr val="FF0000"/>
          </a:solidFill>
          <a:latin typeface="Arial" pitchFamily="34" charset="0"/>
        </a:defRPr>
      </a:lvl3pPr>
      <a:lvl4pPr algn="l" rtl="0" eaLnBrk="0" fontAlgn="base" hangingPunct="0">
        <a:lnSpc>
          <a:spcPct val="90000"/>
        </a:lnSpc>
        <a:spcBef>
          <a:spcPct val="0"/>
        </a:spcBef>
        <a:spcAft>
          <a:spcPct val="0"/>
        </a:spcAft>
        <a:defRPr sz="3600" b="1">
          <a:solidFill>
            <a:srgbClr val="FF0000"/>
          </a:solidFill>
          <a:latin typeface="Arial" pitchFamily="34" charset="0"/>
        </a:defRPr>
      </a:lvl4pPr>
      <a:lvl5pPr algn="l" rtl="0" eaLnBrk="0" fontAlgn="base" hangingPunct="0">
        <a:lnSpc>
          <a:spcPct val="90000"/>
        </a:lnSpc>
        <a:spcBef>
          <a:spcPct val="0"/>
        </a:spcBef>
        <a:spcAft>
          <a:spcPct val="0"/>
        </a:spcAft>
        <a:defRPr sz="3600" b="1">
          <a:solidFill>
            <a:srgbClr val="FF0000"/>
          </a:solidFill>
          <a:latin typeface="Arial" pitchFamily="34" charset="0"/>
        </a:defRPr>
      </a:lvl5pPr>
      <a:lvl6pPr marL="457200" algn="l" rtl="0" fontAlgn="base">
        <a:lnSpc>
          <a:spcPct val="90000"/>
        </a:lnSpc>
        <a:spcBef>
          <a:spcPct val="0"/>
        </a:spcBef>
        <a:spcAft>
          <a:spcPct val="0"/>
        </a:spcAft>
        <a:defRPr sz="3600" b="1">
          <a:solidFill>
            <a:srgbClr val="FF0000"/>
          </a:solidFill>
          <a:latin typeface="Arial" pitchFamily="34" charset="0"/>
        </a:defRPr>
      </a:lvl6pPr>
      <a:lvl7pPr marL="914400" algn="l" rtl="0" fontAlgn="base">
        <a:lnSpc>
          <a:spcPct val="90000"/>
        </a:lnSpc>
        <a:spcBef>
          <a:spcPct val="0"/>
        </a:spcBef>
        <a:spcAft>
          <a:spcPct val="0"/>
        </a:spcAft>
        <a:defRPr sz="3600" b="1">
          <a:solidFill>
            <a:srgbClr val="FF0000"/>
          </a:solidFill>
          <a:latin typeface="Arial" pitchFamily="34" charset="0"/>
        </a:defRPr>
      </a:lvl7pPr>
      <a:lvl8pPr marL="1371600" algn="l" rtl="0" fontAlgn="base">
        <a:lnSpc>
          <a:spcPct val="90000"/>
        </a:lnSpc>
        <a:spcBef>
          <a:spcPct val="0"/>
        </a:spcBef>
        <a:spcAft>
          <a:spcPct val="0"/>
        </a:spcAft>
        <a:defRPr sz="3600" b="1">
          <a:solidFill>
            <a:srgbClr val="FF0000"/>
          </a:solidFill>
          <a:latin typeface="Arial" pitchFamily="34" charset="0"/>
        </a:defRPr>
      </a:lvl8pPr>
      <a:lvl9pPr marL="1828800" algn="l" rtl="0" fontAlgn="base">
        <a:lnSpc>
          <a:spcPct val="90000"/>
        </a:lnSpc>
        <a:spcBef>
          <a:spcPct val="0"/>
        </a:spcBef>
        <a:spcAft>
          <a:spcPct val="0"/>
        </a:spcAft>
        <a:defRPr sz="3600" b="1">
          <a:solidFill>
            <a:srgbClr val="FF0000"/>
          </a:solidFill>
          <a:latin typeface="Arial"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Char char="–"/>
        <a:defRPr>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rgbClr val="FF0000"/>
        </a:buClr>
        <a:buFont typeface="Wingdings" pitchFamily="2" charset="2"/>
        <a:buChar char="l"/>
        <a:defRPr>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l"/>
        <a:defRPr>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l"/>
        <a:defRPr>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0"/>
            <a:ext cx="3200400" cy="6858000"/>
            <a:chOff x="0" y="0"/>
            <a:chExt cx="2016" cy="4320"/>
          </a:xfrm>
        </p:grpSpPr>
        <p:sp>
          <p:nvSpPr>
            <p:cNvPr id="1027" name="Rectangle 3"/>
            <p:cNvSpPr>
              <a:spLocks noChangeArrowheads="1"/>
            </p:cNvSpPr>
            <p:nvPr/>
          </p:nvSpPr>
          <p:spPr bwMode="auto">
            <a:xfrm>
              <a:off x="0" y="0"/>
              <a:ext cx="480" cy="4320"/>
            </a:xfrm>
            <a:prstGeom prst="rect">
              <a:avLst/>
            </a:prstGeom>
            <a:solidFill>
              <a:schemeClr val="tx1"/>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2" name="Rectangle 4"/>
            <p:cNvSpPr>
              <a:spLocks noChangeArrowheads="1"/>
            </p:cNvSpPr>
            <p:nvPr/>
          </p:nvSpPr>
          <p:spPr bwMode="auto">
            <a:xfrm>
              <a:off x="432" y="0"/>
              <a:ext cx="1584" cy="672"/>
            </a:xfrm>
            <a:prstGeom prst="rect">
              <a:avLst/>
            </a:prstGeom>
            <a:solidFill>
              <a:schemeClr val="tx1"/>
            </a:solidFill>
            <a:ln w="9525">
              <a:no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grpSp>
      <p:sp>
        <p:nvSpPr>
          <p:cNvPr id="1029" name="AutoShape 5"/>
          <p:cNvSpPr>
            <a:spLocks noChangeArrowheads="1"/>
          </p:cNvSpPr>
          <p:nvPr userDrawn="1"/>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
        <p:nvSpPr>
          <p:cNvPr id="1028" name="Rectangle 7"/>
          <p:cNvSpPr>
            <a:spLocks noGrp="1" noChangeArrowheads="1"/>
          </p:cNvSpPr>
          <p:nvPr>
            <p:ph type="title"/>
          </p:nvPr>
        </p:nvSpPr>
        <p:spPr bwMode="auto">
          <a:xfrm>
            <a:off x="3276600" y="228600"/>
            <a:ext cx="5638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 name="Rectangle 8"/>
          <p:cNvSpPr>
            <a:spLocks noGrp="1" noChangeArrowheads="1"/>
          </p:cNvSpPr>
          <p:nvPr>
            <p:ph type="body" idx="1"/>
          </p:nvPr>
        </p:nvSpPr>
        <p:spPr bwMode="auto">
          <a:xfrm>
            <a:off x="914400" y="12954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8" name="Rectangle 14"/>
          <p:cNvSpPr>
            <a:spLocks noGrp="1" noChangeArrowheads="1"/>
          </p:cNvSpPr>
          <p:nvPr>
            <p:ph type="ftr" sz="quarter" idx="3"/>
          </p:nvPr>
        </p:nvSpPr>
        <p:spPr bwMode="auto">
          <a:xfrm>
            <a:off x="2936875" y="6400800"/>
            <a:ext cx="2895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ctr">
              <a:defRPr sz="1400" b="1">
                <a:solidFill>
                  <a:srgbClr val="FF0000"/>
                </a:solidFill>
                <a:latin typeface="+mj-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0000"/>
                </a:solidFill>
                <a:effectLst/>
                <a:uLnTx/>
                <a:uFillTx/>
                <a:latin typeface="Arial"/>
                <a:ea typeface="+mn-ea"/>
                <a:cs typeface="+mn-cs"/>
              </a:rPr>
              <a:t>IS 431 : Lecture 3</a:t>
            </a:r>
          </a:p>
        </p:txBody>
      </p:sp>
      <p:sp>
        <p:nvSpPr>
          <p:cNvPr id="1039" name="Rectangle 15"/>
          <p:cNvSpPr>
            <a:spLocks noGrp="1" noChangeArrowheads="1"/>
          </p:cNvSpPr>
          <p:nvPr>
            <p:ph type="sldNum" sz="quarter" idx="4"/>
          </p:nvPr>
        </p:nvSpPr>
        <p:spPr bwMode="auto">
          <a:xfrm>
            <a:off x="8534400" y="62928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rgbClr val="FF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FE6F14-7BEC-4E42-9980-6A1EBA5EEB8E}"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287495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hf hdr="0" ftr="0" dt="0"/>
  <p:txStyles>
    <p:titleStyle>
      <a:lvl1pPr algn="l" rtl="0" eaLnBrk="0" fontAlgn="base" hangingPunct="0">
        <a:lnSpc>
          <a:spcPct val="90000"/>
        </a:lnSpc>
        <a:spcBef>
          <a:spcPct val="0"/>
        </a:spcBef>
        <a:spcAft>
          <a:spcPct val="0"/>
        </a:spcAft>
        <a:defRPr sz="3600" b="1">
          <a:solidFill>
            <a:srgbClr val="FF0000"/>
          </a:solidFill>
          <a:latin typeface="+mj-lt"/>
          <a:ea typeface="+mj-ea"/>
          <a:cs typeface="+mj-cs"/>
        </a:defRPr>
      </a:lvl1pPr>
      <a:lvl2pPr algn="l" rtl="0" eaLnBrk="0" fontAlgn="base" hangingPunct="0">
        <a:lnSpc>
          <a:spcPct val="90000"/>
        </a:lnSpc>
        <a:spcBef>
          <a:spcPct val="0"/>
        </a:spcBef>
        <a:spcAft>
          <a:spcPct val="0"/>
        </a:spcAft>
        <a:defRPr sz="3600" b="1">
          <a:solidFill>
            <a:srgbClr val="FF0000"/>
          </a:solidFill>
          <a:latin typeface="Arial" pitchFamily="34" charset="0"/>
        </a:defRPr>
      </a:lvl2pPr>
      <a:lvl3pPr algn="l" rtl="0" eaLnBrk="0" fontAlgn="base" hangingPunct="0">
        <a:lnSpc>
          <a:spcPct val="90000"/>
        </a:lnSpc>
        <a:spcBef>
          <a:spcPct val="0"/>
        </a:spcBef>
        <a:spcAft>
          <a:spcPct val="0"/>
        </a:spcAft>
        <a:defRPr sz="3600" b="1">
          <a:solidFill>
            <a:srgbClr val="FF0000"/>
          </a:solidFill>
          <a:latin typeface="Arial" pitchFamily="34" charset="0"/>
        </a:defRPr>
      </a:lvl3pPr>
      <a:lvl4pPr algn="l" rtl="0" eaLnBrk="0" fontAlgn="base" hangingPunct="0">
        <a:lnSpc>
          <a:spcPct val="90000"/>
        </a:lnSpc>
        <a:spcBef>
          <a:spcPct val="0"/>
        </a:spcBef>
        <a:spcAft>
          <a:spcPct val="0"/>
        </a:spcAft>
        <a:defRPr sz="3600" b="1">
          <a:solidFill>
            <a:srgbClr val="FF0000"/>
          </a:solidFill>
          <a:latin typeface="Arial" pitchFamily="34" charset="0"/>
        </a:defRPr>
      </a:lvl4pPr>
      <a:lvl5pPr algn="l" rtl="0" eaLnBrk="0" fontAlgn="base" hangingPunct="0">
        <a:lnSpc>
          <a:spcPct val="90000"/>
        </a:lnSpc>
        <a:spcBef>
          <a:spcPct val="0"/>
        </a:spcBef>
        <a:spcAft>
          <a:spcPct val="0"/>
        </a:spcAft>
        <a:defRPr sz="3600" b="1">
          <a:solidFill>
            <a:srgbClr val="FF0000"/>
          </a:solidFill>
          <a:latin typeface="Arial" pitchFamily="34" charset="0"/>
        </a:defRPr>
      </a:lvl5pPr>
      <a:lvl6pPr marL="457200" algn="l" rtl="0" fontAlgn="base">
        <a:lnSpc>
          <a:spcPct val="90000"/>
        </a:lnSpc>
        <a:spcBef>
          <a:spcPct val="0"/>
        </a:spcBef>
        <a:spcAft>
          <a:spcPct val="0"/>
        </a:spcAft>
        <a:defRPr sz="3600" b="1">
          <a:solidFill>
            <a:srgbClr val="FF0000"/>
          </a:solidFill>
          <a:latin typeface="Arial" pitchFamily="34" charset="0"/>
        </a:defRPr>
      </a:lvl6pPr>
      <a:lvl7pPr marL="914400" algn="l" rtl="0" fontAlgn="base">
        <a:lnSpc>
          <a:spcPct val="90000"/>
        </a:lnSpc>
        <a:spcBef>
          <a:spcPct val="0"/>
        </a:spcBef>
        <a:spcAft>
          <a:spcPct val="0"/>
        </a:spcAft>
        <a:defRPr sz="3600" b="1">
          <a:solidFill>
            <a:srgbClr val="FF0000"/>
          </a:solidFill>
          <a:latin typeface="Arial" pitchFamily="34" charset="0"/>
        </a:defRPr>
      </a:lvl7pPr>
      <a:lvl8pPr marL="1371600" algn="l" rtl="0" fontAlgn="base">
        <a:lnSpc>
          <a:spcPct val="90000"/>
        </a:lnSpc>
        <a:spcBef>
          <a:spcPct val="0"/>
        </a:spcBef>
        <a:spcAft>
          <a:spcPct val="0"/>
        </a:spcAft>
        <a:defRPr sz="3600" b="1">
          <a:solidFill>
            <a:srgbClr val="FF0000"/>
          </a:solidFill>
          <a:latin typeface="Arial" pitchFamily="34" charset="0"/>
        </a:defRPr>
      </a:lvl8pPr>
      <a:lvl9pPr marL="1828800" algn="l" rtl="0" fontAlgn="base">
        <a:lnSpc>
          <a:spcPct val="90000"/>
        </a:lnSpc>
        <a:spcBef>
          <a:spcPct val="0"/>
        </a:spcBef>
        <a:spcAft>
          <a:spcPct val="0"/>
        </a:spcAft>
        <a:defRPr sz="3600" b="1">
          <a:solidFill>
            <a:srgbClr val="FF0000"/>
          </a:solidFill>
          <a:latin typeface="Arial"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Char char="–"/>
        <a:defRPr>
          <a:solidFill>
            <a:schemeClr val="tx1"/>
          </a:solidFill>
          <a:latin typeface="+mn-lt"/>
        </a:defRPr>
      </a:lvl4pPr>
      <a:lvl5pPr marL="2057400" indent="-228600" algn="l" rtl="0" eaLnBrk="0" fontAlgn="base" hangingPunct="0">
        <a:spcBef>
          <a:spcPct val="20000"/>
        </a:spcBef>
        <a:spcAft>
          <a:spcPct val="0"/>
        </a:spcAft>
        <a:buClr>
          <a:srgbClr val="FF0000"/>
        </a:buClr>
        <a:buFont typeface="Wingdings" panose="05000000000000000000" pitchFamily="2" charset="2"/>
        <a:buChar char="l"/>
        <a:defRPr>
          <a:solidFill>
            <a:schemeClr val="tx1"/>
          </a:solidFill>
          <a:latin typeface="+mn-lt"/>
        </a:defRPr>
      </a:lvl5pPr>
      <a:lvl6pPr marL="2514600" indent="-228600" algn="l" rtl="0" fontAlgn="base">
        <a:spcBef>
          <a:spcPct val="20000"/>
        </a:spcBef>
        <a:spcAft>
          <a:spcPct val="0"/>
        </a:spcAft>
        <a:buClr>
          <a:srgbClr val="FF0000"/>
        </a:buClr>
        <a:buFont typeface="Wingdings" pitchFamily="2" charset="2"/>
        <a:buChar char="l"/>
        <a:defRPr>
          <a:solidFill>
            <a:schemeClr val="tx1"/>
          </a:solidFill>
          <a:latin typeface="+mn-lt"/>
        </a:defRPr>
      </a:lvl6pPr>
      <a:lvl7pPr marL="2971800" indent="-228600" algn="l" rtl="0" fontAlgn="base">
        <a:spcBef>
          <a:spcPct val="20000"/>
        </a:spcBef>
        <a:spcAft>
          <a:spcPct val="0"/>
        </a:spcAft>
        <a:buClr>
          <a:srgbClr val="FF0000"/>
        </a:buClr>
        <a:buFont typeface="Wingdings" pitchFamily="2" charset="2"/>
        <a:buChar char="l"/>
        <a:defRPr>
          <a:solidFill>
            <a:schemeClr val="tx1"/>
          </a:solidFill>
          <a:latin typeface="+mn-lt"/>
        </a:defRPr>
      </a:lvl7pPr>
      <a:lvl8pPr marL="3429000" indent="-228600" algn="l" rtl="0" fontAlgn="base">
        <a:spcBef>
          <a:spcPct val="20000"/>
        </a:spcBef>
        <a:spcAft>
          <a:spcPct val="0"/>
        </a:spcAft>
        <a:buClr>
          <a:srgbClr val="FF0000"/>
        </a:buClr>
        <a:buFont typeface="Wingdings" pitchFamily="2" charset="2"/>
        <a:buChar char="l"/>
        <a:defRPr>
          <a:solidFill>
            <a:schemeClr val="tx1"/>
          </a:solidFill>
          <a:latin typeface="+mn-lt"/>
        </a:defRPr>
      </a:lvl8pPr>
      <a:lvl9pPr marL="3886200" indent="-228600" algn="l" rtl="0" fontAlgn="base">
        <a:spcBef>
          <a:spcPct val="20000"/>
        </a:spcBef>
        <a:spcAft>
          <a:spcPct val="0"/>
        </a:spcAft>
        <a:buClr>
          <a:srgbClr val="FF0000"/>
        </a:buClr>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2818" name="Picture 2" descr="contentslid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2819" name="Rectangle 3"/>
          <p:cNvSpPr>
            <a:spLocks noGrp="1" noChangeArrowheads="1"/>
          </p:cNvSpPr>
          <p:nvPr>
            <p:ph type="title"/>
          </p:nvPr>
        </p:nvSpPr>
        <p:spPr bwMode="auto">
          <a:xfrm>
            <a:off x="990600" y="762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62820" name="Rectangle 4"/>
          <p:cNvSpPr>
            <a:spLocks noGrp="1" noChangeArrowheads="1"/>
          </p:cNvSpPr>
          <p:nvPr>
            <p:ph type="body" idx="1"/>
          </p:nvPr>
        </p:nvSpPr>
        <p:spPr bwMode="auto">
          <a:xfrm>
            <a:off x="914400" y="1600200"/>
            <a:ext cx="8153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2821" name="Rectangle 5"/>
          <p:cNvSpPr>
            <a:spLocks noGrp="1" noChangeArrowheads="1"/>
          </p:cNvSpPr>
          <p:nvPr>
            <p:ph type="sldNum" sz="quarter" idx="4"/>
          </p:nvPr>
        </p:nvSpPr>
        <p:spPr bwMode="auto">
          <a:xfrm>
            <a:off x="0" y="6229350"/>
            <a:ext cx="914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9B81DA12-95EE-453A-8B2F-D8B08C88190B}"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78239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hdr="0" ftr="0" dt="0"/>
  <p:txStyles>
    <p:titleStyle>
      <a:lvl1pPr algn="l" rtl="0" fontAlgn="base">
        <a:lnSpc>
          <a:spcPct val="90000"/>
        </a:lnSpc>
        <a:spcBef>
          <a:spcPct val="0"/>
        </a:spcBef>
        <a:spcAft>
          <a:spcPct val="0"/>
        </a:spcAft>
        <a:defRPr sz="4400" kern="1200">
          <a:solidFill>
            <a:schemeClr val="bg1"/>
          </a:solidFill>
          <a:latin typeface="+mj-lt"/>
          <a:ea typeface="+mj-ea"/>
          <a:cs typeface="+mj-cs"/>
        </a:defRPr>
      </a:lvl1pPr>
      <a:lvl2pPr algn="l" rtl="0" fontAlgn="base">
        <a:lnSpc>
          <a:spcPct val="90000"/>
        </a:lnSpc>
        <a:spcBef>
          <a:spcPct val="0"/>
        </a:spcBef>
        <a:spcAft>
          <a:spcPct val="0"/>
        </a:spcAft>
        <a:defRPr sz="4400">
          <a:solidFill>
            <a:schemeClr val="bg1"/>
          </a:solidFill>
          <a:latin typeface="Arial" panose="020B0604020202020204" pitchFamily="34" charset="0"/>
        </a:defRPr>
      </a:lvl2pPr>
      <a:lvl3pPr algn="l" rtl="0" fontAlgn="base">
        <a:lnSpc>
          <a:spcPct val="90000"/>
        </a:lnSpc>
        <a:spcBef>
          <a:spcPct val="0"/>
        </a:spcBef>
        <a:spcAft>
          <a:spcPct val="0"/>
        </a:spcAft>
        <a:defRPr sz="4400">
          <a:solidFill>
            <a:schemeClr val="bg1"/>
          </a:solidFill>
          <a:latin typeface="Arial" panose="020B0604020202020204" pitchFamily="34" charset="0"/>
        </a:defRPr>
      </a:lvl3pPr>
      <a:lvl4pPr algn="l" rtl="0" fontAlgn="base">
        <a:lnSpc>
          <a:spcPct val="90000"/>
        </a:lnSpc>
        <a:spcBef>
          <a:spcPct val="0"/>
        </a:spcBef>
        <a:spcAft>
          <a:spcPct val="0"/>
        </a:spcAft>
        <a:defRPr sz="4400">
          <a:solidFill>
            <a:schemeClr val="bg1"/>
          </a:solidFill>
          <a:latin typeface="Arial" panose="020B0604020202020204" pitchFamily="34" charset="0"/>
        </a:defRPr>
      </a:lvl4pPr>
      <a:lvl5pPr algn="l" rtl="0" fontAlgn="base">
        <a:lnSpc>
          <a:spcPct val="90000"/>
        </a:lnSpc>
        <a:spcBef>
          <a:spcPct val="0"/>
        </a:spcBef>
        <a:spcAft>
          <a:spcPct val="0"/>
        </a:spcAft>
        <a:defRPr sz="4400">
          <a:solidFill>
            <a:schemeClr val="bg1"/>
          </a:solidFill>
          <a:latin typeface="Arial" panose="020B0604020202020204" pitchFamily="34" charset="0"/>
        </a:defRPr>
      </a:lvl5pPr>
      <a:lvl6pPr marL="457200" algn="l" rtl="0" fontAlgn="base">
        <a:lnSpc>
          <a:spcPct val="90000"/>
        </a:lnSpc>
        <a:spcBef>
          <a:spcPct val="0"/>
        </a:spcBef>
        <a:spcAft>
          <a:spcPct val="0"/>
        </a:spcAft>
        <a:defRPr sz="4400">
          <a:solidFill>
            <a:schemeClr val="bg1"/>
          </a:solidFill>
          <a:latin typeface="Arial" panose="020B0604020202020204" pitchFamily="34" charset="0"/>
        </a:defRPr>
      </a:lvl6pPr>
      <a:lvl7pPr marL="914400" algn="l" rtl="0" fontAlgn="base">
        <a:lnSpc>
          <a:spcPct val="90000"/>
        </a:lnSpc>
        <a:spcBef>
          <a:spcPct val="0"/>
        </a:spcBef>
        <a:spcAft>
          <a:spcPct val="0"/>
        </a:spcAft>
        <a:defRPr sz="4400">
          <a:solidFill>
            <a:schemeClr val="bg1"/>
          </a:solidFill>
          <a:latin typeface="Arial" panose="020B0604020202020204" pitchFamily="34" charset="0"/>
        </a:defRPr>
      </a:lvl7pPr>
      <a:lvl8pPr marL="1371600" algn="l" rtl="0" fontAlgn="base">
        <a:lnSpc>
          <a:spcPct val="90000"/>
        </a:lnSpc>
        <a:spcBef>
          <a:spcPct val="0"/>
        </a:spcBef>
        <a:spcAft>
          <a:spcPct val="0"/>
        </a:spcAft>
        <a:defRPr sz="4400">
          <a:solidFill>
            <a:schemeClr val="bg1"/>
          </a:solidFill>
          <a:latin typeface="Arial" panose="020B0604020202020204" pitchFamily="34" charset="0"/>
        </a:defRPr>
      </a:lvl8pPr>
      <a:lvl9pPr marL="1828800" algn="l" rtl="0" fontAlgn="base">
        <a:lnSpc>
          <a:spcPct val="90000"/>
        </a:lnSpc>
        <a:spcBef>
          <a:spcPct val="0"/>
        </a:spcBef>
        <a:spcAft>
          <a:spcPct val="0"/>
        </a:spcAft>
        <a:defRPr sz="4400">
          <a:solidFill>
            <a:schemeClr val="bg1"/>
          </a:solidFill>
          <a:latin typeface="Arial" panose="020B0604020202020204" pitchFamily="34" charset="0"/>
        </a:defRPr>
      </a:lvl9pPr>
    </p:titleStyle>
    <p:bodyStyle>
      <a:lvl1pPr marL="342900" indent="-342900" algn="l" rtl="0" fontAlgn="base">
        <a:spcBef>
          <a:spcPct val="20000"/>
        </a:spcBef>
        <a:spcAft>
          <a:spcPct val="0"/>
        </a:spcAft>
        <a:buClr>
          <a:srgbClr val="818A4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lr>
          <a:srgbClr val="660066"/>
        </a:buClr>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3.xml"/><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228600"/>
            <a:ext cx="9144000" cy="6629400"/>
          </a:xfrm>
          <a:prstGeom prst="rect">
            <a:avLst/>
          </a:prstGeom>
          <a:solidFill>
            <a:srgbClr val="B7C3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lgn="ctr"/>
            <a:endParaRPr lang="en-US" altLang="en-US"/>
          </a:p>
        </p:txBody>
      </p:sp>
      <p:sp>
        <p:nvSpPr>
          <p:cNvPr id="2052" name="Rectangle 4"/>
          <p:cNvSpPr>
            <a:spLocks noChangeArrowheads="1"/>
          </p:cNvSpPr>
          <p:nvPr/>
        </p:nvSpPr>
        <p:spPr bwMode="auto">
          <a:xfrm>
            <a:off x="849313" y="685800"/>
            <a:ext cx="2438400" cy="685800"/>
          </a:xfrm>
          <a:prstGeom prst="rect">
            <a:avLst/>
          </a:prstGeom>
          <a:solidFill>
            <a:srgbClr val="3F30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endParaRPr lang="en-US" altLang="en-US"/>
          </a:p>
        </p:txBody>
      </p:sp>
      <p:sp>
        <p:nvSpPr>
          <p:cNvPr id="2053" name="Line 5"/>
          <p:cNvSpPr>
            <a:spLocks noChangeShapeType="1"/>
          </p:cNvSpPr>
          <p:nvPr/>
        </p:nvSpPr>
        <p:spPr bwMode="auto">
          <a:xfrm>
            <a:off x="0" y="685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ZA"/>
          </a:p>
        </p:txBody>
      </p:sp>
      <p:sp>
        <p:nvSpPr>
          <p:cNvPr id="2054" name="Text Box 6"/>
          <p:cNvSpPr txBox="1">
            <a:spLocks noChangeArrowheads="1"/>
          </p:cNvSpPr>
          <p:nvPr/>
        </p:nvSpPr>
        <p:spPr bwMode="auto">
          <a:xfrm>
            <a:off x="738188" y="1358900"/>
            <a:ext cx="26649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dirty="0">
                <a:solidFill>
                  <a:srgbClr val="3F3070"/>
                </a:solidFill>
                <a:latin typeface="Arial" panose="020B0604020202020204" pitchFamily="34" charset="0"/>
              </a:rPr>
              <a:t>C  H  A  P  T  E  </a:t>
            </a:r>
            <a:r>
              <a:rPr lang="en-US" altLang="en-US" dirty="0" smtClean="0">
                <a:solidFill>
                  <a:srgbClr val="3F3070"/>
                </a:solidFill>
                <a:latin typeface="Arial" panose="020B0604020202020204" pitchFamily="34" charset="0"/>
              </a:rPr>
              <a:t>R</a:t>
            </a:r>
          </a:p>
          <a:p>
            <a:r>
              <a:rPr lang="en-US" altLang="en-US" dirty="0" smtClean="0">
                <a:solidFill>
                  <a:srgbClr val="3F3070"/>
                </a:solidFill>
                <a:latin typeface="Arial" panose="020B0604020202020204" pitchFamily="34" charset="0"/>
              </a:rPr>
              <a:t>1, 2, 4, 6, 11</a:t>
            </a:r>
            <a:endParaRPr lang="en-US" altLang="en-US" dirty="0">
              <a:solidFill>
                <a:srgbClr val="3F3070"/>
              </a:solidFill>
            </a:endParaRPr>
          </a:p>
        </p:txBody>
      </p:sp>
      <p:sp>
        <p:nvSpPr>
          <p:cNvPr id="2055" name="Text Box 7"/>
          <p:cNvSpPr txBox="1">
            <a:spLocks noChangeArrowheads="1"/>
          </p:cNvSpPr>
          <p:nvPr/>
        </p:nvSpPr>
        <p:spPr bwMode="auto">
          <a:xfrm>
            <a:off x="4724400" y="3127375"/>
            <a:ext cx="3986213"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3200">
                <a:latin typeface="Arial" panose="020B0604020202020204" pitchFamily="34" charset="0"/>
              </a:rPr>
              <a:t>THE CONTEXT </a:t>
            </a:r>
            <a:br>
              <a:rPr lang="en-US" altLang="en-US" sz="3200">
                <a:latin typeface="Arial" panose="020B0604020202020204" pitchFamily="34" charset="0"/>
              </a:rPr>
            </a:br>
            <a:r>
              <a:rPr lang="en-US" altLang="en-US" sz="3200">
                <a:latin typeface="Arial" panose="020B0604020202020204" pitchFamily="34" charset="0"/>
              </a:rPr>
              <a:t>OF SYSTEMS ANALYSIS AND DESIGN METHODS</a:t>
            </a:r>
            <a:r>
              <a:rPr lang="en-US" altLang="en-US" sz="3200"/>
              <a:t/>
            </a:r>
            <a:br>
              <a:rPr lang="en-US" altLang="en-US" sz="3200"/>
            </a:br>
            <a:endParaRPr lang="en-US" altLang="en-US" sz="3200"/>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p:txBody>
          <a:bodyPr/>
          <a:lstStyle/>
          <a:p>
            <a:r>
              <a:rPr lang="en-US" altLang="en-US" smtClean="0"/>
              <a:t>Stakeholders: Players in the Systems Game</a:t>
            </a:r>
          </a:p>
        </p:txBody>
      </p:sp>
      <p:sp>
        <p:nvSpPr>
          <p:cNvPr id="14339" name="Rectangle 6"/>
          <p:cNvSpPr>
            <a:spLocks noGrp="1" noChangeArrowheads="1"/>
          </p:cNvSpPr>
          <p:nvPr>
            <p:ph type="body" idx="1"/>
          </p:nvPr>
        </p:nvSpPr>
        <p:spPr>
          <a:xfrm>
            <a:off x="533400" y="1295400"/>
            <a:ext cx="8364538" cy="5153025"/>
          </a:xfrm>
        </p:spPr>
        <p:txBody>
          <a:bodyPr/>
          <a:lstStyle/>
          <a:p>
            <a:r>
              <a:rPr lang="en-US" altLang="en-US" smtClean="0"/>
              <a:t>A </a:t>
            </a:r>
            <a:r>
              <a:rPr lang="en-US" altLang="en-US" b="1" smtClean="0"/>
              <a:t>stakeholder</a:t>
            </a:r>
            <a:r>
              <a:rPr lang="en-US" altLang="en-US" smtClean="0"/>
              <a:t> is any person who has an interest in an existing or proposed information system. Stakeholders can be technical or nontechnical workers. They may also include both internal and external workers.</a:t>
            </a:r>
          </a:p>
          <a:p>
            <a:r>
              <a:rPr lang="en-US" altLang="en-US" smtClean="0"/>
              <a:t>Figure 1-1: next slide</a:t>
            </a:r>
          </a:p>
          <a:p>
            <a:pPr lvl="1"/>
            <a:r>
              <a:rPr lang="en-US" altLang="en-US" smtClean="0"/>
              <a:t>System owners</a:t>
            </a:r>
          </a:p>
          <a:p>
            <a:pPr lvl="1"/>
            <a:r>
              <a:rPr lang="en-US" altLang="en-US" smtClean="0"/>
              <a:t>System users</a:t>
            </a:r>
          </a:p>
          <a:p>
            <a:pPr lvl="1"/>
            <a:r>
              <a:rPr lang="en-US" altLang="en-US" smtClean="0"/>
              <a:t>System designers</a:t>
            </a:r>
          </a:p>
          <a:p>
            <a:pPr lvl="1"/>
            <a:r>
              <a:rPr lang="en-US" altLang="en-US" smtClean="0"/>
              <a:t>System builders</a:t>
            </a:r>
          </a:p>
          <a:p>
            <a:pPr lvl="1"/>
            <a:r>
              <a:rPr lang="en-US" altLang="en-US" smtClean="0"/>
              <a:t>Systems analysts (project managers)</a:t>
            </a:r>
          </a:p>
          <a:p>
            <a:endParaRPr lang="en-US"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r>
              <a:rPr lang="en-US" altLang="en-US" smtClean="0"/>
              <a:t>System Designers and System Builders</a:t>
            </a:r>
          </a:p>
        </p:txBody>
      </p:sp>
      <p:sp>
        <p:nvSpPr>
          <p:cNvPr id="18435" name="Rectangle 5"/>
          <p:cNvSpPr>
            <a:spLocks noGrp="1" noChangeArrowheads="1"/>
          </p:cNvSpPr>
          <p:nvPr>
            <p:ph type="body" idx="1"/>
          </p:nvPr>
        </p:nvSpPr>
        <p:spPr>
          <a:xfrm>
            <a:off x="533400" y="1317625"/>
            <a:ext cx="8364538" cy="5130800"/>
          </a:xfrm>
        </p:spPr>
        <p:txBody>
          <a:bodyPr/>
          <a:lstStyle/>
          <a:p>
            <a:pPr marL="0" indent="0">
              <a:buFontTx/>
              <a:buNone/>
            </a:pPr>
            <a:r>
              <a:rPr lang="en-US" altLang="en-US" sz="2400" b="1" dirty="0" smtClean="0"/>
              <a:t>System designer</a:t>
            </a:r>
            <a:r>
              <a:rPr lang="en-US" altLang="en-US" sz="2400" dirty="0" smtClean="0"/>
              <a:t> – a technical specialist who translates system users’ business requirements and constraints into technical solution. </a:t>
            </a:r>
          </a:p>
          <a:p>
            <a:pPr lvl="1"/>
            <a:r>
              <a:rPr lang="en-US" altLang="en-US" sz="2000" dirty="0" smtClean="0"/>
              <a:t>DBA, Network architects, web designer, security experts…</a:t>
            </a:r>
          </a:p>
          <a:p>
            <a:pPr marL="0" indent="0">
              <a:buFontTx/>
              <a:buNone/>
            </a:pPr>
            <a:endParaRPr lang="en-US" altLang="en-US" sz="2400" dirty="0" smtClean="0"/>
          </a:p>
          <a:p>
            <a:pPr marL="0" indent="0">
              <a:buFontTx/>
              <a:buNone/>
            </a:pPr>
            <a:r>
              <a:rPr lang="en-US" altLang="en-US" sz="2400" b="1" dirty="0" smtClean="0"/>
              <a:t>System builders</a:t>
            </a:r>
            <a:r>
              <a:rPr lang="en-US" altLang="en-US" sz="2400" dirty="0" smtClean="0"/>
              <a:t> – a technical specialist who constructs information systems and components based on the design specifications generated by the system designers.</a:t>
            </a:r>
          </a:p>
          <a:p>
            <a:pPr lvl="1"/>
            <a:r>
              <a:rPr lang="en-US" altLang="en-US" sz="2000" dirty="0" smtClean="0"/>
              <a:t>Programmers (applications, systems, and DB), network administrators, web masters.. </a:t>
            </a:r>
          </a:p>
          <a:p>
            <a:pPr marL="0" indent="0">
              <a:buFontTx/>
              <a:buNone/>
            </a:pPr>
            <a:endParaRPr lang="en-US" altLang="en-US" sz="24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r>
              <a:rPr lang="en-US" altLang="en-US" smtClean="0"/>
              <a:t>Systems Analysts</a:t>
            </a:r>
          </a:p>
        </p:txBody>
      </p:sp>
      <p:sp>
        <p:nvSpPr>
          <p:cNvPr id="19459" name="Rectangle 6"/>
          <p:cNvSpPr>
            <a:spLocks noChangeArrowheads="1"/>
          </p:cNvSpPr>
          <p:nvPr/>
        </p:nvSpPr>
        <p:spPr bwMode="auto">
          <a:xfrm>
            <a:off x="533400" y="990600"/>
            <a:ext cx="8364538"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20000"/>
              </a:spcBef>
            </a:pPr>
            <a:r>
              <a:rPr lang="en-US" altLang="en-US" sz="2800"/>
              <a:t>	Systems analyst</a:t>
            </a:r>
            <a:r>
              <a:rPr lang="en-US" altLang="en-US" sz="2800" b="0"/>
              <a:t> – a specialist who studies the problems and needs of an organization to determine how people, data, processes, and information technology can best accomplish improvements for the business. </a:t>
            </a:r>
          </a:p>
          <a:p>
            <a:pPr>
              <a:spcBef>
                <a:spcPct val="20000"/>
              </a:spcBef>
            </a:pPr>
            <a:endParaRPr lang="en-US" altLang="en-US" sz="2800" b="0"/>
          </a:p>
          <a:p>
            <a:pPr>
              <a:spcBef>
                <a:spcPct val="20000"/>
              </a:spcBef>
            </a:pPr>
            <a:r>
              <a:rPr lang="en-US" altLang="en-US" sz="2800" b="0"/>
              <a:t>Roles:</a:t>
            </a:r>
          </a:p>
          <a:p>
            <a:pPr lvl="1">
              <a:spcBef>
                <a:spcPct val="20000"/>
              </a:spcBef>
              <a:buFont typeface="Times New Roman" panose="02020603050405020304" pitchFamily="18" charset="0"/>
              <a:buChar char="−"/>
            </a:pPr>
            <a:r>
              <a:rPr lang="en-US" altLang="en-US"/>
              <a:t>Bridge (facilitator) between management and technical specialist: next slide</a:t>
            </a:r>
          </a:p>
          <a:p>
            <a:pPr lvl="1">
              <a:spcBef>
                <a:spcPct val="20000"/>
              </a:spcBef>
              <a:buFont typeface="Times New Roman" panose="02020603050405020304" pitchFamily="18" charset="0"/>
              <a:buChar char="−"/>
            </a:pPr>
            <a:r>
              <a:rPr lang="en-US" altLang="en-US" b="0"/>
              <a:t>Understand both business and computing</a:t>
            </a:r>
          </a:p>
          <a:p>
            <a:pPr lvl="1">
              <a:spcBef>
                <a:spcPct val="20000"/>
              </a:spcBef>
              <a:buFont typeface="Times New Roman" panose="02020603050405020304" pitchFamily="18" charset="0"/>
              <a:buChar char="−"/>
            </a:pPr>
            <a:r>
              <a:rPr lang="en-US" altLang="en-US" b="0"/>
              <a:t>Initiate change within an organization</a:t>
            </a:r>
          </a:p>
          <a:p>
            <a:pPr lvl="1">
              <a:spcBef>
                <a:spcPct val="20000"/>
              </a:spcBef>
              <a:buFont typeface="Times New Roman" panose="02020603050405020304" pitchFamily="18" charset="0"/>
              <a:buChar char="−"/>
            </a:pPr>
            <a:r>
              <a:rPr lang="en-US" altLang="en-US"/>
              <a:t>Ultimately, a problem solver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The Systems Analyst as a Facilitator</a:t>
            </a:r>
          </a:p>
        </p:txBody>
      </p:sp>
      <p:pic>
        <p:nvPicPr>
          <p:cNvPr id="20483" name="Picture 9"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820738"/>
            <a:ext cx="7239000"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r>
              <a:rPr lang="en-US" altLang="en-US" smtClean="0"/>
              <a:t>Where Do Systems Analysts Work?</a:t>
            </a:r>
          </a:p>
        </p:txBody>
      </p:sp>
      <p:sp>
        <p:nvSpPr>
          <p:cNvPr id="21507" name="Rectangle 5"/>
          <p:cNvSpPr>
            <a:spLocks noGrp="1" noChangeArrowheads="1"/>
          </p:cNvSpPr>
          <p:nvPr>
            <p:ph type="body" idx="1"/>
          </p:nvPr>
        </p:nvSpPr>
        <p:spPr>
          <a:xfrm>
            <a:off x="533400" y="1233488"/>
            <a:ext cx="8364538" cy="5214937"/>
          </a:xfrm>
        </p:spPr>
        <p:txBody>
          <a:bodyPr/>
          <a:lstStyle/>
          <a:p>
            <a:pPr>
              <a:lnSpc>
                <a:spcPct val="130000"/>
              </a:lnSpc>
            </a:pPr>
            <a:r>
              <a:rPr lang="en-US" altLang="en-US" smtClean="0"/>
              <a:t>May be permanently assigned to a team that supports a specific business function</a:t>
            </a:r>
          </a:p>
          <a:p>
            <a:pPr>
              <a:lnSpc>
                <a:spcPct val="130000"/>
              </a:lnSpc>
            </a:pPr>
            <a:r>
              <a:rPr lang="en-US" altLang="en-US" smtClean="0"/>
              <a:t>May also be pooled and temporarily assigned to specific projects</a:t>
            </a:r>
          </a:p>
          <a:p>
            <a:pPr lvl="1">
              <a:lnSpc>
                <a:spcPct val="130000"/>
              </a:lnSpc>
            </a:pPr>
            <a:r>
              <a:rPr lang="en-US" altLang="en-US" smtClean="0"/>
              <a:t>Figure on next slide</a:t>
            </a:r>
          </a:p>
          <a:p>
            <a:pPr>
              <a:lnSpc>
                <a:spcPct val="130000"/>
              </a:lnSpc>
            </a:pPr>
            <a:endParaRPr lang="en-US" altLang="en-US" smtClean="0"/>
          </a:p>
          <a:p>
            <a:pPr>
              <a:lnSpc>
                <a:spcPct val="130000"/>
              </a:lnSpc>
            </a:pPr>
            <a:r>
              <a:rPr lang="en-US" altLang="en-US" smtClean="0"/>
              <a:t>Career prospect for SA</a:t>
            </a:r>
          </a:p>
          <a:p>
            <a:pPr lvl="1">
              <a:lnSpc>
                <a:spcPct val="130000"/>
              </a:lnSpc>
            </a:pPr>
            <a:r>
              <a:rPr lang="en-US" altLang="en-US" smtClean="0"/>
              <a:t>Textbook page 19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1"/>
          <p:cNvSpPr txBox="1">
            <a:spLocks noChangeArrowheads="1"/>
          </p:cNvSpPr>
          <p:nvPr/>
        </p:nvSpPr>
        <p:spPr bwMode="auto">
          <a:xfrm>
            <a:off x="533400" y="227013"/>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a:solidFill>
                  <a:schemeClr val="bg1"/>
                </a:solidFill>
                <a:latin typeface="Arial" panose="020B0604020202020204" pitchFamily="34" charset="0"/>
              </a:rPr>
              <a:t>Where Do Systems Analysts Work?</a:t>
            </a:r>
          </a:p>
        </p:txBody>
      </p:sp>
      <p:pic>
        <p:nvPicPr>
          <p:cNvPr id="22531" name="Picture 12" descr="whi74173_0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28675"/>
            <a:ext cx="7489825"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Skills Needed by the Systems Analyst</a:t>
            </a:r>
          </a:p>
        </p:txBody>
      </p:sp>
      <p:sp>
        <p:nvSpPr>
          <p:cNvPr id="23555" name="Rectangle 3"/>
          <p:cNvSpPr>
            <a:spLocks noGrp="1" noChangeArrowheads="1"/>
          </p:cNvSpPr>
          <p:nvPr>
            <p:ph type="body" idx="1"/>
          </p:nvPr>
        </p:nvSpPr>
        <p:spPr>
          <a:xfrm>
            <a:off x="533400" y="1233488"/>
            <a:ext cx="8364538" cy="5214937"/>
          </a:xfrm>
        </p:spPr>
        <p:txBody>
          <a:bodyPr/>
          <a:lstStyle/>
          <a:p>
            <a:pPr>
              <a:lnSpc>
                <a:spcPct val="110000"/>
              </a:lnSpc>
            </a:pPr>
            <a:r>
              <a:rPr lang="en-US" altLang="en-US" dirty="0" smtClean="0"/>
              <a:t>Working knowledge of (existing and emerging) IT</a:t>
            </a:r>
          </a:p>
          <a:p>
            <a:pPr>
              <a:lnSpc>
                <a:spcPct val="110000"/>
              </a:lnSpc>
            </a:pPr>
            <a:r>
              <a:rPr lang="en-US" altLang="en-US" dirty="0" smtClean="0"/>
              <a:t>Computer programming experience and expertise</a:t>
            </a:r>
          </a:p>
          <a:p>
            <a:pPr>
              <a:lnSpc>
                <a:spcPct val="110000"/>
              </a:lnSpc>
            </a:pPr>
            <a:r>
              <a:rPr lang="en-US" altLang="en-US" dirty="0" smtClean="0"/>
              <a:t>General business problem-solving skills</a:t>
            </a:r>
          </a:p>
          <a:p>
            <a:pPr>
              <a:lnSpc>
                <a:spcPct val="110000"/>
              </a:lnSpc>
            </a:pPr>
            <a:r>
              <a:rPr lang="en-US" altLang="en-US" dirty="0" smtClean="0">
                <a:solidFill>
                  <a:srgbClr val="FF0000"/>
                </a:solidFill>
              </a:rPr>
              <a:t>Good interpersonal communication skills</a:t>
            </a:r>
          </a:p>
          <a:p>
            <a:pPr lvl="1">
              <a:lnSpc>
                <a:spcPct val="110000"/>
              </a:lnSpc>
            </a:pPr>
            <a:r>
              <a:rPr lang="en-US" altLang="en-US" dirty="0" smtClean="0">
                <a:solidFill>
                  <a:schemeClr val="accent2"/>
                </a:solidFill>
              </a:rPr>
              <a:t>Business writing class (</a:t>
            </a:r>
            <a:r>
              <a:rPr lang="en-US" altLang="en-US" dirty="0" err="1" smtClean="0">
                <a:solidFill>
                  <a:schemeClr val="accent2"/>
                </a:solidFill>
              </a:rPr>
              <a:t>Dr.John</a:t>
            </a:r>
            <a:r>
              <a:rPr lang="en-US" altLang="en-US" dirty="0" smtClean="0">
                <a:solidFill>
                  <a:schemeClr val="accent2"/>
                </a:solidFill>
              </a:rPr>
              <a:t> Stark)</a:t>
            </a:r>
          </a:p>
          <a:p>
            <a:pPr lvl="1">
              <a:lnSpc>
                <a:spcPct val="110000"/>
              </a:lnSpc>
            </a:pPr>
            <a:r>
              <a:rPr lang="en-US" altLang="en-US" dirty="0" smtClean="0">
                <a:solidFill>
                  <a:schemeClr val="accent2"/>
                </a:solidFill>
              </a:rPr>
              <a:t>Technical business skill class (Dr. Ron Pimentel)</a:t>
            </a:r>
          </a:p>
          <a:p>
            <a:pPr>
              <a:lnSpc>
                <a:spcPct val="110000"/>
              </a:lnSpc>
            </a:pPr>
            <a:r>
              <a:rPr lang="en-US" altLang="en-US" dirty="0" smtClean="0">
                <a:solidFill>
                  <a:srgbClr val="FF0000"/>
                </a:solidFill>
              </a:rPr>
              <a:t>Good interpersonal relation skills</a:t>
            </a:r>
          </a:p>
          <a:p>
            <a:pPr>
              <a:lnSpc>
                <a:spcPct val="110000"/>
              </a:lnSpc>
            </a:pPr>
            <a:r>
              <a:rPr lang="en-US" altLang="en-US" dirty="0" smtClean="0">
                <a:solidFill>
                  <a:srgbClr val="FF0000"/>
                </a:solidFill>
              </a:rPr>
              <a:t>Flexibility and adaptability</a:t>
            </a:r>
          </a:p>
          <a:p>
            <a:pPr>
              <a:lnSpc>
                <a:spcPct val="110000"/>
              </a:lnSpc>
            </a:pPr>
            <a:r>
              <a:rPr lang="en-US" altLang="en-US" dirty="0" smtClean="0"/>
              <a:t>Character and ethics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Skills Needed by the Systems Analyst</a:t>
            </a:r>
          </a:p>
        </p:txBody>
      </p:sp>
      <p:sp>
        <p:nvSpPr>
          <p:cNvPr id="23555" name="Rectangle 3"/>
          <p:cNvSpPr>
            <a:spLocks noGrp="1" noChangeArrowheads="1"/>
          </p:cNvSpPr>
          <p:nvPr>
            <p:ph type="body" idx="1"/>
          </p:nvPr>
        </p:nvSpPr>
        <p:spPr>
          <a:xfrm>
            <a:off x="533400" y="1233488"/>
            <a:ext cx="8364538" cy="5214937"/>
          </a:xfrm>
        </p:spPr>
        <p:txBody>
          <a:bodyPr/>
          <a:lstStyle/>
          <a:p>
            <a:pPr>
              <a:lnSpc>
                <a:spcPct val="110000"/>
              </a:lnSpc>
            </a:pPr>
            <a:r>
              <a:rPr lang="en-US" altLang="en-US" dirty="0"/>
              <a:t>Computer programming experience and expertise</a:t>
            </a:r>
          </a:p>
          <a:p>
            <a:pPr lvl="1">
              <a:lnSpc>
                <a:spcPct val="110000"/>
              </a:lnSpc>
            </a:pPr>
            <a:r>
              <a:rPr lang="en-US" altLang="en-US" dirty="0" smtClean="0"/>
              <a:t>It is difficult to imagine how systems analysts could adequately prepare business and technical specifications for a programmer if they did not have some programming experience. </a:t>
            </a:r>
          </a:p>
          <a:p>
            <a:pPr lvl="1">
              <a:lnSpc>
                <a:spcPct val="110000"/>
              </a:lnSpc>
            </a:pPr>
            <a:r>
              <a:rPr lang="en-US" altLang="en-US" dirty="0" smtClean="0"/>
              <a:t>Most systems analysts need to be proficient in one or more high-level programming language</a:t>
            </a:r>
            <a:endParaRPr lang="en-US" altLang="en-US" dirty="0" smtClean="0"/>
          </a:p>
        </p:txBody>
      </p:sp>
    </p:spTree>
    <p:extLst>
      <p:ext uri="{BB962C8B-B14F-4D97-AF65-F5344CB8AC3E}">
        <p14:creationId xmlns:p14="http://schemas.microsoft.com/office/powerpoint/2010/main" val="1536097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Other Stakeholders</a:t>
            </a:r>
          </a:p>
        </p:txBody>
      </p:sp>
      <p:sp>
        <p:nvSpPr>
          <p:cNvPr id="24579" name="Rectangle 3"/>
          <p:cNvSpPr>
            <a:spLocks noChangeArrowheads="1"/>
          </p:cNvSpPr>
          <p:nvPr/>
        </p:nvSpPr>
        <p:spPr bwMode="auto">
          <a:xfrm>
            <a:off x="533400" y="1041400"/>
            <a:ext cx="8364538"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anose="02020603050405020304" pitchFamily="18" charset="0"/>
              </a:defRPr>
            </a:lvl1pPr>
            <a:lvl2pPr marL="742950" indent="-285750">
              <a:defRPr sz="2400" b="1">
                <a:solidFill>
                  <a:schemeClr val="tx1"/>
                </a:solidFill>
                <a:latin typeface="Times New Roman" panose="02020603050405020304" pitchFamily="18" charset="0"/>
              </a:defRPr>
            </a:lvl2pPr>
            <a:lvl3pPr marL="1143000" indent="-228600">
              <a:defRPr sz="2400" b="1">
                <a:solidFill>
                  <a:schemeClr val="tx1"/>
                </a:solidFill>
                <a:latin typeface="Times New Roman" panose="02020603050405020304" pitchFamily="18" charset="0"/>
              </a:defRPr>
            </a:lvl3pPr>
            <a:lvl4pPr marL="1600200" indent="-228600">
              <a:defRPr sz="2400" b="1">
                <a:solidFill>
                  <a:schemeClr val="tx1"/>
                </a:solidFill>
                <a:latin typeface="Times New Roman" panose="02020603050405020304" pitchFamily="18" charset="0"/>
              </a:defRPr>
            </a:lvl4pPr>
            <a:lvl5pPr marL="2057400" indent="-228600">
              <a:defRPr sz="24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defRPr>
            </a:lvl9pPr>
          </a:lstStyle>
          <a:p>
            <a:pPr>
              <a:spcBef>
                <a:spcPct val="20000"/>
              </a:spcBef>
            </a:pPr>
            <a:r>
              <a:rPr lang="en-US" altLang="en-US"/>
              <a:t>External Service Provider (ESP)</a:t>
            </a:r>
            <a:r>
              <a:rPr lang="en-US" altLang="en-US" b="0"/>
              <a:t> – a systems analyst, system designer, or system builder </a:t>
            </a:r>
            <a:r>
              <a:rPr lang="en-US" altLang="en-US" b="0">
                <a:solidFill>
                  <a:srgbClr val="FF0000"/>
                </a:solidFill>
              </a:rPr>
              <a:t>who sells his or her expertise and experience to other businesses</a:t>
            </a:r>
            <a:r>
              <a:rPr lang="en-US" altLang="en-US" b="0"/>
              <a:t> to help those businesses purchase, develop, or integrate their information systems solutions; may be affiliated with a consulting or services organization.</a:t>
            </a:r>
          </a:p>
          <a:p>
            <a:pPr lvl="1">
              <a:spcBef>
                <a:spcPct val="20000"/>
              </a:spcBef>
              <a:buFontTx/>
              <a:buChar char="•"/>
            </a:pPr>
            <a:r>
              <a:rPr lang="en-US" altLang="en-US" b="0">
                <a:solidFill>
                  <a:srgbClr val="0000FF"/>
                </a:solidFill>
              </a:rPr>
              <a:t>Accenture </a:t>
            </a:r>
            <a:r>
              <a:rPr lang="en-US" altLang="en-US" b="0"/>
              <a:t>(previously Anderson Consulting – spun off from Arthur Anderson consulting)</a:t>
            </a:r>
          </a:p>
          <a:p>
            <a:pPr lvl="1">
              <a:spcBef>
                <a:spcPct val="20000"/>
              </a:spcBef>
              <a:buFontTx/>
              <a:buChar char="•"/>
            </a:pPr>
            <a:r>
              <a:rPr lang="en-US" altLang="en-US" b="0"/>
              <a:t>Consultants, Contracted SA, SD, SB, programmers..</a:t>
            </a:r>
          </a:p>
          <a:p>
            <a:pPr>
              <a:spcBef>
                <a:spcPct val="20000"/>
              </a:spcBef>
            </a:pPr>
            <a:r>
              <a:rPr lang="en-US" altLang="en-US"/>
              <a:t>Project Manager</a:t>
            </a:r>
            <a:r>
              <a:rPr lang="en-US" altLang="en-US" b="0"/>
              <a:t> – an experienced professional who accepts responsibility for planning, monitoring, and controlling projects with respect to schedule, budget, deliverables, customer satisfaction, technical standards, and system quality.</a:t>
            </a:r>
          </a:p>
          <a:p>
            <a:pPr lvl="1">
              <a:spcBef>
                <a:spcPct val="20000"/>
              </a:spcBef>
              <a:buFontTx/>
              <a:buChar char="•"/>
            </a:pPr>
            <a:r>
              <a:rPr lang="en-US" altLang="en-US" b="0">
                <a:solidFill>
                  <a:srgbClr val="0000FF"/>
                </a:solidFill>
              </a:rPr>
              <a:t>Usually senior analysts</a:t>
            </a:r>
          </a:p>
        </p:txBody>
      </p:sp>
    </p:spTree>
  </p:cSld>
  <p:clrMapOvr>
    <a:masterClrMapping/>
  </p:clrMapOvr>
  <p:transition>
    <p:strip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Two Drivers for Today’s Information Systems</a:t>
            </a:r>
          </a:p>
        </p:txBody>
      </p:sp>
      <p:sp>
        <p:nvSpPr>
          <p:cNvPr id="25603" name="Rectangle 3"/>
          <p:cNvSpPr>
            <a:spLocks noGrp="1" noChangeArrowheads="1"/>
          </p:cNvSpPr>
          <p:nvPr>
            <p:ph type="body" idx="1"/>
          </p:nvPr>
        </p:nvSpPr>
        <p:spPr>
          <a:xfrm>
            <a:off x="457200" y="1143000"/>
            <a:ext cx="8364538" cy="5299075"/>
          </a:xfrm>
        </p:spPr>
        <p:txBody>
          <a:bodyPr/>
          <a:lstStyle/>
          <a:p>
            <a:pPr>
              <a:lnSpc>
                <a:spcPct val="130000"/>
              </a:lnSpc>
            </a:pPr>
            <a:r>
              <a:rPr lang="en-US" altLang="en-US" smtClean="0"/>
              <a:t>Business Drivers</a:t>
            </a:r>
          </a:p>
          <a:p>
            <a:pPr lvl="1">
              <a:lnSpc>
                <a:spcPct val="130000"/>
              </a:lnSpc>
            </a:pPr>
            <a:r>
              <a:rPr lang="en-US" altLang="en-US" smtClean="0"/>
              <a:t>Globalization of the Economy</a:t>
            </a:r>
          </a:p>
          <a:p>
            <a:pPr lvl="1">
              <a:lnSpc>
                <a:spcPct val="130000"/>
              </a:lnSpc>
            </a:pPr>
            <a:r>
              <a:rPr lang="en-US" altLang="en-US" smtClean="0"/>
              <a:t>Electronic Commerce</a:t>
            </a:r>
          </a:p>
          <a:p>
            <a:pPr lvl="1">
              <a:lnSpc>
                <a:spcPct val="130000"/>
              </a:lnSpc>
            </a:pPr>
            <a:r>
              <a:rPr lang="en-US" altLang="en-US" smtClean="0"/>
              <a:t>Security and Privacy</a:t>
            </a:r>
          </a:p>
          <a:p>
            <a:pPr lvl="1">
              <a:lnSpc>
                <a:spcPct val="130000"/>
              </a:lnSpc>
            </a:pPr>
            <a:r>
              <a:rPr lang="en-US" altLang="en-US" smtClean="0"/>
              <a:t>Collaboration and Partnership</a:t>
            </a:r>
          </a:p>
          <a:p>
            <a:pPr lvl="1">
              <a:lnSpc>
                <a:spcPct val="130000"/>
              </a:lnSpc>
            </a:pPr>
            <a:r>
              <a:rPr lang="en-US" altLang="en-US" smtClean="0"/>
              <a:t>Knowledge Asset Management</a:t>
            </a:r>
          </a:p>
          <a:p>
            <a:pPr lvl="1">
              <a:lnSpc>
                <a:spcPct val="130000"/>
              </a:lnSpc>
            </a:pPr>
            <a:r>
              <a:rPr lang="en-US" altLang="en-US" smtClean="0"/>
              <a:t>Continuous Improvement and Total Quality Management</a:t>
            </a:r>
          </a:p>
          <a:p>
            <a:pPr lvl="1">
              <a:lnSpc>
                <a:spcPct val="130000"/>
              </a:lnSpc>
            </a:pPr>
            <a:r>
              <a:rPr lang="en-US" altLang="en-US" smtClean="0"/>
              <a:t>Business Process Redesign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mtClean="0"/>
              <a:t>Importance of Systems Analysis and Design</a:t>
            </a:r>
          </a:p>
        </p:txBody>
      </p:sp>
      <p:sp>
        <p:nvSpPr>
          <p:cNvPr id="4099" name="Rectangle 3"/>
          <p:cNvSpPr>
            <a:spLocks noGrp="1" noChangeArrowheads="1"/>
          </p:cNvSpPr>
          <p:nvPr>
            <p:ph type="body" idx="1"/>
          </p:nvPr>
        </p:nvSpPr>
        <p:spPr/>
        <p:txBody>
          <a:bodyPr/>
          <a:lstStyle/>
          <a:p>
            <a:endParaRPr lang="en-US" altLang="en-US" dirty="0" smtClean="0"/>
          </a:p>
          <a:p>
            <a:r>
              <a:rPr lang="en-US" altLang="en-US" dirty="0" smtClean="0"/>
              <a:t>Examples</a:t>
            </a:r>
          </a:p>
          <a:p>
            <a:pPr lvl="1"/>
            <a:r>
              <a:rPr lang="en-US" altLang="en-US" dirty="0" smtClean="0"/>
              <a:t>Denver airport Baggage-handling information system</a:t>
            </a:r>
          </a:p>
          <a:p>
            <a:pPr lvl="1"/>
            <a:r>
              <a:rPr lang="en-US" altLang="en-US" dirty="0" smtClean="0"/>
              <a:t>WorldCom (now MCI) billing systems</a:t>
            </a:r>
          </a:p>
          <a:p>
            <a:pPr lvl="1"/>
            <a:r>
              <a:rPr lang="en-US" altLang="en-US" dirty="0" smtClean="0"/>
              <a:t>California DMV system</a:t>
            </a:r>
          </a:p>
          <a:p>
            <a:pPr lvl="1"/>
            <a:endParaRPr lang="en-US" altLang="en-US" dirty="0" smtClean="0"/>
          </a:p>
        </p:txBody>
      </p:sp>
    </p:spTree>
  </p:cSld>
  <p:clrMapOvr>
    <a:masterClrMapping/>
  </p:clrMapOvr>
  <p:transition>
    <p:strip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smtClean="0"/>
              <a:t>Drivers </a:t>
            </a:r>
            <a:r>
              <a:rPr lang="en-US" altLang="en-US" dirty="0" smtClean="0"/>
              <a:t>for Today’s Information Systems</a:t>
            </a:r>
          </a:p>
        </p:txBody>
      </p:sp>
      <p:sp>
        <p:nvSpPr>
          <p:cNvPr id="26627" name="Rectangle 3"/>
          <p:cNvSpPr>
            <a:spLocks noGrp="1" noChangeArrowheads="1"/>
          </p:cNvSpPr>
          <p:nvPr>
            <p:ph type="body" idx="1"/>
          </p:nvPr>
        </p:nvSpPr>
        <p:spPr>
          <a:xfrm>
            <a:off x="533400" y="1149350"/>
            <a:ext cx="8364538" cy="5299075"/>
          </a:xfrm>
        </p:spPr>
        <p:txBody>
          <a:bodyPr/>
          <a:lstStyle/>
          <a:p>
            <a:pPr>
              <a:lnSpc>
                <a:spcPct val="130000"/>
              </a:lnSpc>
            </a:pPr>
            <a:r>
              <a:rPr lang="en-US" altLang="en-US" dirty="0" smtClean="0"/>
              <a:t>Technology Drivers</a:t>
            </a:r>
          </a:p>
          <a:p>
            <a:pPr lvl="1">
              <a:lnSpc>
                <a:spcPct val="130000"/>
              </a:lnSpc>
            </a:pPr>
            <a:r>
              <a:rPr lang="en-US" altLang="en-US" dirty="0" smtClean="0"/>
              <a:t>Networks and the Internet</a:t>
            </a:r>
          </a:p>
          <a:p>
            <a:pPr lvl="1">
              <a:lnSpc>
                <a:spcPct val="130000"/>
              </a:lnSpc>
            </a:pPr>
            <a:r>
              <a:rPr lang="en-US" altLang="en-US" dirty="0" smtClean="0"/>
              <a:t>Mobile and Wireless Technologies</a:t>
            </a:r>
          </a:p>
          <a:p>
            <a:pPr lvl="1">
              <a:lnSpc>
                <a:spcPct val="130000"/>
              </a:lnSpc>
            </a:pPr>
            <a:r>
              <a:rPr lang="en-US" altLang="en-US" b="1" dirty="0" smtClean="0">
                <a:solidFill>
                  <a:srgbClr val="FF0000"/>
                </a:solidFill>
              </a:rPr>
              <a:t>Object Technologies</a:t>
            </a:r>
          </a:p>
          <a:p>
            <a:pPr lvl="1">
              <a:lnSpc>
                <a:spcPct val="130000"/>
              </a:lnSpc>
            </a:pPr>
            <a:r>
              <a:rPr lang="en-US" altLang="en-US" dirty="0" smtClean="0"/>
              <a:t>Collaborative Technologies</a:t>
            </a:r>
          </a:p>
          <a:p>
            <a:pPr lvl="1">
              <a:lnSpc>
                <a:spcPct val="130000"/>
              </a:lnSpc>
            </a:pPr>
            <a:r>
              <a:rPr lang="en-US" altLang="en-US" dirty="0" smtClean="0"/>
              <a:t>Enterprise Applications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Object Technologies</a:t>
            </a:r>
          </a:p>
        </p:txBody>
      </p:sp>
      <p:sp>
        <p:nvSpPr>
          <p:cNvPr id="27651" name="Rectangle 3"/>
          <p:cNvSpPr>
            <a:spLocks noGrp="1" noChangeArrowheads="1"/>
          </p:cNvSpPr>
          <p:nvPr>
            <p:ph type="body" idx="1"/>
          </p:nvPr>
        </p:nvSpPr>
        <p:spPr>
          <a:xfrm>
            <a:off x="304800" y="838200"/>
            <a:ext cx="8593138" cy="5534025"/>
          </a:xfrm>
        </p:spPr>
        <p:txBody>
          <a:bodyPr/>
          <a:lstStyle/>
          <a:p>
            <a:pPr marL="0" indent="0">
              <a:lnSpc>
                <a:spcPct val="110000"/>
              </a:lnSpc>
              <a:buFontTx/>
              <a:buNone/>
            </a:pPr>
            <a:r>
              <a:rPr lang="en-US" altLang="en-US" sz="2400" b="1" smtClean="0"/>
              <a:t>Object technology </a:t>
            </a:r>
            <a:r>
              <a:rPr lang="en-US" altLang="en-US" sz="2400" smtClean="0"/>
              <a:t>– a software technology that defines a system in terms of objects that consolidate data and behavior (into objects).</a:t>
            </a:r>
          </a:p>
          <a:p>
            <a:pPr lvl="1">
              <a:lnSpc>
                <a:spcPct val="110000"/>
              </a:lnSpc>
            </a:pPr>
            <a:r>
              <a:rPr lang="en-US" altLang="en-US" sz="2000" smtClean="0"/>
              <a:t>Objects are reusable and extensible</a:t>
            </a:r>
          </a:p>
          <a:p>
            <a:pPr lvl="1">
              <a:lnSpc>
                <a:spcPct val="110000"/>
              </a:lnSpc>
            </a:pPr>
            <a:r>
              <a:rPr lang="en-US" altLang="en-US" sz="2000" smtClean="0"/>
              <a:t>Object-oriented programming languages include C++, java, Smalltalk, and Visual Basic.net</a:t>
            </a:r>
          </a:p>
          <a:p>
            <a:pPr marL="0" indent="0">
              <a:lnSpc>
                <a:spcPct val="110000"/>
              </a:lnSpc>
              <a:buFontTx/>
              <a:buNone/>
            </a:pPr>
            <a:endParaRPr lang="en-US" altLang="en-US" sz="1800" b="1" smtClean="0"/>
          </a:p>
          <a:p>
            <a:pPr marL="0" indent="0">
              <a:lnSpc>
                <a:spcPct val="110000"/>
              </a:lnSpc>
              <a:buFontTx/>
              <a:buNone/>
            </a:pPr>
            <a:r>
              <a:rPr lang="en-US" altLang="en-US" sz="2400" b="1" smtClean="0"/>
              <a:t>Object-oriented analysis and design </a:t>
            </a:r>
            <a:r>
              <a:rPr lang="en-US" altLang="en-US" sz="2400" smtClean="0"/>
              <a:t>– a collection of tools and techniques for systems development that will utilize object technologies to construct a system and its software.</a:t>
            </a:r>
          </a:p>
          <a:p>
            <a:pPr lvl="1">
              <a:lnSpc>
                <a:spcPct val="110000"/>
              </a:lnSpc>
            </a:pPr>
            <a:r>
              <a:rPr lang="en-US" altLang="en-US" sz="2000" smtClean="0"/>
              <a:t>Works well in programming level </a:t>
            </a:r>
          </a:p>
          <a:p>
            <a:pPr lvl="1">
              <a:lnSpc>
                <a:spcPct val="110000"/>
              </a:lnSpc>
            </a:pPr>
            <a:r>
              <a:rPr lang="en-US" altLang="en-US" sz="2000" smtClean="0"/>
              <a:t>May not need some of analysis and design level (e.g., database – structured tools and techniques)</a:t>
            </a:r>
          </a:p>
          <a:p>
            <a:pPr lvl="1">
              <a:lnSpc>
                <a:spcPct val="110000"/>
              </a:lnSpc>
            </a:pPr>
            <a:r>
              <a:rPr lang="en-US" altLang="en-US" sz="2000" smtClean="0"/>
              <a:t>Hybrid analysis and design </a:t>
            </a:r>
          </a:p>
          <a:p>
            <a:pPr marL="0" indent="0">
              <a:lnSpc>
                <a:spcPct val="110000"/>
              </a:lnSpc>
              <a:buFontTx/>
              <a:buNone/>
            </a:pPr>
            <a:endParaRPr lang="en-US" altLang="en-US" sz="20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r>
              <a:rPr lang="en-US" altLang="en-US"/>
              <a:t>Front- and Back-Office Information Systems</a:t>
            </a:r>
          </a:p>
        </p:txBody>
      </p:sp>
      <p:sp>
        <p:nvSpPr>
          <p:cNvPr id="291843" name="Rectangle 3"/>
          <p:cNvSpPr>
            <a:spLocks noGrp="1" noChangeArrowheads="1"/>
          </p:cNvSpPr>
          <p:nvPr>
            <p:ph type="body" idx="1"/>
          </p:nvPr>
        </p:nvSpPr>
        <p:spPr>
          <a:xfrm>
            <a:off x="533400" y="1233488"/>
            <a:ext cx="8364538" cy="5214937"/>
          </a:xfrm>
        </p:spPr>
        <p:txBody>
          <a:bodyPr/>
          <a:lstStyle/>
          <a:p>
            <a:r>
              <a:rPr lang="en-US" altLang="en-US"/>
              <a:t>Organizations are served by a </a:t>
            </a:r>
            <a:r>
              <a:rPr lang="en-US" altLang="en-US" b="1"/>
              <a:t>federation of information systems</a:t>
            </a:r>
            <a:r>
              <a:rPr lang="en-US" altLang="en-US"/>
              <a:t> (not by a single IS). </a:t>
            </a:r>
          </a:p>
          <a:p>
            <a:r>
              <a:rPr lang="en-US" altLang="en-US"/>
              <a:t>Two perspectives of a federation of IS</a:t>
            </a:r>
          </a:p>
          <a:p>
            <a:pPr lvl="1"/>
            <a:r>
              <a:rPr lang="en-US" altLang="en-US"/>
              <a:t>Conceptual picture in next slide..</a:t>
            </a:r>
          </a:p>
          <a:p>
            <a:pPr lvl="1"/>
            <a:r>
              <a:rPr lang="en-US" altLang="en-US" b="1"/>
              <a:t>Front-office</a:t>
            </a:r>
            <a:r>
              <a:rPr lang="en-US" altLang="en-US"/>
              <a:t> </a:t>
            </a:r>
            <a:r>
              <a:rPr lang="en-US" altLang="en-US" b="1"/>
              <a:t>information systems</a:t>
            </a:r>
            <a:r>
              <a:rPr lang="en-US" altLang="en-US"/>
              <a:t>:</a:t>
            </a:r>
          </a:p>
          <a:p>
            <a:pPr lvl="2"/>
            <a:r>
              <a:rPr lang="en-US" altLang="en-US"/>
              <a:t>support business functions that extend out to the organization’s customers (or constituents).</a:t>
            </a:r>
          </a:p>
          <a:p>
            <a:pPr lvl="1"/>
            <a:r>
              <a:rPr lang="en-US" altLang="en-US" b="1"/>
              <a:t>Back-office</a:t>
            </a:r>
            <a:r>
              <a:rPr lang="en-US" altLang="en-US"/>
              <a:t> </a:t>
            </a:r>
            <a:r>
              <a:rPr lang="en-US" altLang="en-US" b="1"/>
              <a:t>information systems:</a:t>
            </a:r>
          </a:p>
          <a:p>
            <a:pPr lvl="2"/>
            <a:r>
              <a:rPr lang="en-US" altLang="en-US"/>
              <a:t>support internal business operations of an organization, aw well as reach out to suppliers (of materials, equipment, supplies, and services). </a:t>
            </a:r>
          </a:p>
        </p:txBody>
      </p:sp>
    </p:spTree>
    <p:extLst>
      <p:ext uri="{BB962C8B-B14F-4D97-AF65-F5344CB8AC3E}">
        <p14:creationId xmlns:p14="http://schemas.microsoft.com/office/powerpoint/2010/main" val="1825302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ltLang="en-US"/>
              <a:t>A Federation of Information Systems</a:t>
            </a:r>
          </a:p>
        </p:txBody>
      </p:sp>
      <p:pic>
        <p:nvPicPr>
          <p:cNvPr id="293892" name="Picture 4" descr="whi74173_0201"/>
          <p:cNvPicPr>
            <a:picLocks noChangeAspect="1" noChangeArrowheads="1"/>
          </p:cNvPicPr>
          <p:nvPr/>
        </p:nvPicPr>
        <p:blipFill>
          <a:blip r:embed="rId3">
            <a:extLst>
              <a:ext uri="{28A0092B-C50C-407E-A947-70E740481C1C}">
                <a14:useLocalDpi xmlns:a14="http://schemas.microsoft.com/office/drawing/2010/main" val="0"/>
              </a:ext>
            </a:extLst>
          </a:blip>
          <a:srcRect b="14406"/>
          <a:stretch>
            <a:fillRect/>
          </a:stretch>
        </p:blipFill>
        <p:spPr bwMode="auto">
          <a:xfrm>
            <a:off x="850900" y="838200"/>
            <a:ext cx="7454900" cy="569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817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r>
              <a:rPr lang="en-US" altLang="en-US"/>
              <a:t>Information System Applications ( by Costco tape)</a:t>
            </a:r>
          </a:p>
        </p:txBody>
      </p:sp>
      <p:sp>
        <p:nvSpPr>
          <p:cNvPr id="347139" name="Rectangle 3"/>
          <p:cNvSpPr>
            <a:spLocks noGrp="1" noChangeArrowheads="1"/>
          </p:cNvSpPr>
          <p:nvPr>
            <p:ph type="body" idx="1"/>
          </p:nvPr>
        </p:nvSpPr>
        <p:spPr>
          <a:xfrm>
            <a:off x="533400" y="1143000"/>
            <a:ext cx="8364538" cy="5181600"/>
          </a:xfrm>
        </p:spPr>
        <p:txBody>
          <a:bodyPr/>
          <a:lstStyle/>
          <a:p>
            <a:pPr marL="457200" lvl="1" indent="0">
              <a:buFontTx/>
              <a:buNone/>
            </a:pPr>
            <a:r>
              <a:rPr lang="en-US" altLang="en-US" sz="2000">
                <a:solidFill>
                  <a:srgbClr val="FF0000"/>
                </a:solidFill>
              </a:rPr>
              <a:t>A collection of applications serves as a foundation for a federation of information systems……</a:t>
            </a:r>
          </a:p>
          <a:p>
            <a:pPr marL="457200" lvl="1" indent="0">
              <a:buFontTx/>
              <a:buNone/>
            </a:pPr>
            <a:r>
              <a:rPr lang="en-US" altLang="en-US" sz="2000"/>
              <a:t> </a:t>
            </a:r>
          </a:p>
          <a:p>
            <a:pPr marL="457200" lvl="1" indent="0">
              <a:buFontTx/>
              <a:buNone/>
            </a:pPr>
            <a:r>
              <a:rPr lang="en-US" altLang="en-US" sz="2000"/>
              <a:t>A </a:t>
            </a:r>
            <a:r>
              <a:rPr lang="en-US" altLang="en-US" sz="2000" b="1"/>
              <a:t>transaction processing system</a:t>
            </a:r>
            <a:r>
              <a:rPr lang="en-US" altLang="en-US" sz="2000"/>
              <a:t> (TPS) is an information system that captures and processes data about business transactions.</a:t>
            </a:r>
          </a:p>
          <a:p>
            <a:pPr marL="457200" lvl="1" indent="0">
              <a:buFontTx/>
              <a:buNone/>
            </a:pPr>
            <a:endParaRPr lang="en-US" altLang="en-US" sz="2000"/>
          </a:p>
          <a:p>
            <a:pPr marL="457200" lvl="1" indent="0">
              <a:buFontTx/>
              <a:buNone/>
            </a:pPr>
            <a:r>
              <a:rPr lang="en-US" altLang="en-US" sz="2000"/>
              <a:t>A </a:t>
            </a:r>
            <a:r>
              <a:rPr lang="en-US" altLang="en-US" sz="2000" b="1"/>
              <a:t>management information system</a:t>
            </a:r>
            <a:r>
              <a:rPr lang="en-US" altLang="en-US" sz="2000"/>
              <a:t> (MIS) is an information system that provides for management-oriented reporting based on transaction processing and operations of the organization.</a:t>
            </a:r>
          </a:p>
          <a:p>
            <a:pPr marL="457200" lvl="1" indent="0">
              <a:buFontTx/>
              <a:buNone/>
            </a:pPr>
            <a:endParaRPr lang="en-US" altLang="en-US" sz="2000"/>
          </a:p>
          <a:p>
            <a:pPr marL="457200" lvl="1" indent="0">
              <a:buFontTx/>
              <a:buNone/>
            </a:pPr>
            <a:r>
              <a:rPr lang="en-US" altLang="en-US" sz="2000"/>
              <a:t>A </a:t>
            </a:r>
            <a:r>
              <a:rPr lang="en-US" altLang="en-US" sz="2000" b="1"/>
              <a:t>decision support system</a:t>
            </a:r>
            <a:r>
              <a:rPr lang="en-US" altLang="en-US" sz="2000"/>
              <a:t> (DSS) is an information system that either helps to identify decision making opportunities or provides information to help make decisions.</a:t>
            </a:r>
          </a:p>
        </p:txBody>
      </p:sp>
    </p:spTree>
    <p:extLst>
      <p:ext uri="{BB962C8B-B14F-4D97-AF65-F5344CB8AC3E}">
        <p14:creationId xmlns:p14="http://schemas.microsoft.com/office/powerpoint/2010/main" val="2281005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en-US" altLang="en-US"/>
              <a:t>Information System Applications ( by Costco tape)</a:t>
            </a:r>
          </a:p>
        </p:txBody>
      </p:sp>
      <p:sp>
        <p:nvSpPr>
          <p:cNvPr id="349187" name="Rectangle 3"/>
          <p:cNvSpPr>
            <a:spLocks noGrp="1" noChangeArrowheads="1"/>
          </p:cNvSpPr>
          <p:nvPr>
            <p:ph type="body" idx="1"/>
          </p:nvPr>
        </p:nvSpPr>
        <p:spPr>
          <a:xfrm>
            <a:off x="533400" y="1143000"/>
            <a:ext cx="8364538" cy="5410200"/>
          </a:xfrm>
        </p:spPr>
        <p:txBody>
          <a:bodyPr/>
          <a:lstStyle/>
          <a:p>
            <a:pPr marL="457200" lvl="1" indent="0">
              <a:buFontTx/>
              <a:buNone/>
            </a:pPr>
            <a:r>
              <a:rPr lang="en-US" altLang="en-US" sz="2000"/>
              <a:t>An </a:t>
            </a:r>
            <a:r>
              <a:rPr lang="en-US" altLang="en-US" sz="2000" b="1"/>
              <a:t>Executive Information System</a:t>
            </a:r>
            <a:r>
              <a:rPr lang="en-US" altLang="en-US" sz="2000"/>
              <a:t> (EIS) is an information system designed for top-level managers that integrates data from all over the organization into “at-a-glance” graphical indicators and controls. </a:t>
            </a:r>
          </a:p>
          <a:p>
            <a:pPr marL="457200" lvl="1" indent="0">
              <a:buFontTx/>
              <a:buNone/>
            </a:pPr>
            <a:endParaRPr lang="en-US" altLang="en-US" sz="2000"/>
          </a:p>
          <a:p>
            <a:pPr marL="457200" lvl="1" indent="0">
              <a:buFontTx/>
              <a:buNone/>
            </a:pPr>
            <a:r>
              <a:rPr lang="en-US" altLang="en-US" sz="2000"/>
              <a:t>An </a:t>
            </a:r>
            <a:r>
              <a:rPr lang="en-US" altLang="en-US" sz="2000" b="1"/>
              <a:t>expert system</a:t>
            </a:r>
            <a:r>
              <a:rPr lang="en-US" altLang="en-US" sz="2000"/>
              <a:t> is an information system that captures the expertise of workers and then simulates that expertise to the benefit of nonexperts.</a:t>
            </a:r>
          </a:p>
          <a:p>
            <a:pPr marL="457200" lvl="1" indent="0">
              <a:buFontTx/>
              <a:buNone/>
            </a:pPr>
            <a:endParaRPr lang="en-US" altLang="en-US" sz="2000"/>
          </a:p>
          <a:p>
            <a:pPr marL="457200" lvl="1" indent="0">
              <a:buFontTx/>
              <a:buNone/>
            </a:pPr>
            <a:r>
              <a:rPr lang="en-US" altLang="en-US" sz="2000"/>
              <a:t>A </a:t>
            </a:r>
            <a:r>
              <a:rPr lang="en-US" altLang="en-US" sz="2000" b="1"/>
              <a:t>communications and collaboration system</a:t>
            </a:r>
            <a:r>
              <a:rPr lang="en-US" altLang="en-US" sz="2000"/>
              <a:t> is an information system that enables more effective communications between workers, partners, customers, and suppliers to enhance their ability to collaborate.</a:t>
            </a:r>
          </a:p>
          <a:p>
            <a:pPr marL="457200" lvl="1" indent="0">
              <a:buFontTx/>
              <a:buNone/>
            </a:pPr>
            <a:endParaRPr lang="en-US" altLang="en-US" sz="2000"/>
          </a:p>
          <a:p>
            <a:pPr marL="457200" lvl="1" indent="0">
              <a:buFontTx/>
              <a:buNone/>
            </a:pPr>
            <a:r>
              <a:rPr lang="en-US" altLang="en-US" sz="2000"/>
              <a:t>An </a:t>
            </a:r>
            <a:r>
              <a:rPr lang="en-US" altLang="en-US" sz="2000" b="1"/>
              <a:t>office automation system</a:t>
            </a:r>
            <a:r>
              <a:rPr lang="en-US" altLang="en-US" sz="2000"/>
              <a:t> is an information system that supports the wide range of business office activities that provide for improved work flow between workers.</a:t>
            </a:r>
          </a:p>
        </p:txBody>
      </p:sp>
    </p:spTree>
    <p:extLst>
      <p:ext uri="{BB962C8B-B14F-4D97-AF65-F5344CB8AC3E}">
        <p14:creationId xmlns:p14="http://schemas.microsoft.com/office/powerpoint/2010/main" val="1826921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r>
              <a:rPr lang="en-US" altLang="en-US"/>
              <a:t>Operational view of Information System Applications</a:t>
            </a:r>
          </a:p>
        </p:txBody>
      </p:sp>
      <p:pic>
        <p:nvPicPr>
          <p:cNvPr id="295942" name="Picture 6" descr="whi74173_0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01688"/>
            <a:ext cx="7566025" cy="566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435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ltLang="en-US"/>
              <a:t>Information Systems Architecture</a:t>
            </a:r>
          </a:p>
        </p:txBody>
      </p:sp>
      <p:sp>
        <p:nvSpPr>
          <p:cNvPr id="310275" name="Rectangle 3"/>
          <p:cNvSpPr>
            <a:spLocks noGrp="1" noChangeArrowheads="1"/>
          </p:cNvSpPr>
          <p:nvPr>
            <p:ph type="body" idx="1"/>
          </p:nvPr>
        </p:nvSpPr>
        <p:spPr>
          <a:xfrm>
            <a:off x="533400" y="1149350"/>
            <a:ext cx="8364538" cy="5299075"/>
          </a:xfrm>
        </p:spPr>
        <p:txBody>
          <a:bodyPr/>
          <a:lstStyle/>
          <a:p>
            <a:pPr marL="0" indent="0">
              <a:buFontTx/>
              <a:buNone/>
            </a:pPr>
            <a:r>
              <a:rPr lang="en-US" altLang="en-US" b="1"/>
              <a:t>Information systems architecture</a:t>
            </a:r>
            <a:r>
              <a:rPr lang="en-US" altLang="en-US"/>
              <a:t>  </a:t>
            </a:r>
          </a:p>
          <a:p>
            <a:pPr lvl="1"/>
            <a:r>
              <a:rPr lang="en-US" altLang="en-US"/>
              <a:t>Provide unifying framework for various stakeholders</a:t>
            </a:r>
          </a:p>
          <a:p>
            <a:pPr lvl="1"/>
            <a:r>
              <a:rPr lang="en-US" altLang="en-US" u="sng"/>
              <a:t>Highest-level of framework term</a:t>
            </a:r>
            <a:r>
              <a:rPr lang="en-US" altLang="en-US"/>
              <a:t> for understanding </a:t>
            </a:r>
            <a:r>
              <a:rPr lang="en-US" altLang="en-US">
                <a:solidFill>
                  <a:srgbClr val="FF0000"/>
                </a:solidFill>
              </a:rPr>
              <a:t>different views of the fundamental building blocks (next slide)</a:t>
            </a:r>
            <a:r>
              <a:rPr lang="en-US" altLang="en-US"/>
              <a:t> of an information system.</a:t>
            </a:r>
          </a:p>
          <a:p>
            <a:pPr lvl="1"/>
            <a:endParaRPr lang="en-US" altLang="en-US"/>
          </a:p>
          <a:p>
            <a:pPr marL="0" indent="0">
              <a:buFontTx/>
              <a:buNone/>
            </a:pPr>
            <a:r>
              <a:rPr lang="en-US" altLang="en-US" b="1">
                <a:solidFill>
                  <a:schemeClr val="accent2"/>
                </a:solidFill>
              </a:rPr>
              <a:t>Three ultimate goals of IS</a:t>
            </a:r>
          </a:p>
          <a:p>
            <a:pPr lvl="1"/>
            <a:r>
              <a:rPr lang="en-US" altLang="en-US"/>
              <a:t>Improve business </a:t>
            </a:r>
            <a:r>
              <a:rPr lang="en-US" altLang="en-US" b="1" u="sng"/>
              <a:t>knowledge</a:t>
            </a:r>
            <a:r>
              <a:rPr lang="en-US" altLang="en-US" b="1"/>
              <a:t> -- </a:t>
            </a:r>
            <a:r>
              <a:rPr lang="en-US" altLang="en-US"/>
              <a:t>using Db tech.</a:t>
            </a:r>
          </a:p>
          <a:p>
            <a:pPr lvl="1"/>
            <a:r>
              <a:rPr lang="en-US" altLang="en-US"/>
              <a:t>Improve business </a:t>
            </a:r>
            <a:r>
              <a:rPr lang="en-US" altLang="en-US" b="1" u="sng"/>
              <a:t>processes and service</a:t>
            </a:r>
            <a:r>
              <a:rPr lang="en-US" altLang="en-US"/>
              <a:t> – using SW tech.</a:t>
            </a:r>
            <a:endParaRPr lang="en-US" altLang="en-US" b="1" u="sng"/>
          </a:p>
          <a:p>
            <a:pPr lvl="1"/>
            <a:r>
              <a:rPr lang="en-US" altLang="en-US"/>
              <a:t>Improve business </a:t>
            </a:r>
            <a:r>
              <a:rPr lang="en-US" altLang="en-US" b="1" u="sng"/>
              <a:t>communications and people collaboration</a:t>
            </a:r>
            <a:r>
              <a:rPr lang="en-US" altLang="en-US"/>
              <a:t> – using interface tech.</a:t>
            </a:r>
          </a:p>
        </p:txBody>
      </p:sp>
    </p:spTree>
    <p:extLst>
      <p:ext uri="{BB962C8B-B14F-4D97-AF65-F5344CB8AC3E}">
        <p14:creationId xmlns:p14="http://schemas.microsoft.com/office/powerpoint/2010/main" val="1586031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BA30813-4619-463A-8F3F-4E38E155E18F}"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28</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8195" name="Rectangle 2"/>
          <p:cNvSpPr>
            <a:spLocks noGrp="1" noChangeArrowheads="1"/>
          </p:cNvSpPr>
          <p:nvPr>
            <p:ph type="title"/>
          </p:nvPr>
        </p:nvSpPr>
        <p:spPr>
          <a:xfrm>
            <a:off x="3276600" y="457200"/>
            <a:ext cx="5638800" cy="762000"/>
          </a:xfrm>
        </p:spPr>
        <p:txBody>
          <a:bodyPr/>
          <a:lstStyle/>
          <a:p>
            <a:pPr eaLnBrk="1" hangingPunct="1"/>
            <a:r>
              <a:rPr lang="en-US" altLang="en-US" smtClean="0"/>
              <a:t>Context of System Analysis</a:t>
            </a:r>
          </a:p>
        </p:txBody>
      </p:sp>
      <p:pic>
        <p:nvPicPr>
          <p:cNvPr id="8196" name="Picture 3" descr="whi74173_0501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7086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15254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A0FD4F3-EDD2-4F0A-B54C-4A0189DD1BBF}"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29</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pic>
        <p:nvPicPr>
          <p:cNvPr id="62467" name="Picture 2" descr="whi15393_0519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295400"/>
            <a:ext cx="7867650"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3"/>
          <p:cNvSpPr>
            <a:spLocks noGrp="1" noChangeArrowheads="1"/>
          </p:cNvSpPr>
          <p:nvPr>
            <p:ph type="title"/>
          </p:nvPr>
        </p:nvSpPr>
        <p:spPr>
          <a:xfrm>
            <a:off x="3124200" y="228600"/>
            <a:ext cx="6096000" cy="762000"/>
          </a:xfrm>
        </p:spPr>
        <p:txBody>
          <a:bodyPr/>
          <a:lstStyle/>
          <a:p>
            <a:pPr eaLnBrk="1" hangingPunct="1"/>
            <a:r>
              <a:rPr lang="en-US" altLang="en-US" smtClean="0"/>
              <a:t>Candidate Systems Matrix</a:t>
            </a:r>
          </a:p>
        </p:txBody>
      </p:sp>
    </p:spTree>
    <p:extLst>
      <p:ext uri="{BB962C8B-B14F-4D97-AF65-F5344CB8AC3E}">
        <p14:creationId xmlns:p14="http://schemas.microsoft.com/office/powerpoint/2010/main" val="12263685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t>New Denver airport</a:t>
            </a:r>
          </a:p>
        </p:txBody>
      </p:sp>
      <p:sp>
        <p:nvSpPr>
          <p:cNvPr id="5123" name="Rectangle 3"/>
          <p:cNvSpPr>
            <a:spLocks noGrp="1" noChangeArrowheads="1"/>
          </p:cNvSpPr>
          <p:nvPr>
            <p:ph type="body" idx="1"/>
          </p:nvPr>
        </p:nvSpPr>
        <p:spPr/>
        <p:txBody>
          <a:bodyPr/>
          <a:lstStyle/>
          <a:p>
            <a:pPr>
              <a:lnSpc>
                <a:spcPct val="80000"/>
              </a:lnSpc>
            </a:pPr>
            <a:r>
              <a:rPr lang="en-US" altLang="en-US" sz="2400" smtClean="0"/>
              <a:t>Twice the size of Manhattan, NY</a:t>
            </a:r>
          </a:p>
          <a:p>
            <a:pPr>
              <a:lnSpc>
                <a:spcPct val="80000"/>
              </a:lnSpc>
            </a:pPr>
            <a:r>
              <a:rPr lang="en-US" altLang="en-US" sz="2400" smtClean="0"/>
              <a:t>10 times wider than London airport</a:t>
            </a:r>
          </a:p>
          <a:p>
            <a:pPr>
              <a:lnSpc>
                <a:spcPct val="80000"/>
              </a:lnSpc>
            </a:pPr>
            <a:r>
              <a:rPr lang="en-US" altLang="en-US" sz="2400" smtClean="0"/>
              <a:t>Big enough to land </a:t>
            </a:r>
            <a:r>
              <a:rPr lang="en-US" altLang="en-US" sz="2400" smtClean="0">
                <a:solidFill>
                  <a:srgbClr val="FF0000"/>
                </a:solidFill>
              </a:rPr>
              <a:t>three jets</a:t>
            </a:r>
            <a:r>
              <a:rPr lang="en-US" altLang="en-US" sz="2400" smtClean="0"/>
              <a:t> </a:t>
            </a:r>
            <a:r>
              <a:rPr lang="en-US" altLang="en-US" sz="2400" smtClean="0">
                <a:solidFill>
                  <a:srgbClr val="FF0000"/>
                </a:solidFill>
              </a:rPr>
              <a:t>simultaneously-in bad weather</a:t>
            </a:r>
          </a:p>
          <a:p>
            <a:pPr>
              <a:lnSpc>
                <a:spcPct val="80000"/>
              </a:lnSpc>
            </a:pPr>
            <a:r>
              <a:rPr lang="en-US" altLang="en-US" sz="2400" smtClean="0">
                <a:solidFill>
                  <a:srgbClr val="0000FF"/>
                </a:solidFill>
              </a:rPr>
              <a:t>Baggage-handling information system</a:t>
            </a:r>
          </a:p>
          <a:p>
            <a:pPr lvl="1">
              <a:lnSpc>
                <a:spcPct val="80000"/>
              </a:lnSpc>
            </a:pPr>
            <a:r>
              <a:rPr lang="en-US" altLang="en-US" sz="2000" smtClean="0"/>
              <a:t>One of kind…</a:t>
            </a:r>
          </a:p>
          <a:p>
            <a:pPr lvl="1">
              <a:lnSpc>
                <a:spcPct val="80000"/>
              </a:lnSpc>
            </a:pPr>
            <a:r>
              <a:rPr lang="en-US" altLang="en-US" sz="2000" smtClean="0"/>
              <a:t>Expensive: $1.7 billion (original price) </a:t>
            </a:r>
          </a:p>
          <a:p>
            <a:pPr lvl="1">
              <a:lnSpc>
                <a:spcPct val="80000"/>
              </a:lnSpc>
            </a:pPr>
            <a:r>
              <a:rPr lang="en-US" altLang="en-US" sz="2000" smtClean="0"/>
              <a:t>Very large size….</a:t>
            </a:r>
          </a:p>
          <a:p>
            <a:pPr lvl="1">
              <a:lnSpc>
                <a:spcPct val="80000"/>
              </a:lnSpc>
            </a:pPr>
            <a:r>
              <a:rPr lang="en-US" altLang="en-US" sz="2000" smtClean="0"/>
              <a:t>The most advanced and sophisticated automated baggage handling system </a:t>
            </a:r>
            <a:endParaRPr lang="en-US" altLang="en-US" sz="2000" smtClean="0">
              <a:solidFill>
                <a:srgbClr val="0000FF"/>
              </a:solidFill>
            </a:endParaRPr>
          </a:p>
        </p:txBody>
      </p:sp>
    </p:spTree>
  </p:cSld>
  <p:clrMapOvr>
    <a:masterClrMapping/>
  </p:clrMapOvr>
  <p:transition>
    <p:strip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B3C80EA6-B190-4D9A-A150-76AD60AB3FBB}"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30</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63491" name="Rectangle 2"/>
          <p:cNvSpPr>
            <a:spLocks noGrp="1" noChangeArrowheads="1"/>
          </p:cNvSpPr>
          <p:nvPr>
            <p:ph type="title"/>
          </p:nvPr>
        </p:nvSpPr>
        <p:spPr>
          <a:xfrm>
            <a:off x="3124200" y="304800"/>
            <a:ext cx="6324600" cy="762000"/>
          </a:xfrm>
        </p:spPr>
        <p:txBody>
          <a:bodyPr/>
          <a:lstStyle/>
          <a:p>
            <a:pPr eaLnBrk="1" hangingPunct="1"/>
            <a:r>
              <a:rPr lang="en-US" altLang="en-US" smtClean="0"/>
              <a:t>Candidate Systems Matrix..</a:t>
            </a:r>
          </a:p>
        </p:txBody>
      </p:sp>
      <p:pic>
        <p:nvPicPr>
          <p:cNvPr id="63492" name="Picture 3" descr="whi15393_051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219200"/>
            <a:ext cx="7791450"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23150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F0B9DD8-57C0-42BF-A2F0-913E180C65C2}"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31</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0243" name="Rectangle 2"/>
          <p:cNvSpPr>
            <a:spLocks noGrp="1" noChangeArrowheads="1"/>
          </p:cNvSpPr>
          <p:nvPr>
            <p:ph type="title"/>
          </p:nvPr>
        </p:nvSpPr>
        <p:spPr>
          <a:xfrm>
            <a:off x="3276600" y="381000"/>
            <a:ext cx="5638800" cy="762000"/>
          </a:xfrm>
        </p:spPr>
        <p:txBody>
          <a:bodyPr/>
          <a:lstStyle/>
          <a:p>
            <a:pPr eaLnBrk="1" hangingPunct="1"/>
            <a:r>
              <a:rPr lang="en-US" altLang="en-US" smtClean="0"/>
              <a:t>Results of Incorrect Requirements</a:t>
            </a:r>
          </a:p>
        </p:txBody>
      </p:sp>
      <p:sp>
        <p:nvSpPr>
          <p:cNvPr id="10244" name="Rectangle 3"/>
          <p:cNvSpPr>
            <a:spLocks noGrp="1" noChangeArrowheads="1"/>
          </p:cNvSpPr>
          <p:nvPr>
            <p:ph type="body" idx="1"/>
          </p:nvPr>
        </p:nvSpPr>
        <p:spPr/>
        <p:txBody>
          <a:bodyPr/>
          <a:lstStyle/>
          <a:p>
            <a:pPr eaLnBrk="1" hangingPunct="1">
              <a:lnSpc>
                <a:spcPct val="90000"/>
              </a:lnSpc>
            </a:pPr>
            <a:r>
              <a:rPr lang="en-US" altLang="en-US" sz="2400" smtClean="0"/>
              <a:t>The system may cost more than projected.</a:t>
            </a:r>
          </a:p>
          <a:p>
            <a:pPr eaLnBrk="1" hangingPunct="1">
              <a:lnSpc>
                <a:spcPct val="90000"/>
              </a:lnSpc>
            </a:pPr>
            <a:r>
              <a:rPr lang="en-US" altLang="en-US" sz="2400" smtClean="0"/>
              <a:t>The system may be delivered later than promised.</a:t>
            </a:r>
          </a:p>
          <a:p>
            <a:pPr eaLnBrk="1" hangingPunct="1">
              <a:lnSpc>
                <a:spcPct val="90000"/>
              </a:lnSpc>
            </a:pPr>
            <a:r>
              <a:rPr lang="en-US" altLang="en-US" sz="2400" smtClean="0">
                <a:solidFill>
                  <a:srgbClr val="FF0000"/>
                </a:solidFill>
              </a:rPr>
              <a:t>The system may not meet the users’ expectations and that dissatisfaction may cause them not to use it.</a:t>
            </a:r>
          </a:p>
          <a:p>
            <a:pPr eaLnBrk="1" hangingPunct="1">
              <a:lnSpc>
                <a:spcPct val="90000"/>
              </a:lnSpc>
            </a:pPr>
            <a:r>
              <a:rPr lang="en-US" altLang="en-US" sz="2400" smtClean="0"/>
              <a:t>Once in production, the costs of maintaining and enhancing the system may be excessively high.</a:t>
            </a:r>
            <a:endParaRPr lang="en-US" altLang="ko-KR" sz="2400" smtClean="0">
              <a:ea typeface="Gulim" pitchFamily="34" charset="-127"/>
            </a:endParaRPr>
          </a:p>
          <a:p>
            <a:pPr lvl="1" eaLnBrk="1" hangingPunct="1">
              <a:lnSpc>
                <a:spcPct val="90000"/>
              </a:lnSpc>
            </a:pPr>
            <a:r>
              <a:rPr lang="en-US" altLang="ko-KR" sz="2000" smtClean="0">
                <a:ea typeface="Gulim" pitchFamily="34" charset="-127"/>
              </a:rPr>
              <a:t>Commercial Application Packages </a:t>
            </a:r>
            <a:endParaRPr lang="en-US" altLang="en-US" sz="2000" smtClean="0"/>
          </a:p>
          <a:p>
            <a:pPr eaLnBrk="1" hangingPunct="1">
              <a:lnSpc>
                <a:spcPct val="90000"/>
              </a:lnSpc>
            </a:pPr>
            <a:r>
              <a:rPr lang="en-US" altLang="en-US" sz="2400" smtClean="0"/>
              <a:t>The system may be unreliable and prone to errors and downtime.</a:t>
            </a:r>
          </a:p>
          <a:p>
            <a:pPr eaLnBrk="1" hangingPunct="1">
              <a:lnSpc>
                <a:spcPct val="90000"/>
              </a:lnSpc>
            </a:pPr>
            <a:r>
              <a:rPr lang="en-US" altLang="en-US" sz="2400" smtClean="0">
                <a:solidFill>
                  <a:srgbClr val="0000FF"/>
                </a:solidFill>
              </a:rPr>
              <a:t>The reputation of the IT staff on the team is tarnished because any failure, regardless of who is at fault, will be perceived as a mistake by the team.</a:t>
            </a:r>
          </a:p>
        </p:txBody>
      </p:sp>
    </p:spTree>
    <p:extLst>
      <p:ext uri="{BB962C8B-B14F-4D97-AF65-F5344CB8AC3E}">
        <p14:creationId xmlns:p14="http://schemas.microsoft.com/office/powerpoint/2010/main" val="69619228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4B892D7-BA30-4B9B-9110-8C3A5AE82F2F}"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32</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1267" name="Rectangle 2"/>
          <p:cNvSpPr>
            <a:spLocks noGrp="1" noChangeArrowheads="1"/>
          </p:cNvSpPr>
          <p:nvPr>
            <p:ph type="title"/>
          </p:nvPr>
        </p:nvSpPr>
        <p:spPr>
          <a:xfrm>
            <a:off x="3276600" y="457200"/>
            <a:ext cx="3581400" cy="762000"/>
          </a:xfrm>
        </p:spPr>
        <p:txBody>
          <a:bodyPr/>
          <a:lstStyle/>
          <a:p>
            <a:pPr eaLnBrk="1" hangingPunct="1"/>
            <a:r>
              <a:rPr lang="en-US" altLang="en-US" smtClean="0"/>
              <a:t>Relative Cost to Fix an Error</a:t>
            </a:r>
          </a:p>
        </p:txBody>
      </p:sp>
      <p:pic>
        <p:nvPicPr>
          <p:cNvPr id="11268" name="Picture 3" descr="whi74173_tb06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7325" y="1646238"/>
            <a:ext cx="6467475"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4"/>
          <p:cNvSpPr>
            <a:spLocks noChangeShapeType="1"/>
          </p:cNvSpPr>
          <p:nvPr/>
        </p:nvSpPr>
        <p:spPr bwMode="auto">
          <a:xfrm>
            <a:off x="7315200" y="1981200"/>
            <a:ext cx="0" cy="3200400"/>
          </a:xfrm>
          <a:prstGeom prst="line">
            <a:avLst/>
          </a:prstGeom>
          <a:noFill/>
          <a:ln w="603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sz="2400" b="0" i="0" u="none" strike="noStrike" kern="1200" cap="none" spc="0" normalizeH="0" baseline="0" noProof="0">
              <a:ln>
                <a:noFill/>
              </a:ln>
              <a:solidFill>
                <a:srgbClr val="003366"/>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3216646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2FD90F3F-786A-4D89-8874-82A027448FA4}"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33</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2291" name="Rectangle 2"/>
          <p:cNvSpPr>
            <a:spLocks noGrp="1" noChangeArrowheads="1"/>
          </p:cNvSpPr>
          <p:nvPr>
            <p:ph type="title"/>
          </p:nvPr>
        </p:nvSpPr>
        <p:spPr>
          <a:xfrm>
            <a:off x="3276600" y="457200"/>
            <a:ext cx="5638800" cy="762000"/>
          </a:xfrm>
        </p:spPr>
        <p:txBody>
          <a:bodyPr/>
          <a:lstStyle/>
          <a:p>
            <a:pPr eaLnBrk="1" hangingPunct="1"/>
            <a:r>
              <a:rPr lang="en-US" altLang="en-US" smtClean="0"/>
              <a:t>The Process of Requirements Discovery</a:t>
            </a:r>
          </a:p>
        </p:txBody>
      </p:sp>
      <p:sp>
        <p:nvSpPr>
          <p:cNvPr id="12292" name="Rectangle 3"/>
          <p:cNvSpPr>
            <a:spLocks noGrp="1" noChangeArrowheads="1"/>
          </p:cNvSpPr>
          <p:nvPr>
            <p:ph type="body" idx="1"/>
          </p:nvPr>
        </p:nvSpPr>
        <p:spPr>
          <a:xfrm>
            <a:off x="914400" y="1600200"/>
            <a:ext cx="8001000" cy="4692650"/>
          </a:xfrm>
        </p:spPr>
        <p:txBody>
          <a:bodyPr/>
          <a:lstStyle/>
          <a:p>
            <a:pPr eaLnBrk="1" hangingPunct="1"/>
            <a:r>
              <a:rPr lang="en-US" altLang="en-US" sz="3200" dirty="0" smtClean="0"/>
              <a:t>Problem discovery and </a:t>
            </a:r>
            <a:r>
              <a:rPr lang="en-US" altLang="en-US" sz="3200" dirty="0" smtClean="0"/>
              <a:t>analysis</a:t>
            </a:r>
          </a:p>
          <a:p>
            <a:pPr lvl="1" eaLnBrk="1" hangingPunct="1"/>
            <a:r>
              <a:rPr lang="en-US" altLang="en-US" sz="2800" dirty="0" smtClean="0"/>
              <a:t>For a system analyst to be successful , they must be skilled in the activity of problem analysis: you must be able to differentiate between a </a:t>
            </a:r>
            <a:r>
              <a:rPr lang="en-US" altLang="en-US" sz="2800" i="1" dirty="0" smtClean="0"/>
              <a:t>symptom</a:t>
            </a:r>
            <a:r>
              <a:rPr lang="en-US" altLang="en-US" sz="2800" dirty="0" smtClean="0"/>
              <a:t> and a real </a:t>
            </a:r>
            <a:r>
              <a:rPr lang="en-US" altLang="en-US" sz="2800" i="1" dirty="0" smtClean="0"/>
              <a:t>problem</a:t>
            </a:r>
            <a:r>
              <a:rPr lang="en-US" altLang="en-US" sz="2800" dirty="0" smtClean="0"/>
              <a:t>:</a:t>
            </a:r>
          </a:p>
          <a:p>
            <a:pPr lvl="1" eaLnBrk="1" hangingPunct="1"/>
            <a:r>
              <a:rPr lang="en-US" altLang="en-US" sz="2800" dirty="0" smtClean="0"/>
              <a:t> A mother takes her child to the doctor because she has an earache, fever and a runny nose. Are these the problems?</a:t>
            </a:r>
          </a:p>
          <a:p>
            <a:pPr lvl="1" eaLnBrk="1" hangingPunct="1"/>
            <a:r>
              <a:rPr lang="en-US" altLang="en-US" sz="2800" dirty="0" smtClean="0"/>
              <a:t>The doctor is trained to analyze further. </a:t>
            </a:r>
            <a:endParaRPr lang="en-US" altLang="en-US" sz="2800" dirty="0" smtClean="0"/>
          </a:p>
        </p:txBody>
      </p:sp>
    </p:spTree>
    <p:extLst>
      <p:ext uri="{BB962C8B-B14F-4D97-AF65-F5344CB8AC3E}">
        <p14:creationId xmlns:p14="http://schemas.microsoft.com/office/powerpoint/2010/main" val="90704498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1"/>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2FD90F3F-786A-4D89-8874-82A027448FA4}"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2291" name="Rectangle 2"/>
          <p:cNvSpPr>
            <a:spLocks noGrp="1" noChangeArrowheads="1"/>
          </p:cNvSpPr>
          <p:nvPr>
            <p:ph type="title"/>
          </p:nvPr>
        </p:nvSpPr>
        <p:spPr>
          <a:xfrm>
            <a:off x="3276600" y="457200"/>
            <a:ext cx="5638800" cy="762000"/>
          </a:xfrm>
        </p:spPr>
        <p:txBody>
          <a:bodyPr/>
          <a:lstStyle/>
          <a:p>
            <a:pPr eaLnBrk="1" hangingPunct="1"/>
            <a:r>
              <a:rPr lang="en-US" altLang="en-US" smtClean="0"/>
              <a:t>The Process of Requirements Discovery</a:t>
            </a:r>
          </a:p>
        </p:txBody>
      </p:sp>
      <p:sp>
        <p:nvSpPr>
          <p:cNvPr id="12292" name="Rectangle 3"/>
          <p:cNvSpPr>
            <a:spLocks noGrp="1" noChangeArrowheads="1"/>
          </p:cNvSpPr>
          <p:nvPr>
            <p:ph type="body" idx="1"/>
          </p:nvPr>
        </p:nvSpPr>
        <p:spPr>
          <a:xfrm>
            <a:off x="914400" y="1600200"/>
            <a:ext cx="8001000" cy="4692650"/>
          </a:xfrm>
        </p:spPr>
        <p:txBody>
          <a:bodyPr/>
          <a:lstStyle/>
          <a:p>
            <a:pPr eaLnBrk="1" hangingPunct="1"/>
            <a:r>
              <a:rPr lang="en-US" altLang="en-US" sz="3200" dirty="0" smtClean="0"/>
              <a:t>Problem discovery and </a:t>
            </a:r>
            <a:r>
              <a:rPr lang="en-US" altLang="en-US" sz="3200" dirty="0" smtClean="0"/>
              <a:t>analysis</a:t>
            </a:r>
          </a:p>
          <a:p>
            <a:pPr lvl="1" eaLnBrk="1" hangingPunct="1"/>
            <a:r>
              <a:rPr lang="en-US" altLang="en-US" sz="2800" dirty="0" smtClean="0"/>
              <a:t>Doctor concludes that the child has an ear infection. </a:t>
            </a:r>
          </a:p>
          <a:p>
            <a:pPr lvl="1" eaLnBrk="1" hangingPunct="1"/>
            <a:r>
              <a:rPr lang="en-US" altLang="en-US" sz="2800" dirty="0" smtClean="0"/>
              <a:t>Doctor recommend now a cure: prescribe some antibiotics, but first determine if the child is allergic to certain medicines, the age, weight, etc.</a:t>
            </a:r>
          </a:p>
          <a:p>
            <a:pPr eaLnBrk="1" hangingPunct="1"/>
            <a:r>
              <a:rPr lang="en-US" altLang="en-US" sz="3200" dirty="0" smtClean="0"/>
              <a:t>The same way the system analysts diagnose system problems!</a:t>
            </a:r>
            <a:endParaRPr lang="en-US" altLang="en-US" sz="3200" dirty="0" smtClean="0"/>
          </a:p>
        </p:txBody>
      </p:sp>
    </p:spTree>
    <p:extLst>
      <p:ext uri="{BB962C8B-B14F-4D97-AF65-F5344CB8AC3E}">
        <p14:creationId xmlns:p14="http://schemas.microsoft.com/office/powerpoint/2010/main" val="13168569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FCAD5C2-2B7A-4379-9547-F6C38E538A8C}"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35</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pic>
        <p:nvPicPr>
          <p:cNvPr id="13315" name="Picture 2" descr="whi15393_0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3492500"/>
            <a:ext cx="77343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3"/>
          <p:cNvSpPr>
            <a:spLocks noGrp="1" noChangeArrowheads="1"/>
          </p:cNvSpPr>
          <p:nvPr>
            <p:ph type="title"/>
          </p:nvPr>
        </p:nvSpPr>
        <p:spPr/>
        <p:txBody>
          <a:bodyPr/>
          <a:lstStyle/>
          <a:p>
            <a:pPr eaLnBrk="1" hangingPunct="1"/>
            <a:r>
              <a:rPr lang="en-US" altLang="en-US" smtClean="0"/>
              <a:t>Ishikawa Diagram</a:t>
            </a:r>
          </a:p>
        </p:txBody>
      </p:sp>
      <p:sp>
        <p:nvSpPr>
          <p:cNvPr id="13317" name="Rectangle 4"/>
          <p:cNvSpPr>
            <a:spLocks noGrp="1" noChangeArrowheads="1"/>
          </p:cNvSpPr>
          <p:nvPr>
            <p:ph type="body" idx="1"/>
          </p:nvPr>
        </p:nvSpPr>
        <p:spPr/>
        <p:txBody>
          <a:bodyPr/>
          <a:lstStyle/>
          <a:p>
            <a:pPr eaLnBrk="1" hangingPunct="1">
              <a:buFont typeface="Wingdings" panose="05000000000000000000" pitchFamily="2" charset="2"/>
              <a:buNone/>
            </a:pPr>
            <a:r>
              <a:rPr lang="en-US" altLang="en-US" dirty="0" smtClean="0"/>
              <a:t>	The Ishikawa diagram: graphical tool to identify, explore, and depict problems, </a:t>
            </a:r>
            <a:r>
              <a:rPr lang="en-US" altLang="en-US" dirty="0" smtClean="0">
                <a:solidFill>
                  <a:srgbClr val="FF0000"/>
                </a:solidFill>
              </a:rPr>
              <a:t>causes and effects</a:t>
            </a:r>
            <a:r>
              <a:rPr lang="en-US" altLang="en-US" dirty="0" smtClean="0"/>
              <a:t> of those problems. (Also called a cause-and-effect diagram or a fishbone diagram.)</a:t>
            </a:r>
          </a:p>
        </p:txBody>
      </p:sp>
    </p:spTree>
    <p:extLst>
      <p:ext uri="{BB962C8B-B14F-4D97-AF65-F5344CB8AC3E}">
        <p14:creationId xmlns:p14="http://schemas.microsoft.com/office/powerpoint/2010/main" val="166242239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CFCAD5C2-2B7A-4379-9547-F6C38E538A8C}" type="slidenum">
              <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36</a:t>
            </a:fld>
            <a:endParaRPr kumimoji="0" lang="en-US" altLang="en-US" sz="2600" b="1"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3316" name="Rectangle 3"/>
          <p:cNvSpPr>
            <a:spLocks noGrp="1" noChangeArrowheads="1"/>
          </p:cNvSpPr>
          <p:nvPr>
            <p:ph type="title"/>
          </p:nvPr>
        </p:nvSpPr>
        <p:spPr/>
        <p:txBody>
          <a:bodyPr/>
          <a:lstStyle/>
          <a:p>
            <a:pPr eaLnBrk="1" hangingPunct="1"/>
            <a:r>
              <a:rPr lang="en-US" altLang="en-US" smtClean="0"/>
              <a:t>Ishikawa Diagram</a:t>
            </a:r>
          </a:p>
        </p:txBody>
      </p:sp>
      <p:sp>
        <p:nvSpPr>
          <p:cNvPr id="13317" name="Rectangle 4"/>
          <p:cNvSpPr>
            <a:spLocks noGrp="1" noChangeArrowheads="1"/>
          </p:cNvSpPr>
          <p:nvPr>
            <p:ph type="body" idx="1"/>
          </p:nvPr>
        </p:nvSpPr>
        <p:spPr/>
        <p:txBody>
          <a:bodyPr/>
          <a:lstStyle/>
          <a:p>
            <a:pPr eaLnBrk="1" hangingPunct="1">
              <a:buFont typeface="Wingdings" panose="05000000000000000000" pitchFamily="2" charset="2"/>
              <a:buNone/>
            </a:pPr>
            <a:r>
              <a:rPr lang="en-US" altLang="en-US" dirty="0" smtClean="0"/>
              <a:t>	The Ishikawa diagram</a:t>
            </a:r>
            <a:r>
              <a:rPr lang="en-US" altLang="en-US" dirty="0" smtClean="0"/>
              <a:t>: consists of categories:</a:t>
            </a:r>
          </a:p>
          <a:p>
            <a:pPr eaLnBrk="1" hangingPunct="1"/>
            <a:r>
              <a:rPr lang="en-US" altLang="en-US" dirty="0" smtClean="0"/>
              <a:t>Four M’s:</a:t>
            </a:r>
          </a:p>
          <a:p>
            <a:pPr lvl="1" eaLnBrk="1" hangingPunct="1"/>
            <a:r>
              <a:rPr lang="en-US" altLang="en-US" dirty="0" smtClean="0"/>
              <a:t>Materials, machines, manpower, methods</a:t>
            </a:r>
          </a:p>
          <a:p>
            <a:pPr eaLnBrk="1" hangingPunct="1"/>
            <a:r>
              <a:rPr lang="en-US" altLang="en-US" dirty="0" smtClean="0"/>
              <a:t>Four P’s:</a:t>
            </a:r>
          </a:p>
          <a:p>
            <a:pPr lvl="1" eaLnBrk="1" hangingPunct="1"/>
            <a:r>
              <a:rPr lang="en-US" altLang="en-US" dirty="0" smtClean="0"/>
              <a:t>Places, procedures, policies, people</a:t>
            </a:r>
          </a:p>
          <a:p>
            <a:pPr eaLnBrk="1" hangingPunct="1"/>
            <a:r>
              <a:rPr lang="en-US" altLang="en-US" dirty="0" smtClean="0"/>
              <a:t>Four S’s</a:t>
            </a:r>
          </a:p>
          <a:p>
            <a:pPr lvl="1" eaLnBrk="1" hangingPunct="1"/>
            <a:r>
              <a:rPr lang="en-US" altLang="en-US" dirty="0" smtClean="0"/>
              <a:t>Surroundings, suppliers, systems, skills</a:t>
            </a:r>
          </a:p>
          <a:p>
            <a:pPr eaLnBrk="1" hangingPunct="1"/>
            <a:r>
              <a:rPr lang="en-US" altLang="en-US" dirty="0" smtClean="0"/>
              <a:t>The key is to have three to six main categories that encompasses all possible causes</a:t>
            </a:r>
          </a:p>
          <a:p>
            <a:pPr eaLnBrk="1" hangingPunct="1"/>
            <a:r>
              <a:rPr lang="en-US" altLang="en-US" dirty="0" smtClean="0"/>
              <a:t>Usually a result of a brainstorming exercise.</a:t>
            </a:r>
            <a:endParaRPr lang="en-US" altLang="en-US" dirty="0" smtClean="0"/>
          </a:p>
        </p:txBody>
      </p:sp>
    </p:spTree>
    <p:extLst>
      <p:ext uri="{BB962C8B-B14F-4D97-AF65-F5344CB8AC3E}">
        <p14:creationId xmlns:p14="http://schemas.microsoft.com/office/powerpoint/2010/main" val="114951499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B84DE02A-237A-4894-B5B5-3F5C2A8956A0}"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3730" name="Rectangle 2"/>
          <p:cNvSpPr>
            <a:spLocks noGrp="1" noChangeArrowheads="1"/>
          </p:cNvSpPr>
          <p:nvPr>
            <p:ph type="title"/>
          </p:nvPr>
        </p:nvSpPr>
        <p:spPr/>
        <p:txBody>
          <a:bodyPr/>
          <a:lstStyle/>
          <a:p>
            <a:r>
              <a:rPr lang="en-US" altLang="en-US"/>
              <a:t>Feasibility Analysis</a:t>
            </a:r>
          </a:p>
        </p:txBody>
      </p:sp>
      <p:sp>
        <p:nvSpPr>
          <p:cNvPr id="73731" name="Rectangle 3"/>
          <p:cNvSpPr>
            <a:spLocks noGrp="1" noChangeArrowheads="1"/>
          </p:cNvSpPr>
          <p:nvPr>
            <p:ph type="body" idx="1"/>
          </p:nvPr>
        </p:nvSpPr>
        <p:spPr/>
        <p:txBody>
          <a:bodyPr/>
          <a:lstStyle/>
          <a:p>
            <a:pPr marL="0" indent="0">
              <a:buFontTx/>
              <a:buNone/>
            </a:pPr>
            <a:r>
              <a:rPr lang="en-US" altLang="en-US" sz="2800" b="1"/>
              <a:t>Feasibility</a:t>
            </a:r>
            <a:r>
              <a:rPr lang="en-US" altLang="en-US" sz="2800"/>
              <a:t> – the measure of how beneficial or practical an information system will be to an organization. </a:t>
            </a:r>
          </a:p>
          <a:p>
            <a:pPr marL="0" indent="0">
              <a:buFontTx/>
              <a:buNone/>
            </a:pPr>
            <a:endParaRPr lang="en-US" altLang="en-US" sz="2800"/>
          </a:p>
          <a:p>
            <a:pPr marL="0" indent="0">
              <a:buFontTx/>
              <a:buNone/>
            </a:pPr>
            <a:r>
              <a:rPr lang="en-US" altLang="en-US" sz="2800" b="1"/>
              <a:t>Feasibility analysis</a:t>
            </a:r>
            <a:r>
              <a:rPr lang="en-US" altLang="en-US" sz="2800"/>
              <a:t> – the process by which feasibility is measured.</a:t>
            </a:r>
          </a:p>
          <a:p>
            <a:pPr marL="0" indent="0">
              <a:buFontTx/>
              <a:buNone/>
            </a:pPr>
            <a:endParaRPr lang="en-US" altLang="en-US" sz="2800"/>
          </a:p>
          <a:p>
            <a:pPr marL="0" indent="0">
              <a:buFontTx/>
              <a:buNone/>
            </a:pPr>
            <a:r>
              <a:rPr lang="en-US" altLang="en-US" sz="2800" b="1"/>
              <a:t>Creeping Commitment</a:t>
            </a:r>
            <a:r>
              <a:rPr lang="en-US" altLang="en-US" sz="2800"/>
              <a:t> – an approach to feasibility that proposes that feasibility should be measured throughout the life cycle.</a:t>
            </a:r>
          </a:p>
        </p:txBody>
      </p:sp>
    </p:spTree>
    <p:extLst>
      <p:ext uri="{BB962C8B-B14F-4D97-AF65-F5344CB8AC3E}">
        <p14:creationId xmlns:p14="http://schemas.microsoft.com/office/powerpoint/2010/main" val="1955792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5B54F5E3-4CCA-439C-A32B-659E95040CE3}"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7826" name="Rectangle 2"/>
          <p:cNvSpPr>
            <a:spLocks noGrp="1" noChangeArrowheads="1"/>
          </p:cNvSpPr>
          <p:nvPr>
            <p:ph type="title"/>
          </p:nvPr>
        </p:nvSpPr>
        <p:spPr/>
        <p:txBody>
          <a:bodyPr/>
          <a:lstStyle/>
          <a:p>
            <a:r>
              <a:rPr lang="en-US" altLang="en-US"/>
              <a:t>Feasibility Checkpoints During Systems Analysis</a:t>
            </a:r>
            <a:endParaRPr lang="en-US" altLang="en-US" sz="4000" b="1"/>
          </a:p>
        </p:txBody>
      </p:sp>
      <p:pic>
        <p:nvPicPr>
          <p:cNvPr id="77828" name="Picture 4" descr="whi74173_1001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913" y="1276350"/>
            <a:ext cx="3930650" cy="527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5500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6109B0E3-0044-4846-B178-8EAF8009A13D}"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9874" name="Rectangle 2"/>
          <p:cNvSpPr>
            <a:spLocks noGrp="1" noChangeArrowheads="1"/>
          </p:cNvSpPr>
          <p:nvPr>
            <p:ph type="title"/>
          </p:nvPr>
        </p:nvSpPr>
        <p:spPr/>
        <p:txBody>
          <a:bodyPr/>
          <a:lstStyle/>
          <a:p>
            <a:r>
              <a:rPr lang="en-US" altLang="en-US"/>
              <a:t>Six Tests For Feasibility</a:t>
            </a:r>
          </a:p>
        </p:txBody>
      </p:sp>
      <p:sp>
        <p:nvSpPr>
          <p:cNvPr id="79875" name="Rectangle 3"/>
          <p:cNvSpPr>
            <a:spLocks noGrp="1" noChangeArrowheads="1"/>
          </p:cNvSpPr>
          <p:nvPr>
            <p:ph type="body" idx="1"/>
          </p:nvPr>
        </p:nvSpPr>
        <p:spPr>
          <a:xfrm>
            <a:off x="990600" y="1371600"/>
            <a:ext cx="7924800" cy="5105400"/>
          </a:xfrm>
        </p:spPr>
        <p:txBody>
          <a:bodyPr/>
          <a:lstStyle/>
          <a:p>
            <a:pPr>
              <a:lnSpc>
                <a:spcPct val="85000"/>
              </a:lnSpc>
              <a:buFontTx/>
              <a:buNone/>
            </a:pPr>
            <a:r>
              <a:rPr lang="en-US" altLang="en-US" sz="2400" b="1"/>
              <a:t>Operational feasibility</a:t>
            </a:r>
            <a:r>
              <a:rPr lang="en-US" altLang="en-US" sz="2400"/>
              <a:t> – a measure of how well a solution meets the system requirements.</a:t>
            </a:r>
          </a:p>
          <a:p>
            <a:pPr>
              <a:lnSpc>
                <a:spcPct val="85000"/>
              </a:lnSpc>
              <a:buFontTx/>
              <a:buNone/>
            </a:pPr>
            <a:r>
              <a:rPr lang="en-US" altLang="en-US" sz="2400" b="1"/>
              <a:t>Cultural (or political) feasibility</a:t>
            </a:r>
            <a:r>
              <a:rPr lang="en-US" altLang="en-US" sz="2400"/>
              <a:t> - a measure of how well a solution will be accepted in an organizational climate.</a:t>
            </a:r>
          </a:p>
          <a:p>
            <a:pPr>
              <a:lnSpc>
                <a:spcPct val="85000"/>
              </a:lnSpc>
              <a:buFontTx/>
              <a:buNone/>
            </a:pPr>
            <a:r>
              <a:rPr lang="en-US" altLang="en-US" sz="2400" b="1"/>
              <a:t>Technical feasibility</a:t>
            </a:r>
            <a:r>
              <a:rPr lang="en-US" altLang="en-US" sz="2400"/>
              <a:t> – a measure of the practicality of a technical solution and the availability of technical resources and expertise. </a:t>
            </a:r>
          </a:p>
          <a:p>
            <a:pPr>
              <a:lnSpc>
                <a:spcPct val="85000"/>
              </a:lnSpc>
              <a:buFontTx/>
              <a:buNone/>
            </a:pPr>
            <a:r>
              <a:rPr lang="en-US" altLang="en-US" sz="2400" b="1"/>
              <a:t>Schedule feasibility</a:t>
            </a:r>
            <a:r>
              <a:rPr lang="en-US" altLang="en-US" sz="2400"/>
              <a:t> – a measure of how reasonable the project timetable is.</a:t>
            </a:r>
          </a:p>
          <a:p>
            <a:pPr>
              <a:lnSpc>
                <a:spcPct val="85000"/>
              </a:lnSpc>
              <a:buFontTx/>
              <a:buNone/>
            </a:pPr>
            <a:r>
              <a:rPr lang="en-US" altLang="en-US" sz="2400" b="1"/>
              <a:t>Economic feasibility</a:t>
            </a:r>
            <a:r>
              <a:rPr lang="en-US" altLang="en-US" sz="2400"/>
              <a:t> - a measure of the cost-effectiveness of a project or solution.</a:t>
            </a:r>
          </a:p>
          <a:p>
            <a:pPr>
              <a:lnSpc>
                <a:spcPct val="85000"/>
              </a:lnSpc>
              <a:buFontTx/>
              <a:buNone/>
            </a:pPr>
            <a:r>
              <a:rPr lang="en-US" altLang="en-US" sz="2400" b="1"/>
              <a:t>Legal feasibility</a:t>
            </a:r>
            <a:r>
              <a:rPr lang="en-US" altLang="en-US" sz="2400"/>
              <a:t> - a measure of how well a solution can be implemented within existing legal/contractual obligations.</a:t>
            </a:r>
          </a:p>
        </p:txBody>
      </p:sp>
    </p:spTree>
    <p:extLst>
      <p:ext uri="{BB962C8B-B14F-4D97-AF65-F5344CB8AC3E}">
        <p14:creationId xmlns:p14="http://schemas.microsoft.com/office/powerpoint/2010/main" val="1636167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mtClean="0"/>
              <a:t>S</a:t>
            </a:r>
            <a:r>
              <a:rPr lang="en-US" altLang="ko-KR" smtClean="0">
                <a:ea typeface="굴림" charset="-127"/>
              </a:rPr>
              <a:t>cale</a:t>
            </a:r>
            <a:r>
              <a:rPr lang="en-US" altLang="en-US" smtClean="0"/>
              <a:t> of baggage-handling system</a:t>
            </a:r>
          </a:p>
        </p:txBody>
      </p:sp>
      <p:sp>
        <p:nvSpPr>
          <p:cNvPr id="6147" name="Rectangle 3"/>
          <p:cNvSpPr>
            <a:spLocks noGrp="1" noChangeArrowheads="1"/>
          </p:cNvSpPr>
          <p:nvPr>
            <p:ph type="body" idx="1"/>
          </p:nvPr>
        </p:nvSpPr>
        <p:spPr/>
        <p:txBody>
          <a:bodyPr/>
          <a:lstStyle/>
          <a:p>
            <a:pPr>
              <a:lnSpc>
                <a:spcPct val="80000"/>
              </a:lnSpc>
            </a:pPr>
            <a:r>
              <a:rPr lang="en-US" altLang="en-US" sz="2400" dirty="0" smtClean="0"/>
              <a:t>21 miles of steel track</a:t>
            </a:r>
          </a:p>
          <a:p>
            <a:pPr lvl="1">
              <a:lnSpc>
                <a:spcPct val="80000"/>
              </a:lnSpc>
            </a:pPr>
            <a:r>
              <a:rPr lang="en-US" altLang="en-US" sz="2000" dirty="0" smtClean="0"/>
              <a:t>Tearing like intelligent coal-mine cars</a:t>
            </a:r>
          </a:p>
          <a:p>
            <a:pPr>
              <a:lnSpc>
                <a:spcPct val="80000"/>
              </a:lnSpc>
            </a:pPr>
            <a:r>
              <a:rPr lang="en-US" altLang="en-US" sz="2400" dirty="0" smtClean="0"/>
              <a:t>4,000 independent "</a:t>
            </a:r>
            <a:r>
              <a:rPr lang="en-US" altLang="en-US" sz="2400" dirty="0" err="1" smtClean="0"/>
              <a:t>telecars</a:t>
            </a:r>
            <a:r>
              <a:rPr lang="en-US" altLang="en-US" sz="2400" dirty="0" smtClean="0"/>
              <a:t>" route and deliver luggage between the counters, gates and claim areas of 20 different airlines. </a:t>
            </a:r>
          </a:p>
          <a:p>
            <a:pPr>
              <a:lnSpc>
                <a:spcPct val="80000"/>
              </a:lnSpc>
            </a:pPr>
            <a:r>
              <a:rPr lang="en-US" altLang="en-US" sz="2400" dirty="0" smtClean="0"/>
              <a:t>Size of the system</a:t>
            </a:r>
          </a:p>
          <a:p>
            <a:pPr lvl="1">
              <a:lnSpc>
                <a:spcPct val="80000"/>
              </a:lnSpc>
            </a:pPr>
            <a:r>
              <a:rPr lang="en-US" altLang="en-US" sz="2000" dirty="0" smtClean="0"/>
              <a:t>100 computers are networked to one another and to 5,000 electric eyes</a:t>
            </a:r>
          </a:p>
          <a:p>
            <a:pPr lvl="1">
              <a:lnSpc>
                <a:spcPct val="80000"/>
              </a:lnSpc>
            </a:pPr>
            <a:r>
              <a:rPr lang="en-US" altLang="en-US" sz="2000" dirty="0" smtClean="0"/>
              <a:t>400 radio receivers</a:t>
            </a:r>
          </a:p>
          <a:p>
            <a:pPr lvl="1">
              <a:lnSpc>
                <a:spcPct val="80000"/>
              </a:lnSpc>
            </a:pPr>
            <a:r>
              <a:rPr lang="en-US" altLang="en-US" sz="2000" dirty="0" smtClean="0"/>
              <a:t>56 bar-code scanners orchestrates the safe and timely arrival of every valise and ski bag. </a:t>
            </a:r>
          </a:p>
        </p:txBody>
      </p:sp>
    </p:spTree>
  </p:cSld>
  <p:clrMapOvr>
    <a:masterClrMapping/>
  </p:clrMapOvr>
  <p:transition>
    <p:strip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2D8B820A-0B2A-4611-9A76-007907701335}"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29026" name="Rectangle 2"/>
          <p:cNvSpPr>
            <a:spLocks noGrp="1" noChangeArrowheads="1"/>
          </p:cNvSpPr>
          <p:nvPr>
            <p:ph type="title"/>
          </p:nvPr>
        </p:nvSpPr>
        <p:spPr/>
        <p:txBody>
          <a:bodyPr/>
          <a:lstStyle/>
          <a:p>
            <a:r>
              <a:rPr lang="en-US" altLang="en-US"/>
              <a:t>Operational Feasibility</a:t>
            </a:r>
          </a:p>
        </p:txBody>
      </p:sp>
      <p:sp>
        <p:nvSpPr>
          <p:cNvPr id="129027" name="Rectangle 3"/>
          <p:cNvSpPr>
            <a:spLocks noGrp="1" noChangeArrowheads="1"/>
          </p:cNvSpPr>
          <p:nvPr>
            <p:ph type="body" idx="1"/>
          </p:nvPr>
        </p:nvSpPr>
        <p:spPr/>
        <p:txBody>
          <a:bodyPr/>
          <a:lstStyle/>
          <a:p>
            <a:r>
              <a:rPr lang="en-US" altLang="en-US"/>
              <a:t>How well proposed system solves the problems and takes advantage of opportunities identified during the scope definition and problem analysis phases</a:t>
            </a:r>
          </a:p>
          <a:p>
            <a:r>
              <a:rPr lang="en-US" altLang="en-US"/>
              <a:t>How well proposed system satisfies system requirements identified in the requirements analysis phase</a:t>
            </a:r>
          </a:p>
          <a:p>
            <a:r>
              <a:rPr lang="en-US" altLang="en-US"/>
              <a:t>Is the problem still worth solving?</a:t>
            </a:r>
          </a:p>
        </p:txBody>
      </p:sp>
    </p:spTree>
    <p:extLst>
      <p:ext uri="{BB962C8B-B14F-4D97-AF65-F5344CB8AC3E}">
        <p14:creationId xmlns:p14="http://schemas.microsoft.com/office/powerpoint/2010/main" val="25042852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1957C65E-67C5-4B8B-901D-A456E190C3C6}"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31074" name="Rectangle 2"/>
          <p:cNvSpPr>
            <a:spLocks noGrp="1" noChangeArrowheads="1"/>
          </p:cNvSpPr>
          <p:nvPr>
            <p:ph type="title"/>
          </p:nvPr>
        </p:nvSpPr>
        <p:spPr/>
        <p:txBody>
          <a:bodyPr/>
          <a:lstStyle/>
          <a:p>
            <a:r>
              <a:rPr lang="en-US" altLang="en-US"/>
              <a:t>Cultural (or political) feasibility</a:t>
            </a:r>
          </a:p>
        </p:txBody>
      </p:sp>
      <p:sp>
        <p:nvSpPr>
          <p:cNvPr id="131075" name="Rectangle 3"/>
          <p:cNvSpPr>
            <a:spLocks noGrp="1" noChangeArrowheads="1"/>
          </p:cNvSpPr>
          <p:nvPr>
            <p:ph type="body" idx="1"/>
          </p:nvPr>
        </p:nvSpPr>
        <p:spPr/>
        <p:txBody>
          <a:bodyPr/>
          <a:lstStyle/>
          <a:p>
            <a:r>
              <a:rPr lang="en-US" altLang="en-US"/>
              <a:t>Does management support the system?</a:t>
            </a:r>
          </a:p>
          <a:p>
            <a:r>
              <a:rPr lang="en-US" altLang="en-US"/>
              <a:t>How do end users feel about their role in the system?</a:t>
            </a:r>
          </a:p>
          <a:p>
            <a:r>
              <a:rPr lang="en-US" altLang="en-US"/>
              <a:t>What end users may resist or not use the system? How can this be overcome?</a:t>
            </a:r>
          </a:p>
          <a:p>
            <a:r>
              <a:rPr lang="en-US" altLang="en-US"/>
              <a:t>How will the working environment change? Can users and management adapt to the change?</a:t>
            </a:r>
          </a:p>
        </p:txBody>
      </p:sp>
    </p:spTree>
    <p:extLst>
      <p:ext uri="{BB962C8B-B14F-4D97-AF65-F5344CB8AC3E}">
        <p14:creationId xmlns:p14="http://schemas.microsoft.com/office/powerpoint/2010/main" val="29336306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3A7C2774-93B6-4F94-A921-23ADFF47613D}"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32098" name="Rectangle 2"/>
          <p:cNvSpPr>
            <a:spLocks noGrp="1" noChangeArrowheads="1"/>
          </p:cNvSpPr>
          <p:nvPr>
            <p:ph type="title"/>
          </p:nvPr>
        </p:nvSpPr>
        <p:spPr/>
        <p:txBody>
          <a:bodyPr/>
          <a:lstStyle/>
          <a:p>
            <a:r>
              <a:rPr lang="en-US" altLang="en-US"/>
              <a:t>Technical feasibility</a:t>
            </a:r>
          </a:p>
        </p:txBody>
      </p:sp>
      <p:sp>
        <p:nvSpPr>
          <p:cNvPr id="132099" name="Rectangle 3"/>
          <p:cNvSpPr>
            <a:spLocks noGrp="1" noChangeArrowheads="1"/>
          </p:cNvSpPr>
          <p:nvPr>
            <p:ph type="body" idx="1"/>
          </p:nvPr>
        </p:nvSpPr>
        <p:spPr/>
        <p:txBody>
          <a:bodyPr/>
          <a:lstStyle/>
          <a:p>
            <a:r>
              <a:rPr lang="en-US" altLang="en-US"/>
              <a:t>Is the proposed technology or solution practical?</a:t>
            </a:r>
          </a:p>
          <a:p>
            <a:r>
              <a:rPr lang="en-US" altLang="en-US"/>
              <a:t>Do we currently possess the necessary technology?</a:t>
            </a:r>
          </a:p>
          <a:p>
            <a:r>
              <a:rPr lang="en-US" altLang="en-US"/>
              <a:t>Do we possess the necessary technical expertise?</a:t>
            </a:r>
          </a:p>
        </p:txBody>
      </p:sp>
    </p:spTree>
    <p:extLst>
      <p:ext uri="{BB962C8B-B14F-4D97-AF65-F5344CB8AC3E}">
        <p14:creationId xmlns:p14="http://schemas.microsoft.com/office/powerpoint/2010/main" val="1601677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E64D67E8-5570-47B3-BEFD-CFF7C5B22791}"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33122" name="Rectangle 2"/>
          <p:cNvSpPr>
            <a:spLocks noGrp="1" noChangeArrowheads="1"/>
          </p:cNvSpPr>
          <p:nvPr>
            <p:ph type="title"/>
          </p:nvPr>
        </p:nvSpPr>
        <p:spPr/>
        <p:txBody>
          <a:bodyPr/>
          <a:lstStyle/>
          <a:p>
            <a:r>
              <a:rPr lang="en-US" altLang="en-US"/>
              <a:t>Schedule feasibility</a:t>
            </a:r>
          </a:p>
        </p:txBody>
      </p:sp>
      <p:sp>
        <p:nvSpPr>
          <p:cNvPr id="133123" name="Rectangle 3"/>
          <p:cNvSpPr>
            <a:spLocks noGrp="1" noChangeArrowheads="1"/>
          </p:cNvSpPr>
          <p:nvPr>
            <p:ph type="body" idx="1"/>
          </p:nvPr>
        </p:nvSpPr>
        <p:spPr/>
        <p:txBody>
          <a:bodyPr/>
          <a:lstStyle/>
          <a:p>
            <a:r>
              <a:rPr lang="en-US" altLang="en-US"/>
              <a:t>Are specified deadlines mandatory or desirable?</a:t>
            </a:r>
          </a:p>
          <a:p>
            <a:r>
              <a:rPr lang="en-US" altLang="en-US"/>
              <a:t>Are mandatory deadlines realistic for proposed solution?</a:t>
            </a:r>
          </a:p>
          <a:p>
            <a:endParaRPr lang="en-US" altLang="en-US"/>
          </a:p>
        </p:txBody>
      </p:sp>
    </p:spTree>
    <p:extLst>
      <p:ext uri="{BB962C8B-B14F-4D97-AF65-F5344CB8AC3E}">
        <p14:creationId xmlns:p14="http://schemas.microsoft.com/office/powerpoint/2010/main" val="4195393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9C9DF910-D843-4F5C-BB69-B14FD84117E5}"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34146" name="Rectangle 2"/>
          <p:cNvSpPr>
            <a:spLocks noGrp="1" noChangeArrowheads="1"/>
          </p:cNvSpPr>
          <p:nvPr>
            <p:ph type="title"/>
          </p:nvPr>
        </p:nvSpPr>
        <p:spPr/>
        <p:txBody>
          <a:bodyPr/>
          <a:lstStyle/>
          <a:p>
            <a:r>
              <a:rPr lang="en-US" altLang="en-US"/>
              <a:t>Economic feasibility</a:t>
            </a:r>
          </a:p>
        </p:txBody>
      </p:sp>
      <p:sp>
        <p:nvSpPr>
          <p:cNvPr id="134147" name="Rectangle 3"/>
          <p:cNvSpPr>
            <a:spLocks noGrp="1" noChangeArrowheads="1"/>
          </p:cNvSpPr>
          <p:nvPr>
            <p:ph type="body" idx="1"/>
          </p:nvPr>
        </p:nvSpPr>
        <p:spPr/>
        <p:txBody>
          <a:bodyPr/>
          <a:lstStyle/>
          <a:p>
            <a:r>
              <a:rPr lang="en-US" altLang="en-US" sz="2800"/>
              <a:t>During Scope Definition</a:t>
            </a:r>
          </a:p>
          <a:p>
            <a:pPr lvl="1"/>
            <a:r>
              <a:rPr lang="en-US" altLang="en-US" sz="2400"/>
              <a:t>Do the problems or opportunities warrant the cost of a detailed study and analysis of the current system?</a:t>
            </a:r>
          </a:p>
          <a:p>
            <a:r>
              <a:rPr lang="en-US" altLang="en-US" sz="2800"/>
              <a:t>During Problem Analysis</a:t>
            </a:r>
          </a:p>
          <a:p>
            <a:pPr lvl="1"/>
            <a:r>
              <a:rPr lang="en-US" altLang="en-US" sz="2400"/>
              <a:t>After a detailed study of the current system</a:t>
            </a:r>
          </a:p>
          <a:p>
            <a:pPr lvl="1"/>
            <a:r>
              <a:rPr lang="en-US" altLang="en-US" sz="2400"/>
              <a:t>Better estimates of development costs and benefits</a:t>
            </a:r>
          </a:p>
          <a:p>
            <a:r>
              <a:rPr lang="en-US" altLang="en-US" sz="2800"/>
              <a:t>During Decision Analysis </a:t>
            </a:r>
          </a:p>
          <a:p>
            <a:pPr lvl="1"/>
            <a:r>
              <a:rPr lang="en-US" altLang="en-US" sz="2400"/>
              <a:t>Requirements now defined</a:t>
            </a:r>
          </a:p>
          <a:p>
            <a:pPr lvl="1"/>
            <a:r>
              <a:rPr lang="en-US" altLang="en-US" sz="2400"/>
              <a:t>Development costs can be better estimated</a:t>
            </a:r>
          </a:p>
        </p:txBody>
      </p:sp>
    </p:spTree>
    <p:extLst>
      <p:ext uri="{BB962C8B-B14F-4D97-AF65-F5344CB8AC3E}">
        <p14:creationId xmlns:p14="http://schemas.microsoft.com/office/powerpoint/2010/main" val="2340552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2FCDAFD8-4E6C-4DF9-B1EA-A887FD2E5419}"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35170" name="Rectangle 2"/>
          <p:cNvSpPr>
            <a:spLocks noGrp="1" noChangeArrowheads="1"/>
          </p:cNvSpPr>
          <p:nvPr>
            <p:ph type="title"/>
          </p:nvPr>
        </p:nvSpPr>
        <p:spPr/>
        <p:txBody>
          <a:bodyPr/>
          <a:lstStyle/>
          <a:p>
            <a:r>
              <a:rPr lang="en-US" altLang="en-US"/>
              <a:t>Legal feasibility</a:t>
            </a:r>
          </a:p>
        </p:txBody>
      </p:sp>
      <p:sp>
        <p:nvSpPr>
          <p:cNvPr id="135171" name="Rectangle 3"/>
          <p:cNvSpPr>
            <a:spLocks noGrp="1" noChangeArrowheads="1"/>
          </p:cNvSpPr>
          <p:nvPr>
            <p:ph type="body" idx="1"/>
          </p:nvPr>
        </p:nvSpPr>
        <p:spPr/>
        <p:txBody>
          <a:bodyPr/>
          <a:lstStyle/>
          <a:p>
            <a:r>
              <a:rPr lang="en-US" altLang="en-US"/>
              <a:t>Copyrights</a:t>
            </a:r>
          </a:p>
          <a:p>
            <a:r>
              <a:rPr lang="en-US" altLang="en-US"/>
              <a:t>Union contracts</a:t>
            </a:r>
          </a:p>
          <a:p>
            <a:r>
              <a:rPr lang="en-US" altLang="en-US"/>
              <a:t>Legal requirements for financial reporting</a:t>
            </a:r>
          </a:p>
          <a:p>
            <a:r>
              <a:rPr lang="en-US" altLang="en-US"/>
              <a:t>Antitrust laws</a:t>
            </a:r>
          </a:p>
          <a:p>
            <a:r>
              <a:rPr lang="en-US" altLang="en-US"/>
              <a:t>National data and work laws</a:t>
            </a:r>
          </a:p>
        </p:txBody>
      </p:sp>
    </p:spTree>
    <p:extLst>
      <p:ext uri="{BB962C8B-B14F-4D97-AF65-F5344CB8AC3E}">
        <p14:creationId xmlns:p14="http://schemas.microsoft.com/office/powerpoint/2010/main" val="40704712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565A21D8-45B3-4790-95D3-2F20EDCD4125}"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41314" name="Rectangle 2"/>
          <p:cNvSpPr>
            <a:spLocks noGrp="1" noChangeArrowheads="1"/>
          </p:cNvSpPr>
          <p:nvPr>
            <p:ph type="title"/>
          </p:nvPr>
        </p:nvSpPr>
        <p:spPr/>
        <p:txBody>
          <a:bodyPr/>
          <a:lstStyle/>
          <a:p>
            <a:r>
              <a:rPr lang="en-US" altLang="en-US"/>
              <a:t>Information System Costs</a:t>
            </a:r>
          </a:p>
        </p:txBody>
      </p:sp>
      <p:sp>
        <p:nvSpPr>
          <p:cNvPr id="141315" name="Rectangle 3"/>
          <p:cNvSpPr>
            <a:spLocks noGrp="1" noChangeArrowheads="1"/>
          </p:cNvSpPr>
          <p:nvPr>
            <p:ph type="body" idx="1"/>
          </p:nvPr>
        </p:nvSpPr>
        <p:spPr>
          <a:xfrm>
            <a:off x="990600" y="1524000"/>
            <a:ext cx="7924800" cy="4953000"/>
          </a:xfrm>
        </p:spPr>
        <p:txBody>
          <a:bodyPr/>
          <a:lstStyle/>
          <a:p>
            <a:pPr>
              <a:lnSpc>
                <a:spcPct val="90000"/>
              </a:lnSpc>
            </a:pPr>
            <a:r>
              <a:rPr lang="en-US" altLang="en-US" sz="2800"/>
              <a:t>Development costs - one time costs that will not recur after the project has been completed.</a:t>
            </a:r>
          </a:p>
          <a:p>
            <a:pPr lvl="1">
              <a:lnSpc>
                <a:spcPct val="90000"/>
              </a:lnSpc>
            </a:pPr>
            <a:r>
              <a:rPr lang="en-US" altLang="en-US" sz="2400"/>
              <a:t>Personnel</a:t>
            </a:r>
          </a:p>
          <a:p>
            <a:pPr lvl="1">
              <a:lnSpc>
                <a:spcPct val="90000"/>
              </a:lnSpc>
            </a:pPr>
            <a:r>
              <a:rPr lang="en-US" altLang="en-US" sz="2400"/>
              <a:t>Computer usage</a:t>
            </a:r>
          </a:p>
          <a:p>
            <a:pPr lvl="1">
              <a:lnSpc>
                <a:spcPct val="90000"/>
              </a:lnSpc>
            </a:pPr>
            <a:r>
              <a:rPr lang="en-US" altLang="en-US" sz="2400"/>
              <a:t>Training</a:t>
            </a:r>
          </a:p>
          <a:p>
            <a:pPr lvl="1">
              <a:lnSpc>
                <a:spcPct val="90000"/>
              </a:lnSpc>
            </a:pPr>
            <a:r>
              <a:rPr lang="en-US" altLang="en-US" sz="2400"/>
              <a:t>Supply, duplication, and equipment</a:t>
            </a:r>
          </a:p>
          <a:p>
            <a:pPr lvl="1">
              <a:lnSpc>
                <a:spcPct val="90000"/>
              </a:lnSpc>
            </a:pPr>
            <a:r>
              <a:rPr lang="en-US" altLang="en-US" sz="2400"/>
              <a:t>Computer equipment and software</a:t>
            </a:r>
          </a:p>
          <a:p>
            <a:pPr>
              <a:lnSpc>
                <a:spcPct val="90000"/>
              </a:lnSpc>
            </a:pPr>
            <a:r>
              <a:rPr lang="en-US" altLang="en-US" sz="2800"/>
              <a:t>Operating costs - costs that recur throughout the lifetime of the system. </a:t>
            </a:r>
          </a:p>
          <a:p>
            <a:pPr lvl="1">
              <a:lnSpc>
                <a:spcPct val="90000"/>
              </a:lnSpc>
            </a:pPr>
            <a:r>
              <a:rPr lang="en-US" altLang="en-US" sz="2400"/>
              <a:t>Fixed costs — occur at regular intervals but at relatively fixed rates.</a:t>
            </a:r>
          </a:p>
          <a:p>
            <a:pPr lvl="1">
              <a:lnSpc>
                <a:spcPct val="90000"/>
              </a:lnSpc>
            </a:pPr>
            <a:r>
              <a:rPr lang="en-US" altLang="en-US" sz="2400"/>
              <a:t>Variable costs — occur in proportion to usage.</a:t>
            </a:r>
          </a:p>
        </p:txBody>
      </p:sp>
    </p:spTree>
    <p:extLst>
      <p:ext uri="{BB962C8B-B14F-4D97-AF65-F5344CB8AC3E}">
        <p14:creationId xmlns:p14="http://schemas.microsoft.com/office/powerpoint/2010/main" val="2881573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75412783-9F4E-4D8D-8872-07EFE12EC726}"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1922" name="Rectangle 2"/>
          <p:cNvSpPr>
            <a:spLocks noGrp="1" noChangeArrowheads="1"/>
          </p:cNvSpPr>
          <p:nvPr>
            <p:ph type="title"/>
          </p:nvPr>
        </p:nvSpPr>
        <p:spPr/>
        <p:txBody>
          <a:bodyPr/>
          <a:lstStyle/>
          <a:p>
            <a:r>
              <a:rPr lang="en-US" altLang="en-US"/>
              <a:t>Information System Benefits</a:t>
            </a:r>
          </a:p>
        </p:txBody>
      </p:sp>
      <p:sp>
        <p:nvSpPr>
          <p:cNvPr id="81923" name="Rectangle 3"/>
          <p:cNvSpPr>
            <a:spLocks noGrp="1" noChangeArrowheads="1"/>
          </p:cNvSpPr>
          <p:nvPr>
            <p:ph type="body" idx="1"/>
          </p:nvPr>
        </p:nvSpPr>
        <p:spPr/>
        <p:txBody>
          <a:bodyPr/>
          <a:lstStyle/>
          <a:p>
            <a:pPr>
              <a:lnSpc>
                <a:spcPct val="80000"/>
              </a:lnSpc>
            </a:pPr>
            <a:r>
              <a:rPr lang="en-US" altLang="en-US" sz="2800"/>
              <a:t>Tangible benefits are those that can be easily quantified. </a:t>
            </a:r>
          </a:p>
          <a:p>
            <a:pPr>
              <a:lnSpc>
                <a:spcPct val="80000"/>
              </a:lnSpc>
            </a:pPr>
            <a:r>
              <a:rPr lang="en-US" altLang="en-US" sz="2800"/>
              <a:t>Intangible benefits are those benefits believed to be difficult or impossible to quantify.</a:t>
            </a:r>
          </a:p>
          <a:p>
            <a:pPr lvl="1">
              <a:lnSpc>
                <a:spcPct val="80000"/>
              </a:lnSpc>
            </a:pPr>
            <a:r>
              <a:rPr lang="en-US" altLang="en-US"/>
              <a:t>Fewer processing errors</a:t>
            </a:r>
          </a:p>
          <a:p>
            <a:pPr lvl="1">
              <a:lnSpc>
                <a:spcPct val="80000"/>
              </a:lnSpc>
            </a:pPr>
            <a:r>
              <a:rPr lang="en-US" altLang="en-US"/>
              <a:t>Increased throughput</a:t>
            </a:r>
          </a:p>
          <a:p>
            <a:pPr lvl="1">
              <a:lnSpc>
                <a:spcPct val="80000"/>
              </a:lnSpc>
            </a:pPr>
            <a:r>
              <a:rPr lang="en-US" altLang="en-US"/>
              <a:t>Decreased response time</a:t>
            </a:r>
          </a:p>
          <a:p>
            <a:pPr lvl="1">
              <a:lnSpc>
                <a:spcPct val="80000"/>
              </a:lnSpc>
            </a:pPr>
            <a:r>
              <a:rPr lang="en-US" altLang="en-US"/>
              <a:t>Elimination of job steps</a:t>
            </a:r>
          </a:p>
          <a:p>
            <a:pPr lvl="1">
              <a:lnSpc>
                <a:spcPct val="80000"/>
              </a:lnSpc>
            </a:pPr>
            <a:r>
              <a:rPr lang="en-US" altLang="en-US"/>
              <a:t>Increased sales</a:t>
            </a:r>
          </a:p>
          <a:p>
            <a:pPr lvl="1">
              <a:lnSpc>
                <a:spcPct val="80000"/>
              </a:lnSpc>
            </a:pPr>
            <a:r>
              <a:rPr lang="en-US" altLang="en-US"/>
              <a:t>Reduced credit losses</a:t>
            </a:r>
          </a:p>
          <a:p>
            <a:pPr lvl="1">
              <a:lnSpc>
                <a:spcPct val="80000"/>
              </a:lnSpc>
            </a:pPr>
            <a:r>
              <a:rPr lang="en-US" altLang="en-US"/>
              <a:t>Reduced expenses</a:t>
            </a:r>
          </a:p>
        </p:txBody>
      </p:sp>
    </p:spTree>
    <p:extLst>
      <p:ext uri="{BB962C8B-B14F-4D97-AF65-F5344CB8AC3E}">
        <p14:creationId xmlns:p14="http://schemas.microsoft.com/office/powerpoint/2010/main" val="16382346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720F8B66-613C-4E96-B509-EE2F201E0103}"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3970" name="Rectangle 2"/>
          <p:cNvSpPr>
            <a:spLocks noGrp="1" noChangeArrowheads="1"/>
          </p:cNvSpPr>
          <p:nvPr>
            <p:ph type="title"/>
          </p:nvPr>
        </p:nvSpPr>
        <p:spPr/>
        <p:txBody>
          <a:bodyPr/>
          <a:lstStyle/>
          <a:p>
            <a:r>
              <a:rPr lang="en-US" altLang="en-US"/>
              <a:t>Costs for a Proposed Solution</a:t>
            </a:r>
            <a:endParaRPr lang="en-US" altLang="en-US" sz="4000" b="1"/>
          </a:p>
        </p:txBody>
      </p:sp>
      <p:pic>
        <p:nvPicPr>
          <p:cNvPr id="83972" name="Picture 4" descr="whi74173_1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1252538"/>
            <a:ext cx="5414963"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344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9B0DC04E-7BD4-45BB-AE00-05D64E38F74D}"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019" name="Rectangle 3"/>
          <p:cNvSpPr>
            <a:spLocks noGrp="1" noChangeArrowheads="1"/>
          </p:cNvSpPr>
          <p:nvPr>
            <p:ph type="title"/>
          </p:nvPr>
        </p:nvSpPr>
        <p:spPr/>
        <p:txBody>
          <a:bodyPr/>
          <a:lstStyle/>
          <a:p>
            <a:r>
              <a:rPr lang="en-US" altLang="en-US" sz="4500"/>
              <a:t>Three Popular Techniques to Assess Economic Feasibility</a:t>
            </a:r>
            <a:endParaRPr lang="en-US" altLang="en-US"/>
          </a:p>
        </p:txBody>
      </p:sp>
      <p:sp>
        <p:nvSpPr>
          <p:cNvPr id="86020" name="Rectangle 4"/>
          <p:cNvSpPr>
            <a:spLocks noGrp="1" noChangeArrowheads="1"/>
          </p:cNvSpPr>
          <p:nvPr>
            <p:ph type="body" idx="1"/>
          </p:nvPr>
        </p:nvSpPr>
        <p:spPr>
          <a:xfrm>
            <a:off x="1143000" y="1600200"/>
            <a:ext cx="7924800" cy="4953000"/>
          </a:xfrm>
        </p:spPr>
        <p:txBody>
          <a:bodyPr/>
          <a:lstStyle/>
          <a:p>
            <a:r>
              <a:rPr lang="en-US" altLang="en-US"/>
              <a:t>Payback Analysis</a:t>
            </a:r>
          </a:p>
          <a:p>
            <a:r>
              <a:rPr lang="en-US" altLang="en-US"/>
              <a:t>Return On Investment</a:t>
            </a:r>
          </a:p>
          <a:p>
            <a:r>
              <a:rPr lang="en-US" altLang="en-US"/>
              <a:t>Net Present Value</a:t>
            </a:r>
          </a:p>
        </p:txBody>
      </p:sp>
    </p:spTree>
    <p:extLst>
      <p:ext uri="{BB962C8B-B14F-4D97-AF65-F5344CB8AC3E}">
        <p14:creationId xmlns:p14="http://schemas.microsoft.com/office/powerpoint/2010/main" val="1478833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mtClean="0"/>
              <a:t>Result</a:t>
            </a:r>
          </a:p>
        </p:txBody>
      </p:sp>
      <p:sp>
        <p:nvSpPr>
          <p:cNvPr id="7171" name="Rectangle 3"/>
          <p:cNvSpPr>
            <a:spLocks noGrp="1" noChangeArrowheads="1"/>
          </p:cNvSpPr>
          <p:nvPr>
            <p:ph type="body" idx="1"/>
          </p:nvPr>
        </p:nvSpPr>
        <p:spPr>
          <a:xfrm>
            <a:off x="533400" y="914400"/>
            <a:ext cx="8077200" cy="4648200"/>
          </a:xfrm>
        </p:spPr>
        <p:txBody>
          <a:bodyPr/>
          <a:lstStyle/>
          <a:p>
            <a:r>
              <a:rPr lang="en-US" altLang="en-US" sz="2400" smtClean="0"/>
              <a:t>Scheduled to open Nov, 94</a:t>
            </a:r>
          </a:p>
          <a:p>
            <a:r>
              <a:rPr lang="en-US" altLang="en-US" sz="2400" smtClean="0"/>
              <a:t>Delayed nine-month because of system glitches.</a:t>
            </a:r>
          </a:p>
          <a:p>
            <a:pPr lvl="1"/>
            <a:r>
              <a:rPr lang="en-US" altLang="en-US" sz="2000" smtClean="0">
                <a:solidFill>
                  <a:srgbClr val="0000FF"/>
                </a:solidFill>
              </a:rPr>
              <a:t>Original price $1.7 billion, final cost $4.5 billion  </a:t>
            </a:r>
          </a:p>
          <a:p>
            <a:pPr lvl="1"/>
            <a:r>
              <a:rPr lang="en-US" altLang="en-US" sz="2000" smtClean="0">
                <a:solidFill>
                  <a:srgbClr val="0000FF"/>
                </a:solidFill>
              </a:rPr>
              <a:t>Their bond rating demoted to </a:t>
            </a:r>
            <a:r>
              <a:rPr lang="en-US" altLang="en-US" sz="2000" smtClean="0">
                <a:solidFill>
                  <a:srgbClr val="FF0000"/>
                </a:solidFill>
              </a:rPr>
              <a:t>junk</a:t>
            </a:r>
            <a:r>
              <a:rPr lang="en-US" altLang="en-US" sz="2000" smtClean="0">
                <a:solidFill>
                  <a:srgbClr val="0000FF"/>
                </a:solidFill>
              </a:rPr>
              <a:t> and their </a:t>
            </a:r>
            <a:r>
              <a:rPr lang="en-US" altLang="en-US" sz="2000" smtClean="0">
                <a:solidFill>
                  <a:srgbClr val="FF0000"/>
                </a:solidFill>
              </a:rPr>
              <a:t>budget</a:t>
            </a:r>
            <a:r>
              <a:rPr lang="en-US" altLang="en-US" sz="2000" smtClean="0">
                <a:solidFill>
                  <a:srgbClr val="0000FF"/>
                </a:solidFill>
              </a:rPr>
              <a:t> hemorrhaging red ink at the rate of </a:t>
            </a:r>
            <a:r>
              <a:rPr lang="en-US" altLang="en-US" sz="2000" smtClean="0">
                <a:solidFill>
                  <a:srgbClr val="FF0000"/>
                </a:solidFill>
              </a:rPr>
              <a:t>$1.1 million a day</a:t>
            </a:r>
            <a:r>
              <a:rPr lang="en-US" altLang="en-US" sz="2000" smtClean="0">
                <a:solidFill>
                  <a:srgbClr val="0000FF"/>
                </a:solidFill>
              </a:rPr>
              <a:t> in interest and operating costs. </a:t>
            </a:r>
          </a:p>
          <a:p>
            <a:pPr lvl="2"/>
            <a:r>
              <a:rPr lang="en-US" altLang="en-US" sz="1800" b="1" u="sng" smtClean="0">
                <a:solidFill>
                  <a:srgbClr val="0000FF"/>
                </a:solidFill>
              </a:rPr>
              <a:t>$ 1.1 M can worth more today!!</a:t>
            </a:r>
          </a:p>
        </p:txBody>
      </p:sp>
    </p:spTree>
  </p:cSld>
  <p:clrMapOvr>
    <a:masterClrMapping/>
  </p:clrMapOvr>
  <p:transition>
    <p:strips/>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9B0DC04E-7BD4-45BB-AE00-05D64E38F74D}"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019" name="Rectangle 3"/>
          <p:cNvSpPr>
            <a:spLocks noGrp="1" noChangeArrowheads="1"/>
          </p:cNvSpPr>
          <p:nvPr>
            <p:ph type="title"/>
          </p:nvPr>
        </p:nvSpPr>
        <p:spPr/>
        <p:txBody>
          <a:bodyPr/>
          <a:lstStyle/>
          <a:p>
            <a:r>
              <a:rPr lang="en-US" altLang="en-US" dirty="0" smtClean="0"/>
              <a:t>INTANGIBLE BENEFITS:</a:t>
            </a:r>
            <a:endParaRPr lang="en-US" altLang="en-US" dirty="0"/>
          </a:p>
        </p:txBody>
      </p:sp>
      <p:sp>
        <p:nvSpPr>
          <p:cNvPr id="86020" name="Rectangle 4"/>
          <p:cNvSpPr>
            <a:spLocks noGrp="1" noChangeArrowheads="1"/>
          </p:cNvSpPr>
          <p:nvPr>
            <p:ph type="body" idx="1"/>
          </p:nvPr>
        </p:nvSpPr>
        <p:spPr>
          <a:xfrm>
            <a:off x="1143000" y="1600200"/>
            <a:ext cx="7924800" cy="4953000"/>
          </a:xfrm>
        </p:spPr>
        <p:txBody>
          <a:bodyPr/>
          <a:lstStyle/>
          <a:p>
            <a:r>
              <a:rPr lang="en-US" altLang="en-US" dirty="0" smtClean="0"/>
              <a:t>Improved customer’s </a:t>
            </a:r>
            <a:r>
              <a:rPr lang="en-US" altLang="en-US" dirty="0" smtClean="0"/>
              <a:t>G</a:t>
            </a:r>
            <a:r>
              <a:rPr lang="en-US" altLang="en-US" dirty="0" smtClean="0"/>
              <a:t>OODWILL</a:t>
            </a:r>
          </a:p>
          <a:p>
            <a:r>
              <a:rPr lang="en-US" altLang="en-US" dirty="0" smtClean="0"/>
              <a:t>Improved employee Morale</a:t>
            </a:r>
          </a:p>
          <a:p>
            <a:r>
              <a:rPr lang="en-US" altLang="en-US" dirty="0" smtClean="0"/>
              <a:t>Better service to community</a:t>
            </a:r>
          </a:p>
          <a:p>
            <a:r>
              <a:rPr lang="en-US" altLang="en-US" dirty="0" smtClean="0"/>
              <a:t>Better decision making</a:t>
            </a:r>
          </a:p>
          <a:p>
            <a:r>
              <a:rPr lang="en-US" altLang="en-US" b="1" dirty="0" smtClean="0"/>
              <a:t>Management does not like facts that can’t be quantified</a:t>
            </a:r>
          </a:p>
          <a:p>
            <a:r>
              <a:rPr lang="en-US" altLang="en-US" dirty="0" smtClean="0"/>
              <a:t>PROOF IT!!!!!</a:t>
            </a:r>
            <a:endParaRPr lang="en-US" altLang="en-US" dirty="0"/>
          </a:p>
        </p:txBody>
      </p:sp>
    </p:spTree>
    <p:extLst>
      <p:ext uri="{BB962C8B-B14F-4D97-AF65-F5344CB8AC3E}">
        <p14:creationId xmlns:p14="http://schemas.microsoft.com/office/powerpoint/2010/main" val="7269345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9B0DC04E-7BD4-45BB-AE00-05D64E38F74D}"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019" name="Rectangle 3"/>
          <p:cNvSpPr>
            <a:spLocks noGrp="1" noChangeArrowheads="1"/>
          </p:cNvSpPr>
          <p:nvPr>
            <p:ph type="title"/>
          </p:nvPr>
        </p:nvSpPr>
        <p:spPr/>
        <p:txBody>
          <a:bodyPr/>
          <a:lstStyle/>
          <a:p>
            <a:r>
              <a:rPr lang="en-US" altLang="en-US" dirty="0" smtClean="0"/>
              <a:t>QUANTIFY GOODWILL:</a:t>
            </a:r>
            <a:endParaRPr lang="en-US" altLang="en-US" dirty="0"/>
          </a:p>
        </p:txBody>
      </p:sp>
      <p:sp>
        <p:nvSpPr>
          <p:cNvPr id="86020" name="Rectangle 4"/>
          <p:cNvSpPr>
            <a:spLocks noGrp="1" noChangeArrowheads="1"/>
          </p:cNvSpPr>
          <p:nvPr>
            <p:ph type="body" idx="1"/>
          </p:nvPr>
        </p:nvSpPr>
        <p:spPr>
          <a:xfrm>
            <a:off x="1143000" y="1600200"/>
            <a:ext cx="7924800" cy="4953000"/>
          </a:xfrm>
        </p:spPr>
        <p:txBody>
          <a:bodyPr/>
          <a:lstStyle/>
          <a:p>
            <a:r>
              <a:rPr lang="en-US" altLang="en-US" dirty="0" smtClean="0"/>
              <a:t>Analyze customers according to some categories like:</a:t>
            </a:r>
          </a:p>
          <a:p>
            <a:pPr lvl="1"/>
            <a:r>
              <a:rPr lang="en-US" altLang="en-US" dirty="0" smtClean="0"/>
              <a:t>Ill will</a:t>
            </a:r>
          </a:p>
          <a:p>
            <a:pPr lvl="1"/>
            <a:r>
              <a:rPr lang="en-US" altLang="en-US" dirty="0" smtClean="0"/>
              <a:t>Why will the customer submit fewer orders</a:t>
            </a:r>
          </a:p>
          <a:p>
            <a:pPr lvl="1"/>
            <a:r>
              <a:rPr lang="en-US" altLang="en-US" dirty="0" smtClean="0"/>
              <a:t>To what degree will a customer reduce orders</a:t>
            </a:r>
          </a:p>
          <a:p>
            <a:pPr lvl="1"/>
            <a:r>
              <a:rPr lang="en-US" altLang="en-US" dirty="0" smtClean="0"/>
              <a:t> </a:t>
            </a:r>
            <a:endParaRPr lang="en-US" altLang="en-US" dirty="0"/>
          </a:p>
        </p:txBody>
      </p:sp>
    </p:spTree>
    <p:extLst>
      <p:ext uri="{BB962C8B-B14F-4D97-AF65-F5344CB8AC3E}">
        <p14:creationId xmlns:p14="http://schemas.microsoft.com/office/powerpoint/2010/main" val="3045706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9B0DC04E-7BD4-45BB-AE00-05D64E38F74D}"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019" name="Rectangle 3"/>
          <p:cNvSpPr>
            <a:spLocks noGrp="1" noChangeArrowheads="1"/>
          </p:cNvSpPr>
          <p:nvPr>
            <p:ph type="title"/>
          </p:nvPr>
        </p:nvSpPr>
        <p:spPr/>
        <p:txBody>
          <a:bodyPr/>
          <a:lstStyle/>
          <a:p>
            <a:r>
              <a:rPr lang="en-US" altLang="en-US" dirty="0" smtClean="0"/>
              <a:t>QUANTIFY GOODWILL:</a:t>
            </a:r>
            <a:endParaRPr lang="en-US" altLang="en-US" dirty="0"/>
          </a:p>
        </p:txBody>
      </p:sp>
      <p:sp>
        <p:nvSpPr>
          <p:cNvPr id="86020" name="Rectangle 4"/>
          <p:cNvSpPr>
            <a:spLocks noGrp="1" noChangeArrowheads="1"/>
          </p:cNvSpPr>
          <p:nvPr>
            <p:ph type="body" idx="1"/>
          </p:nvPr>
        </p:nvSpPr>
        <p:spPr>
          <a:xfrm>
            <a:off x="1143000" y="1600200"/>
            <a:ext cx="7924800" cy="4953000"/>
          </a:xfrm>
        </p:spPr>
        <p:txBody>
          <a:bodyPr/>
          <a:lstStyle/>
          <a:p>
            <a:r>
              <a:rPr lang="en-US" altLang="en-US" sz="2400" dirty="0" smtClean="0"/>
              <a:t>There is a 50% chance that a regular customer would send fewer than 10% of its orders to the competitor to test their performance</a:t>
            </a:r>
          </a:p>
          <a:p>
            <a:r>
              <a:rPr lang="en-US" altLang="en-US" sz="2400" dirty="0" smtClean="0"/>
              <a:t>There is a 20% chance that a customer will send 50% of its orders to the competitor because we are historical slow to fulfill</a:t>
            </a:r>
          </a:p>
          <a:p>
            <a:r>
              <a:rPr lang="en-US" altLang="en-US" sz="2400" dirty="0" smtClean="0"/>
              <a:t>There is a 10% chance that a customer would send us an order as a last resort: reduces the normal business to 10% of the current volume, or a 90% loss</a:t>
            </a:r>
          </a:p>
          <a:p>
            <a:r>
              <a:rPr lang="en-US" altLang="en-US" sz="2400" dirty="0" smtClean="0"/>
              <a:t>5% choose NOT to do business at all with us, or a 100% loss</a:t>
            </a:r>
            <a:endParaRPr lang="en-US" altLang="en-US" sz="2400" dirty="0"/>
          </a:p>
        </p:txBody>
      </p:sp>
    </p:spTree>
    <p:extLst>
      <p:ext uri="{BB962C8B-B14F-4D97-AF65-F5344CB8AC3E}">
        <p14:creationId xmlns:p14="http://schemas.microsoft.com/office/powerpoint/2010/main" val="15344646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9B0DC04E-7BD4-45BB-AE00-05D64E38F74D}"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019" name="Rectangle 3"/>
          <p:cNvSpPr>
            <a:spLocks noGrp="1" noChangeArrowheads="1"/>
          </p:cNvSpPr>
          <p:nvPr>
            <p:ph type="title"/>
          </p:nvPr>
        </p:nvSpPr>
        <p:spPr/>
        <p:txBody>
          <a:bodyPr/>
          <a:lstStyle/>
          <a:p>
            <a:r>
              <a:rPr lang="en-US" altLang="en-US" dirty="0" smtClean="0"/>
              <a:t>CALCULATIONS:</a:t>
            </a:r>
            <a:endParaRPr lang="en-US" altLang="en-US" dirty="0"/>
          </a:p>
        </p:txBody>
      </p:sp>
      <p:sp>
        <p:nvSpPr>
          <p:cNvPr id="86020" name="Rectangle 4"/>
          <p:cNvSpPr>
            <a:spLocks noGrp="1" noChangeArrowheads="1"/>
          </p:cNvSpPr>
          <p:nvPr>
            <p:ph type="body" idx="1"/>
          </p:nvPr>
        </p:nvSpPr>
        <p:spPr>
          <a:xfrm>
            <a:off x="1143000" y="1600200"/>
            <a:ext cx="7924800" cy="4953000"/>
          </a:xfrm>
        </p:spPr>
        <p:txBody>
          <a:bodyPr/>
          <a:lstStyle/>
          <a:p>
            <a:r>
              <a:rPr lang="en-US" altLang="en-US" sz="2400" dirty="0" smtClean="0"/>
              <a:t>Loss =   .5 x (.1 loss of business)</a:t>
            </a:r>
          </a:p>
          <a:p>
            <a:pPr marL="914400" lvl="2" indent="0">
              <a:buNone/>
            </a:pPr>
            <a:r>
              <a:rPr lang="en-US" altLang="en-US" dirty="0"/>
              <a:t> </a:t>
            </a:r>
            <a:r>
              <a:rPr lang="en-US" altLang="en-US" dirty="0" smtClean="0"/>
              <a:t>       + .2 x (.5 loss of business)</a:t>
            </a:r>
          </a:p>
          <a:p>
            <a:pPr marL="914400" lvl="2" indent="0">
              <a:buNone/>
            </a:pPr>
            <a:r>
              <a:rPr lang="en-US" altLang="en-US" dirty="0" smtClean="0"/>
              <a:t>        +  .1 x (.9 loss of business)</a:t>
            </a:r>
          </a:p>
          <a:p>
            <a:pPr marL="914400" lvl="2" indent="0">
              <a:buNone/>
            </a:pPr>
            <a:r>
              <a:rPr lang="en-US" altLang="en-US" dirty="0"/>
              <a:t> </a:t>
            </a:r>
            <a:r>
              <a:rPr lang="en-US" altLang="en-US" dirty="0" smtClean="0"/>
              <a:t>       +  .05 x ( 1 loss of business)</a:t>
            </a:r>
          </a:p>
          <a:p>
            <a:pPr marL="914400" lvl="2" indent="0">
              <a:buNone/>
            </a:pPr>
            <a:r>
              <a:rPr lang="en-US" altLang="en-US" dirty="0" smtClean="0"/>
              <a:t> = .29 or 29% statistical estimated loss of business</a:t>
            </a:r>
          </a:p>
          <a:p>
            <a:r>
              <a:rPr lang="en-US" altLang="en-US" sz="2400" dirty="0" smtClean="0"/>
              <a:t>If the average customer does R 40 000 per year of business, we can expect to loose R 11 600</a:t>
            </a:r>
          </a:p>
          <a:p>
            <a:r>
              <a:rPr lang="en-US" altLang="en-US" sz="2400" dirty="0" smtClean="0"/>
              <a:t>If we have 500 customers, the total expected costs amounts to R 5 800 000</a:t>
            </a:r>
          </a:p>
          <a:p>
            <a:endParaRPr lang="en-US" altLang="en-US" sz="2400" dirty="0"/>
          </a:p>
        </p:txBody>
      </p:sp>
    </p:spTree>
    <p:extLst>
      <p:ext uri="{BB962C8B-B14F-4D97-AF65-F5344CB8AC3E}">
        <p14:creationId xmlns:p14="http://schemas.microsoft.com/office/powerpoint/2010/main" val="3685719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t>11-</a:t>
            </a:r>
            <a:fld id="{9B0DC04E-7BD4-45BB-AE00-05D64E38F74D}" type="slidenum">
              <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86019" name="Rectangle 3"/>
          <p:cNvSpPr>
            <a:spLocks noGrp="1" noChangeArrowheads="1"/>
          </p:cNvSpPr>
          <p:nvPr>
            <p:ph type="title"/>
          </p:nvPr>
        </p:nvSpPr>
        <p:spPr/>
        <p:txBody>
          <a:bodyPr/>
          <a:lstStyle/>
          <a:p>
            <a:r>
              <a:rPr lang="en-US" altLang="en-US" dirty="0" smtClean="0"/>
              <a:t>CONCLUSION:</a:t>
            </a:r>
            <a:endParaRPr lang="en-US" altLang="en-US" dirty="0"/>
          </a:p>
        </p:txBody>
      </p:sp>
      <p:sp>
        <p:nvSpPr>
          <p:cNvPr id="86020" name="Rectangle 4"/>
          <p:cNvSpPr>
            <a:spLocks noGrp="1" noChangeArrowheads="1"/>
          </p:cNvSpPr>
          <p:nvPr>
            <p:ph type="body" idx="1"/>
          </p:nvPr>
        </p:nvSpPr>
        <p:spPr>
          <a:xfrm>
            <a:off x="1143000" y="1600200"/>
            <a:ext cx="7924800" cy="4953000"/>
          </a:xfrm>
        </p:spPr>
        <p:txBody>
          <a:bodyPr/>
          <a:lstStyle/>
          <a:p>
            <a:r>
              <a:rPr lang="en-US" altLang="en-US" sz="2400" dirty="0" smtClean="0"/>
              <a:t>There is a wealth of information OUT THERE!!</a:t>
            </a:r>
          </a:p>
          <a:p>
            <a:r>
              <a:rPr lang="en-US" altLang="en-US" sz="2400" dirty="0" smtClean="0"/>
              <a:t>Hope this assist you with ‘What is MIS?’; ‘What is a system analyst?’; ‘Where do we fit in?’</a:t>
            </a:r>
          </a:p>
          <a:p>
            <a:r>
              <a:rPr lang="en-US" altLang="en-US" sz="2400" dirty="0" smtClean="0"/>
              <a:t>BUT I hope you picked-up a few things you can apply to your project!! Different what we are use to from our prescribed book.</a:t>
            </a:r>
          </a:p>
          <a:p>
            <a:r>
              <a:rPr lang="en-US" altLang="en-US" sz="2400" dirty="0" smtClean="0"/>
              <a:t>But remember to reference the source</a:t>
            </a:r>
            <a:endParaRPr lang="en-US" altLang="en-US" sz="2400" dirty="0" smtClean="0"/>
          </a:p>
          <a:p>
            <a:r>
              <a:rPr lang="en-US" altLang="en-US" sz="2400" dirty="0" smtClean="0"/>
              <a:t>KNOCK my socks off!</a:t>
            </a:r>
          </a:p>
          <a:p>
            <a:r>
              <a:rPr lang="en-US" altLang="en-US" sz="2400" dirty="0" smtClean="0"/>
              <a:t>Good luck…I can’t wait AND remember: enjoy </a:t>
            </a:r>
            <a:r>
              <a:rPr lang="en-US" altLang="en-US" sz="2400" smtClean="0"/>
              <a:t>the ride</a:t>
            </a:r>
            <a:endParaRPr lang="en-US" altLang="en-US" sz="2400" dirty="0"/>
          </a:p>
        </p:txBody>
      </p:sp>
    </p:spTree>
    <p:extLst>
      <p:ext uri="{BB962C8B-B14F-4D97-AF65-F5344CB8AC3E}">
        <p14:creationId xmlns:p14="http://schemas.microsoft.com/office/powerpoint/2010/main" val="1706312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WorldCom (now under MCI)</a:t>
            </a:r>
          </a:p>
        </p:txBody>
      </p:sp>
      <p:sp>
        <p:nvSpPr>
          <p:cNvPr id="8195" name="Rectangle 3"/>
          <p:cNvSpPr>
            <a:spLocks noGrp="1" noChangeArrowheads="1"/>
          </p:cNvSpPr>
          <p:nvPr>
            <p:ph type="body" idx="1"/>
          </p:nvPr>
        </p:nvSpPr>
        <p:spPr/>
        <p:txBody>
          <a:bodyPr/>
          <a:lstStyle/>
          <a:p>
            <a:pPr>
              <a:lnSpc>
                <a:spcPct val="80000"/>
              </a:lnSpc>
            </a:pPr>
            <a:r>
              <a:rPr lang="en-US" altLang="en-US" sz="2400" smtClean="0"/>
              <a:t>Fierce competitors to AT&amp;T and Sprint</a:t>
            </a:r>
          </a:p>
          <a:p>
            <a:pPr>
              <a:lnSpc>
                <a:spcPct val="80000"/>
              </a:lnSpc>
            </a:pPr>
            <a:r>
              <a:rPr lang="en-US" altLang="en-US" sz="2400" smtClean="0"/>
              <a:t>Used to have: </a:t>
            </a:r>
          </a:p>
          <a:p>
            <a:pPr lvl="1">
              <a:lnSpc>
                <a:spcPct val="80000"/>
              </a:lnSpc>
            </a:pPr>
            <a:r>
              <a:rPr lang="en-US" altLang="en-US" sz="2000" smtClean="0"/>
              <a:t>88,000  employees</a:t>
            </a:r>
          </a:p>
          <a:p>
            <a:pPr lvl="1">
              <a:lnSpc>
                <a:spcPct val="80000"/>
              </a:lnSpc>
            </a:pPr>
            <a:r>
              <a:rPr lang="en-US" altLang="en-US" sz="2000" smtClean="0"/>
              <a:t>60,000 miles of telephone lines around the world</a:t>
            </a:r>
          </a:p>
          <a:p>
            <a:pPr lvl="1">
              <a:lnSpc>
                <a:spcPct val="80000"/>
              </a:lnSpc>
            </a:pPr>
            <a:r>
              <a:rPr lang="en-US" altLang="en-US" sz="2000" smtClean="0"/>
              <a:t>Revenue of $40 billion</a:t>
            </a:r>
          </a:p>
          <a:p>
            <a:pPr>
              <a:lnSpc>
                <a:spcPct val="80000"/>
              </a:lnSpc>
            </a:pPr>
            <a:r>
              <a:rPr lang="en-US" altLang="en-US" sz="2400" smtClean="0"/>
              <a:t>Collapsed because of the accounting fraud</a:t>
            </a:r>
          </a:p>
          <a:p>
            <a:pPr lvl="1">
              <a:lnSpc>
                <a:spcPct val="80000"/>
              </a:lnSpc>
            </a:pPr>
            <a:r>
              <a:rPr lang="en-US" altLang="en-US" sz="2000" smtClean="0"/>
              <a:t>$11 billion</a:t>
            </a:r>
          </a:p>
          <a:p>
            <a:pPr lvl="1">
              <a:lnSpc>
                <a:spcPct val="80000"/>
              </a:lnSpc>
            </a:pPr>
            <a:r>
              <a:rPr lang="en-US" altLang="en-US" sz="2000" smtClean="0"/>
              <a:t>The biggest ever</a:t>
            </a:r>
          </a:p>
          <a:p>
            <a:pPr>
              <a:lnSpc>
                <a:spcPct val="80000"/>
              </a:lnSpc>
            </a:pPr>
            <a:r>
              <a:rPr lang="en-US" altLang="en-US" sz="2400" smtClean="0"/>
              <a:t>A main trigger</a:t>
            </a:r>
          </a:p>
          <a:p>
            <a:pPr lvl="1">
              <a:lnSpc>
                <a:spcPct val="80000"/>
              </a:lnSpc>
            </a:pPr>
            <a:r>
              <a:rPr lang="en-US" altLang="en-US" sz="2000" smtClean="0"/>
              <a:t>Simple: </a:t>
            </a:r>
            <a:r>
              <a:rPr lang="en-US" altLang="en-US" sz="2000" smtClean="0">
                <a:solidFill>
                  <a:schemeClr val="accent2"/>
                </a:solidFill>
              </a:rPr>
              <a:t>failure of systems integration</a:t>
            </a:r>
          </a:p>
          <a:p>
            <a:pPr lvl="1">
              <a:lnSpc>
                <a:spcPct val="80000"/>
              </a:lnSpc>
            </a:pPr>
            <a:r>
              <a:rPr lang="en-US" altLang="en-US" sz="2000" smtClean="0"/>
              <a:t>Four different billing systems </a:t>
            </a:r>
          </a:p>
        </p:txBody>
      </p:sp>
    </p:spTree>
  </p:cSld>
  <p:clrMapOvr>
    <a:masterClrMapping/>
  </p:clrMapOvr>
  <p:transition>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California DMV system</a:t>
            </a:r>
          </a:p>
        </p:txBody>
      </p:sp>
      <p:sp>
        <p:nvSpPr>
          <p:cNvPr id="9219" name="Rectangle 3"/>
          <p:cNvSpPr>
            <a:spLocks noGrp="1" noChangeArrowheads="1"/>
          </p:cNvSpPr>
          <p:nvPr>
            <p:ph type="body" idx="1"/>
          </p:nvPr>
        </p:nvSpPr>
        <p:spPr/>
        <p:txBody>
          <a:bodyPr/>
          <a:lstStyle/>
          <a:p>
            <a:r>
              <a:rPr lang="en-US" altLang="en-US" sz="2400" smtClean="0"/>
              <a:t>Straightforward task</a:t>
            </a:r>
          </a:p>
          <a:p>
            <a:pPr lvl="1"/>
            <a:r>
              <a:rPr lang="en-US" altLang="en-US" sz="2000" smtClean="0">
                <a:solidFill>
                  <a:srgbClr val="0000FF"/>
                </a:solidFill>
              </a:rPr>
              <a:t>Provide one-stop service</a:t>
            </a:r>
            <a:r>
              <a:rPr lang="en-US" altLang="en-US" sz="2000" smtClean="0"/>
              <a:t>: merge of the state’s driver license and vehicle registration systems</a:t>
            </a:r>
          </a:p>
          <a:p>
            <a:r>
              <a:rPr lang="en-US" altLang="en-US" sz="2400" smtClean="0"/>
              <a:t>Started 1991 and </a:t>
            </a:r>
            <a:r>
              <a:rPr lang="en-US" altLang="en-US" sz="2400" smtClean="0">
                <a:solidFill>
                  <a:srgbClr val="FF0000"/>
                </a:solidFill>
              </a:rPr>
              <a:t>stopped 1998</a:t>
            </a:r>
          </a:p>
          <a:p>
            <a:pPr lvl="1"/>
            <a:r>
              <a:rPr lang="en-US" altLang="en-US" sz="2000" smtClean="0"/>
              <a:t>In Dec 98, the agency pulled the plug and walked away… </a:t>
            </a:r>
          </a:p>
          <a:p>
            <a:pPr lvl="1"/>
            <a:r>
              <a:rPr lang="en-US" altLang="en-US" sz="2000" smtClean="0"/>
              <a:t>wasting $44.3 million investment..</a:t>
            </a:r>
          </a:p>
          <a:p>
            <a:endParaRPr lang="en-US" altLang="en-US" sz="2400" smtClean="0"/>
          </a:p>
          <a:p>
            <a:r>
              <a:rPr lang="en-US" altLang="en-US" sz="2400" smtClean="0">
                <a:solidFill>
                  <a:schemeClr val="accent2"/>
                </a:solidFill>
              </a:rPr>
              <a:t>Y2K problem</a:t>
            </a:r>
            <a:r>
              <a:rPr lang="en-US" altLang="en-US" sz="2400" smtClean="0"/>
              <a:t> (very simple problem…)</a:t>
            </a:r>
          </a:p>
          <a:p>
            <a:pPr lvl="1"/>
            <a:r>
              <a:rPr lang="en-US" altLang="en-US" sz="2000" smtClean="0"/>
              <a:t>Analysts and designers couldn’t think that systems can live longer than them….</a:t>
            </a:r>
          </a:p>
          <a:p>
            <a:pPr lvl="1"/>
            <a:r>
              <a:rPr lang="en-US" altLang="en-US" sz="2000" smtClean="0"/>
              <a:t>Billions of dollars were wasted ($740 billion)</a:t>
            </a:r>
          </a:p>
        </p:txBody>
      </p:sp>
    </p:spTree>
  </p:cSld>
  <p:clrMapOvr>
    <a:masterClrMapping/>
  </p:clrMapOvr>
  <p:transition>
    <p:strips/>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Why information systems?</a:t>
            </a:r>
          </a:p>
        </p:txBody>
      </p:sp>
      <p:sp>
        <p:nvSpPr>
          <p:cNvPr id="11267" name="Rectangle 3"/>
          <p:cNvSpPr>
            <a:spLocks noGrp="1" noChangeArrowheads="1"/>
          </p:cNvSpPr>
          <p:nvPr>
            <p:ph type="body" idx="1"/>
          </p:nvPr>
        </p:nvSpPr>
        <p:spPr>
          <a:xfrm>
            <a:off x="685800" y="914400"/>
            <a:ext cx="7772400" cy="5562600"/>
          </a:xfrm>
        </p:spPr>
        <p:txBody>
          <a:bodyPr/>
          <a:lstStyle/>
          <a:p>
            <a:r>
              <a:rPr lang="en-US" altLang="en-US" smtClean="0">
                <a:solidFill>
                  <a:schemeClr val="tx2"/>
                </a:solidFill>
              </a:rPr>
              <a:t>Information age </a:t>
            </a:r>
          </a:p>
          <a:p>
            <a:pPr lvl="1"/>
            <a:r>
              <a:rPr lang="en-US" altLang="en-US" smtClean="0">
                <a:solidFill>
                  <a:schemeClr val="tx2"/>
                </a:solidFill>
              </a:rPr>
              <a:t>Change of Paradigm</a:t>
            </a:r>
          </a:p>
          <a:p>
            <a:pPr lvl="1"/>
            <a:r>
              <a:rPr lang="en-US" altLang="en-US" smtClean="0">
                <a:solidFill>
                  <a:schemeClr val="tx2"/>
                </a:solidFill>
              </a:rPr>
              <a:t>Bill Gates wealth</a:t>
            </a:r>
          </a:p>
          <a:p>
            <a:r>
              <a:rPr lang="en-US" altLang="en-US" smtClean="0">
                <a:solidFill>
                  <a:schemeClr val="tx2"/>
                </a:solidFill>
              </a:rPr>
              <a:t>Globalization </a:t>
            </a:r>
          </a:p>
          <a:p>
            <a:pPr lvl="1"/>
            <a:r>
              <a:rPr lang="en-US" altLang="en-US" smtClean="0">
                <a:solidFill>
                  <a:schemeClr val="tx2"/>
                </a:solidFill>
              </a:rPr>
              <a:t>Dramatic increase of global management</a:t>
            </a:r>
          </a:p>
          <a:p>
            <a:r>
              <a:rPr lang="en-US" altLang="en-US" smtClean="0">
                <a:solidFill>
                  <a:schemeClr val="tx2"/>
                </a:solidFill>
              </a:rPr>
              <a:t>Organizational Change</a:t>
            </a:r>
          </a:p>
          <a:p>
            <a:pPr lvl="1"/>
            <a:r>
              <a:rPr lang="en-US" altLang="en-US" smtClean="0">
                <a:solidFill>
                  <a:schemeClr val="tx2"/>
                </a:solidFill>
              </a:rPr>
              <a:t>Downsizing (less hierarchical)</a:t>
            </a:r>
          </a:p>
          <a:p>
            <a:pPr lvl="1"/>
            <a:r>
              <a:rPr lang="en-US" altLang="en-US" smtClean="0">
                <a:solidFill>
                  <a:schemeClr val="tx2"/>
                </a:solidFill>
              </a:rPr>
              <a:t>Less traditional middle management</a:t>
            </a:r>
          </a:p>
          <a:p>
            <a:pPr lvl="1"/>
            <a:r>
              <a:rPr lang="en-US" altLang="en-US" smtClean="0">
                <a:solidFill>
                  <a:schemeClr val="tx2"/>
                </a:solidFill>
              </a:rPr>
              <a:t>Knowledge asset management</a:t>
            </a:r>
          </a:p>
          <a:p>
            <a:r>
              <a:rPr lang="en-US" altLang="en-US" smtClean="0">
                <a:solidFill>
                  <a:schemeClr val="tx2"/>
                </a:solidFill>
              </a:rPr>
              <a:t>Speed </a:t>
            </a:r>
          </a:p>
          <a:p>
            <a:pPr lvl="1"/>
            <a:r>
              <a:rPr lang="en-US" altLang="en-US" smtClean="0">
                <a:solidFill>
                  <a:schemeClr val="tx2"/>
                </a:solidFill>
              </a:rPr>
              <a:t>Impossible without IT</a:t>
            </a:r>
          </a:p>
        </p:txBody>
      </p:sp>
    </p:spTree>
  </p:cSld>
  <p:clrMapOvr>
    <a:masterClrMapping/>
  </p:clrMapOvr>
  <p:transition>
    <p:strip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t>IS vs. IT</a:t>
            </a:r>
          </a:p>
        </p:txBody>
      </p:sp>
      <p:sp>
        <p:nvSpPr>
          <p:cNvPr id="12291" name="Rectangle 3"/>
          <p:cNvSpPr>
            <a:spLocks noGrp="1" noChangeArrowheads="1"/>
          </p:cNvSpPr>
          <p:nvPr>
            <p:ph type="body" idx="1"/>
          </p:nvPr>
        </p:nvSpPr>
        <p:spPr>
          <a:xfrm>
            <a:off x="533400" y="1143000"/>
            <a:ext cx="8364538" cy="4924425"/>
          </a:xfrm>
        </p:spPr>
        <p:txBody>
          <a:bodyPr/>
          <a:lstStyle/>
          <a:p>
            <a:pPr marL="457200" lvl="1" indent="0">
              <a:buFontTx/>
              <a:buNone/>
            </a:pPr>
            <a:r>
              <a:rPr lang="en-US" altLang="en-US" smtClean="0"/>
              <a:t>An </a:t>
            </a:r>
            <a:r>
              <a:rPr lang="en-US" altLang="en-US" b="1" smtClean="0"/>
              <a:t>information system</a:t>
            </a:r>
            <a:r>
              <a:rPr lang="en-US" altLang="en-US" smtClean="0"/>
              <a:t> (IS) is an arrangement of people, data, processes, and information technology that interact to collect, process, store, and provide as output the information needed to support an organization.</a:t>
            </a:r>
            <a:br>
              <a:rPr lang="en-US" altLang="en-US" smtClean="0"/>
            </a:br>
            <a:endParaRPr lang="en-US" altLang="en-US" smtClean="0"/>
          </a:p>
          <a:p>
            <a:pPr marL="457200" lvl="1" indent="0">
              <a:buFontTx/>
              <a:buNone/>
            </a:pPr>
            <a:r>
              <a:rPr lang="en-US" altLang="en-US" b="1" smtClean="0"/>
              <a:t>Information technology</a:t>
            </a:r>
            <a:r>
              <a:rPr lang="en-US" altLang="en-US" smtClean="0"/>
              <a:t> is a contemporary term that describes</a:t>
            </a:r>
            <a:r>
              <a:rPr lang="en-US" altLang="en-US" u="sng" smtClean="0"/>
              <a:t> </a:t>
            </a:r>
            <a:r>
              <a:rPr lang="en-US" altLang="en-US" smtClean="0"/>
              <a:t>the combination of computer technology (hardware and software) with telecommunications technology (data, image, and voice networks).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plat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
      <a:dk1>
        <a:srgbClr val="000000"/>
      </a:dk1>
      <a:lt1>
        <a:srgbClr val="FFFFFF"/>
      </a:lt1>
      <a:dk2>
        <a:srgbClr val="000000"/>
      </a:dk2>
      <a:lt2>
        <a:srgbClr val="808080"/>
      </a:lt2>
      <a:accent1>
        <a:srgbClr val="AECF95"/>
      </a:accent1>
      <a:accent2>
        <a:srgbClr val="3333CC"/>
      </a:accent2>
      <a:accent3>
        <a:srgbClr val="FFFFFF"/>
      </a:accent3>
      <a:accent4>
        <a:srgbClr val="000000"/>
      </a:accent4>
      <a:accent5>
        <a:srgbClr val="D3E4C8"/>
      </a:accent5>
      <a:accent6>
        <a:srgbClr val="2D2DB9"/>
      </a:accent6>
      <a:hlink>
        <a:srgbClr val="CCCCFF"/>
      </a:hlink>
      <a:folHlink>
        <a:srgbClr val="B2B2B2"/>
      </a:folHlink>
    </a:clrScheme>
    <a:fontScheme name="template">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Whitten Template">
  <a:themeElements>
    <a:clrScheme name="Whitte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te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itte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te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te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te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te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te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te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te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te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te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te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te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C:\My Documents\Whitten PPT (revised)\template.pot</Template>
  <TotalTime>111</TotalTime>
  <Pages>5</Pages>
  <Words>3573</Words>
  <Application>Microsoft Office PowerPoint</Application>
  <PresentationFormat>On-screen Show (4:3)</PresentationFormat>
  <Paragraphs>456</Paragraphs>
  <Slides>54</Slides>
  <Notes>49</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54</vt:i4>
      </vt:variant>
    </vt:vector>
  </HeadingPairs>
  <TitlesOfParts>
    <vt:vector size="69" baseType="lpstr">
      <vt:lpstr>Arial</vt:lpstr>
      <vt:lpstr>Book Antiqua</vt:lpstr>
      <vt:lpstr>굴림</vt:lpstr>
      <vt:lpstr>굴림</vt:lpstr>
      <vt:lpstr>Impact</vt:lpstr>
      <vt:lpstr>New York</vt:lpstr>
      <vt:lpstr>Times New Roman</vt:lpstr>
      <vt:lpstr>Wingdings</vt:lpstr>
      <vt:lpstr>template</vt:lpstr>
      <vt:lpstr>1_template</vt:lpstr>
      <vt:lpstr>Capsules</vt:lpstr>
      <vt:lpstr>1_Capsules</vt:lpstr>
      <vt:lpstr>2_Capsules</vt:lpstr>
      <vt:lpstr>3_Capsules</vt:lpstr>
      <vt:lpstr>Whitten Template</vt:lpstr>
      <vt:lpstr>PowerPoint Presentation</vt:lpstr>
      <vt:lpstr>Importance of Systems Analysis and Design</vt:lpstr>
      <vt:lpstr>New Denver airport</vt:lpstr>
      <vt:lpstr>Scale of baggage-handling system</vt:lpstr>
      <vt:lpstr>Result</vt:lpstr>
      <vt:lpstr>WorldCom (now under MCI)</vt:lpstr>
      <vt:lpstr>California DMV system</vt:lpstr>
      <vt:lpstr>Why information systems?</vt:lpstr>
      <vt:lpstr>IS vs. IT</vt:lpstr>
      <vt:lpstr>Stakeholders: Players in the Systems Game</vt:lpstr>
      <vt:lpstr>System Designers and System Builders</vt:lpstr>
      <vt:lpstr>Systems Analysts</vt:lpstr>
      <vt:lpstr>The Systems Analyst as a Facilitator</vt:lpstr>
      <vt:lpstr>Where Do Systems Analysts Work?</vt:lpstr>
      <vt:lpstr>PowerPoint Presentation</vt:lpstr>
      <vt:lpstr>Skills Needed by the Systems Analyst</vt:lpstr>
      <vt:lpstr>Skills Needed by the Systems Analyst</vt:lpstr>
      <vt:lpstr>Other Stakeholders</vt:lpstr>
      <vt:lpstr>Two Drivers for Today’s Information Systems</vt:lpstr>
      <vt:lpstr>Drivers for Today’s Information Systems</vt:lpstr>
      <vt:lpstr>Object Technologies</vt:lpstr>
      <vt:lpstr>Front- and Back-Office Information Systems</vt:lpstr>
      <vt:lpstr>A Federation of Information Systems</vt:lpstr>
      <vt:lpstr>Information System Applications ( by Costco tape)</vt:lpstr>
      <vt:lpstr>Information System Applications ( by Costco tape)</vt:lpstr>
      <vt:lpstr>Operational view of Information System Applications</vt:lpstr>
      <vt:lpstr>Information Systems Architecture</vt:lpstr>
      <vt:lpstr>Context of System Analysis</vt:lpstr>
      <vt:lpstr>Candidate Systems Matrix</vt:lpstr>
      <vt:lpstr>Candidate Systems Matrix..</vt:lpstr>
      <vt:lpstr>Results of Incorrect Requirements</vt:lpstr>
      <vt:lpstr>Relative Cost to Fix an Error</vt:lpstr>
      <vt:lpstr>The Process of Requirements Discovery</vt:lpstr>
      <vt:lpstr>The Process of Requirements Discovery</vt:lpstr>
      <vt:lpstr>Ishikawa Diagram</vt:lpstr>
      <vt:lpstr>Ishikawa Diagram</vt:lpstr>
      <vt:lpstr>Feasibility Analysis</vt:lpstr>
      <vt:lpstr>Feasibility Checkpoints During Systems Analysis</vt:lpstr>
      <vt:lpstr>Six Tests For Feasibility</vt:lpstr>
      <vt:lpstr>Operational Feasibility</vt:lpstr>
      <vt:lpstr>Cultural (or political) feasibility</vt:lpstr>
      <vt:lpstr>Technical feasibility</vt:lpstr>
      <vt:lpstr>Schedule feasibility</vt:lpstr>
      <vt:lpstr>Economic feasibility</vt:lpstr>
      <vt:lpstr>Legal feasibility</vt:lpstr>
      <vt:lpstr>Information System Costs</vt:lpstr>
      <vt:lpstr>Information System Benefits</vt:lpstr>
      <vt:lpstr>Costs for a Proposed Solution</vt:lpstr>
      <vt:lpstr>Three Popular Techniques to Assess Economic Feasibility</vt:lpstr>
      <vt:lpstr>INTANGIBLE BENEFITS:</vt:lpstr>
      <vt:lpstr>QUANTIFY GOODWILL:</vt:lpstr>
      <vt:lpstr>QUANTIFY GOODWILL:</vt:lpstr>
      <vt:lpstr>CALCULATIONS: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context of systems devlopment projects</dc:title>
  <dc:subject/>
  <cp:keywords/>
  <dc:description/>
  <cp:lastModifiedBy>Barend Frederik Nel</cp:lastModifiedBy>
  <cp:revision>218</cp:revision>
  <cp:lastPrinted>1999-02-22T19:32:19Z</cp:lastPrinted>
  <dcterms:created xsi:type="dcterms:W3CDTF">1996-06-28T11:49:40Z</dcterms:created>
  <dcterms:modified xsi:type="dcterms:W3CDTF">2017-08-09T22:32:28Z</dcterms:modified>
</cp:coreProperties>
</file>