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48"/>
  </p:notesMasterIdLst>
  <p:sldIdLst>
    <p:sldId id="256" r:id="rId2"/>
    <p:sldId id="408" r:id="rId3"/>
    <p:sldId id="406" r:id="rId4"/>
    <p:sldId id="417" r:id="rId5"/>
    <p:sldId id="419" r:id="rId6"/>
    <p:sldId id="418" r:id="rId7"/>
    <p:sldId id="317" r:id="rId8"/>
    <p:sldId id="383" r:id="rId9"/>
    <p:sldId id="405" r:id="rId10"/>
    <p:sldId id="407" r:id="rId11"/>
    <p:sldId id="409" r:id="rId12"/>
    <p:sldId id="420" r:id="rId13"/>
    <p:sldId id="410" r:id="rId14"/>
    <p:sldId id="411" r:id="rId15"/>
    <p:sldId id="412" r:id="rId16"/>
    <p:sldId id="413" r:id="rId17"/>
    <p:sldId id="414" r:id="rId18"/>
    <p:sldId id="415" r:id="rId19"/>
    <p:sldId id="416" r:id="rId20"/>
    <p:sldId id="384" r:id="rId21"/>
    <p:sldId id="385" r:id="rId22"/>
    <p:sldId id="386" r:id="rId23"/>
    <p:sldId id="387" r:id="rId24"/>
    <p:sldId id="389" r:id="rId25"/>
    <p:sldId id="388" r:id="rId26"/>
    <p:sldId id="390" r:id="rId27"/>
    <p:sldId id="378" r:id="rId28"/>
    <p:sldId id="379" r:id="rId29"/>
    <p:sldId id="380" r:id="rId30"/>
    <p:sldId id="391" r:id="rId31"/>
    <p:sldId id="392" r:id="rId32"/>
    <p:sldId id="393" r:id="rId33"/>
    <p:sldId id="394" r:id="rId34"/>
    <p:sldId id="395" r:id="rId35"/>
    <p:sldId id="396" r:id="rId36"/>
    <p:sldId id="397" r:id="rId37"/>
    <p:sldId id="398" r:id="rId38"/>
    <p:sldId id="399" r:id="rId39"/>
    <p:sldId id="400" r:id="rId40"/>
    <p:sldId id="401" r:id="rId41"/>
    <p:sldId id="402" r:id="rId42"/>
    <p:sldId id="403" r:id="rId43"/>
    <p:sldId id="404" r:id="rId44"/>
    <p:sldId id="318" r:id="rId45"/>
    <p:sldId id="382" r:id="rId46"/>
    <p:sldId id="361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 smtClean="0"/>
              <a:t>State Machine Diagram</a:t>
            </a: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3656012"/>
            <a:ext cx="6048672" cy="2077243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                   Introduction: </a:t>
            </a:r>
          </a:p>
          <a:p>
            <a:pPr algn="l">
              <a:lnSpc>
                <a:spcPct val="80000"/>
              </a:lnSpc>
            </a:pPr>
            <a:r>
              <a:rPr lang="en-US" sz="2400" b="1" dirty="0"/>
              <a:t>	 </a:t>
            </a:r>
            <a:r>
              <a:rPr lang="en-US" sz="2400" b="1" dirty="0" smtClean="0"/>
              <a:t>      Pages 122-132</a:t>
            </a:r>
          </a:p>
          <a:p>
            <a:pPr algn="l">
              <a:lnSpc>
                <a:spcPct val="80000"/>
              </a:lnSpc>
            </a:pPr>
            <a:endParaRPr lang="en-US" sz="2400" b="1" dirty="0"/>
          </a:p>
          <a:p>
            <a:pPr algn="l">
              <a:lnSpc>
                <a:spcPct val="80000"/>
              </a:lnSpc>
            </a:pPr>
            <a:r>
              <a:rPr lang="en-US" sz="2400" dirty="0" smtClean="0"/>
              <a:t>Some examples were taken from:</a:t>
            </a:r>
          </a:p>
          <a:p>
            <a:pPr algn="l">
              <a:lnSpc>
                <a:spcPct val="80000"/>
              </a:lnSpc>
            </a:pPr>
            <a:r>
              <a:rPr lang="en-US" sz="2400" dirty="0" smtClean="0"/>
              <a:t>Specifying software by RD </a:t>
            </a:r>
            <a:r>
              <a:rPr lang="en-US" sz="2400" dirty="0" err="1" smtClean="0"/>
              <a:t>Tennent</a:t>
            </a:r>
            <a:endParaRPr lang="en-US" sz="2400" dirty="0" smtClean="0"/>
          </a:p>
          <a:p>
            <a:pPr algn="l">
              <a:lnSpc>
                <a:spcPct val="80000"/>
              </a:lnSpc>
            </a:pPr>
            <a:endParaRPr lang="en-US" sz="2400" b="1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Chapter </a:t>
            </a:r>
            <a:r>
              <a:rPr lang="en-US" sz="4000" b="1" dirty="0" smtClean="0">
                <a:solidFill>
                  <a:schemeClr val="tx2"/>
                </a:solidFill>
              </a:rPr>
              <a:t>5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3" name="Picture 2" descr="Screen Clipp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132856"/>
            <a:ext cx="5112568" cy="38884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96519" y="403360"/>
            <a:ext cx="662473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2600" dirty="0"/>
              <a:t>State</a:t>
            </a:r>
          </a:p>
          <a:p>
            <a:pPr lvl="1" eaLnBrk="1" hangingPunct="1"/>
            <a:r>
              <a:rPr lang="en-GB" altLang="en-US" sz="2200" dirty="0"/>
              <a:t>A condition during an object’s life when it satisfies some criterion, performs some action, or waits for an event</a:t>
            </a:r>
          </a:p>
        </p:txBody>
      </p:sp>
    </p:spTree>
    <p:extLst>
      <p:ext uri="{BB962C8B-B14F-4D97-AF65-F5344CB8AC3E}">
        <p14:creationId xmlns:p14="http://schemas.microsoft.com/office/powerpoint/2010/main" val="208247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Printer: page 125 - 127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18049"/>
          </a:xfrm>
        </p:spPr>
        <p:txBody>
          <a:bodyPr/>
          <a:lstStyle/>
          <a:p>
            <a:r>
              <a:rPr lang="en-ZA" sz="2400" dirty="0"/>
              <a:t>Generally you have a device in a” current” state, and then change this state because of an input, or action by external agents. </a:t>
            </a:r>
            <a:endParaRPr lang="en-ZA" sz="2400" dirty="0" smtClean="0"/>
          </a:p>
          <a:p>
            <a:r>
              <a:rPr lang="en-ZA" sz="2400" dirty="0" smtClean="0"/>
              <a:t>Think </a:t>
            </a:r>
            <a:r>
              <a:rPr lang="en-ZA" sz="2400" dirty="0"/>
              <a:t>of a printer: it sits in the corridor just “idling” (idling </a:t>
            </a:r>
            <a:r>
              <a:rPr lang="en-ZA" sz="2400" b="1" dirty="0"/>
              <a:t>state</a:t>
            </a:r>
            <a:r>
              <a:rPr lang="en-ZA" sz="2400" dirty="0"/>
              <a:t>), and then someone selects the PRINT option on his computer, and the printer changes from idling to “printing”. </a:t>
            </a:r>
            <a:endParaRPr lang="en-ZA" sz="2400" dirty="0" smtClean="0"/>
          </a:p>
          <a:p>
            <a:r>
              <a:rPr lang="en-ZA" sz="2400" dirty="0" smtClean="0"/>
              <a:t>Suppose </a:t>
            </a:r>
            <a:r>
              <a:rPr lang="en-ZA" sz="2400" dirty="0"/>
              <a:t>it doesn’t print, but stay “idling”, what can be the problem? It finds itself in a </a:t>
            </a:r>
            <a:r>
              <a:rPr lang="en-ZA" sz="2400" b="1" dirty="0"/>
              <a:t>condition</a:t>
            </a:r>
            <a:r>
              <a:rPr lang="en-ZA" sz="2400" dirty="0"/>
              <a:t> of “out of paper</a:t>
            </a:r>
            <a:r>
              <a:rPr lang="en-ZA" sz="2400" dirty="0" smtClean="0"/>
              <a:t>”(it enables an action to a transition, depending on some Boolean value).</a:t>
            </a:r>
            <a:endParaRPr lang="en-ZA" sz="2400" dirty="0"/>
          </a:p>
          <a:p>
            <a:endParaRPr lang="en-Z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922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6" y="2276872"/>
            <a:ext cx="8861429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7321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84" y="1916832"/>
            <a:ext cx="6990401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880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38" y="2619495"/>
            <a:ext cx="8228618" cy="2962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80" y="332656"/>
            <a:ext cx="5827631" cy="2281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336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Application to System Analysis: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411662"/>
          </a:xfrm>
        </p:spPr>
        <p:txBody>
          <a:bodyPr/>
          <a:lstStyle/>
          <a:p>
            <a:r>
              <a:rPr lang="en-ZA" dirty="0"/>
              <a:t>This paradigm underlies imperative </a:t>
            </a:r>
            <a:r>
              <a:rPr lang="en-ZA" b="1" dirty="0"/>
              <a:t>computation</a:t>
            </a:r>
            <a:r>
              <a:rPr lang="en-ZA" dirty="0"/>
              <a:t>: each state records the values of program values, and the state is changed by the effect of assignments and input statements in the program being executed: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5" name="Picture 4" descr="Screen Clipp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78" y="3789040"/>
            <a:ext cx="2880320" cy="253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606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Basic definition: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What is </a:t>
            </a:r>
            <a:r>
              <a:rPr lang="en-ZA" dirty="0"/>
              <a:t>a state-transition </a:t>
            </a:r>
            <a:r>
              <a:rPr lang="en-ZA" dirty="0" smtClean="0"/>
              <a:t>diagram?</a:t>
            </a:r>
          </a:p>
          <a:p>
            <a:r>
              <a:rPr lang="en-ZA" dirty="0" smtClean="0"/>
              <a:t> </a:t>
            </a:r>
            <a:r>
              <a:rPr lang="en-ZA" dirty="0"/>
              <a:t>It is essentially a finite directed graph, consisting of nodes with directed edges between them, these edges labelled by elements from an alphabet, in this </a:t>
            </a:r>
            <a:r>
              <a:rPr lang="en-ZA" dirty="0" smtClean="0"/>
              <a:t>case:</a:t>
            </a:r>
          </a:p>
          <a:p>
            <a:pPr lvl="1"/>
            <a:r>
              <a:rPr lang="en-ZA" dirty="0" smtClean="0"/>
              <a:t>{0</a:t>
            </a:r>
            <a:r>
              <a:rPr lang="en-ZA" dirty="0"/>
              <a:t>, 1}.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997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47664" y="1916832"/>
            <a:ext cx="4896544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4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Example 1: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752528"/>
          </a:xfrm>
        </p:spPr>
        <p:txBody>
          <a:bodyPr/>
          <a:lstStyle/>
          <a:p>
            <a:r>
              <a:rPr lang="en-ZA" dirty="0"/>
              <a:t>Most programming languages defined an identifier as consisting of a letter, followed by any number of letters or digits.</a:t>
            </a:r>
          </a:p>
          <a:p>
            <a:pPr lvl="1"/>
            <a:r>
              <a:rPr lang="en-ZA" dirty="0"/>
              <a:t>The alphabet is {letter, digit}</a:t>
            </a:r>
          </a:p>
          <a:p>
            <a:pPr lvl="0"/>
            <a:r>
              <a:rPr lang="en-ZA" dirty="0"/>
              <a:t>Diagram: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619672" y="3933056"/>
            <a:ext cx="5472608" cy="212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234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Example 2: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An “unsigned real number” in most programming languages must contain a decimal part, an exponent part or both. Design a state-transition diagram that will recognise this language. Some </a:t>
            </a:r>
            <a:r>
              <a:rPr lang="en-ZA" sz="2800" b="1" dirty="0"/>
              <a:t>examples</a:t>
            </a:r>
            <a:r>
              <a:rPr lang="en-ZA" sz="2800" dirty="0"/>
              <a:t> are:</a:t>
            </a:r>
          </a:p>
          <a:p>
            <a:pPr lvl="1"/>
            <a:r>
              <a:rPr lang="en-ZA" sz="2400" dirty="0" smtClean="0"/>
              <a:t>3.1415926535, 6.023E+23</a:t>
            </a:r>
            <a:r>
              <a:rPr lang="en-ZA" sz="2500" dirty="0" smtClean="0"/>
              <a:t>, </a:t>
            </a:r>
            <a:r>
              <a:rPr lang="en-ZA" sz="2400" dirty="0" smtClean="0"/>
              <a:t>6.625E-34, 0.0</a:t>
            </a:r>
            <a:r>
              <a:rPr lang="en-ZA" sz="2400" dirty="0"/>
              <a:t> </a:t>
            </a:r>
            <a:r>
              <a:rPr lang="en-ZA" sz="2400" dirty="0" smtClean="0"/>
              <a:t>or 1E0</a:t>
            </a:r>
          </a:p>
          <a:p>
            <a:r>
              <a:rPr lang="en-ZA" sz="2800" dirty="0" smtClean="0"/>
              <a:t>Nice for </a:t>
            </a:r>
            <a:r>
              <a:rPr lang="en-ZA" sz="2800" dirty="0"/>
              <a:t>a Sunday </a:t>
            </a:r>
            <a:r>
              <a:rPr lang="en-ZA" sz="2800" dirty="0" smtClean="0"/>
              <a:t>afternoon!!</a:t>
            </a:r>
          </a:p>
          <a:p>
            <a:r>
              <a:rPr lang="en-ZA" sz="2800" b="1" dirty="0"/>
              <a:t>Hint</a:t>
            </a:r>
            <a:r>
              <a:rPr lang="en-ZA" sz="2800" dirty="0"/>
              <a:t>: Alphabet {digit,. , E, +, -}</a:t>
            </a:r>
          </a:p>
          <a:p>
            <a:pPr marL="0" indent="0">
              <a:buNone/>
            </a:pPr>
            <a:endParaRPr lang="en-ZA" sz="2800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39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Alan M </a:t>
            </a:r>
            <a:r>
              <a:rPr lang="en-ZA" dirty="0" smtClean="0"/>
              <a:t>Turing: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“The </a:t>
            </a:r>
            <a:r>
              <a:rPr lang="en-ZA" dirty="0"/>
              <a:t>behaviour of the computer at any moment is determined by the symbols which he is observing and his “state of mind” at that </a:t>
            </a:r>
            <a:r>
              <a:rPr lang="en-ZA" dirty="0" smtClean="0"/>
              <a:t>moment”.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30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Class Door: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What describes a door?</a:t>
            </a:r>
          </a:p>
          <a:p>
            <a:pPr lvl="1"/>
            <a:r>
              <a:rPr lang="en-ZA" dirty="0" smtClean="0"/>
              <a:t>Type, like wood, steel, etc.</a:t>
            </a:r>
          </a:p>
          <a:p>
            <a:pPr lvl="1"/>
            <a:r>
              <a:rPr lang="en-ZA" dirty="0" smtClean="0"/>
              <a:t>Colour, like …</a:t>
            </a:r>
          </a:p>
          <a:p>
            <a:pPr lvl="1"/>
            <a:r>
              <a:rPr lang="en-ZA" dirty="0" smtClean="0"/>
              <a:t>Dimensions, like ….</a:t>
            </a:r>
          </a:p>
          <a:p>
            <a:pPr lvl="1"/>
            <a:r>
              <a:rPr lang="en-ZA" b="1" dirty="0" smtClean="0"/>
              <a:t>State</a:t>
            </a:r>
            <a:r>
              <a:rPr lang="en-ZA" dirty="0" smtClean="0"/>
              <a:t>, like Open, or Closed, or Locked!</a:t>
            </a:r>
          </a:p>
          <a:p>
            <a:r>
              <a:rPr lang="en-ZA" dirty="0" smtClean="0"/>
              <a:t>Behaviour:</a:t>
            </a:r>
          </a:p>
          <a:p>
            <a:pPr lvl="1"/>
            <a:r>
              <a:rPr lang="en-ZA" dirty="0" smtClean="0"/>
              <a:t>Leave it to you!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465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21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41761"/>
            <a:ext cx="3303253" cy="3599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3480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Describing ‘states’: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995465"/>
              </p:ext>
            </p:extLst>
          </p:nvPr>
        </p:nvGraphicFramePr>
        <p:xfrm>
          <a:off x="457200" y="171926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Initial State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Transition/Event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Final/Exit State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Open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Closes door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Close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Close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Lock door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Lock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Close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Opens door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Open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Lock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Unlocks door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Unlock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953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How many states?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Open</a:t>
            </a:r>
          </a:p>
          <a:p>
            <a:r>
              <a:rPr lang="en-ZA" dirty="0" smtClean="0"/>
              <a:t>Closed</a:t>
            </a:r>
          </a:p>
          <a:p>
            <a:r>
              <a:rPr lang="en-ZA" dirty="0" smtClean="0"/>
              <a:t>Locked</a:t>
            </a:r>
          </a:p>
          <a:p>
            <a:r>
              <a:rPr lang="en-ZA" dirty="0" smtClean="0"/>
              <a:t>Unlocked?</a:t>
            </a:r>
          </a:p>
          <a:p>
            <a:r>
              <a:rPr lang="en-ZA" dirty="0" smtClean="0"/>
              <a:t>Let’s rethink the state ‘Unlock’:</a:t>
            </a:r>
          </a:p>
          <a:p>
            <a:pPr lvl="1"/>
            <a:r>
              <a:rPr lang="en-ZA" dirty="0" smtClean="0"/>
              <a:t>When a door is ‘Closed’ and ‘Locked’ and I ‘Unlock’ it, it is ‘Closed’!</a:t>
            </a:r>
          </a:p>
          <a:p>
            <a:pPr lvl="1"/>
            <a:r>
              <a:rPr lang="en-ZA" dirty="0" smtClean="0"/>
              <a:t>Doesn’t make sense to ‘Lock’ an ‘Open’ door?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6822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Summary: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49"/>
          </a:xfrm>
        </p:spPr>
        <p:txBody>
          <a:bodyPr/>
          <a:lstStyle/>
          <a:p>
            <a:r>
              <a:rPr lang="en-ZA" dirty="0" smtClean="0"/>
              <a:t>A door can be in one of </a:t>
            </a:r>
            <a:r>
              <a:rPr lang="en-ZA" i="1" dirty="0" smtClean="0"/>
              <a:t>four</a:t>
            </a:r>
            <a:r>
              <a:rPr lang="en-ZA" dirty="0" smtClean="0"/>
              <a:t> states:</a:t>
            </a:r>
          </a:p>
          <a:p>
            <a:pPr lvl="1"/>
            <a:r>
              <a:rPr lang="en-ZA" dirty="0" smtClean="0"/>
              <a:t>Opened, closed, locked, </a:t>
            </a:r>
            <a:r>
              <a:rPr lang="en-ZA" i="1" dirty="0" smtClean="0"/>
              <a:t>unlocked</a:t>
            </a:r>
          </a:p>
          <a:p>
            <a:r>
              <a:rPr lang="en-ZA" dirty="0" smtClean="0"/>
              <a:t>It can respond to the events:</a:t>
            </a:r>
          </a:p>
          <a:p>
            <a:pPr lvl="1"/>
            <a:r>
              <a:rPr lang="en-ZA" dirty="0" smtClean="0"/>
              <a:t>Open, close, lock and unlock</a:t>
            </a:r>
          </a:p>
          <a:p>
            <a:r>
              <a:rPr lang="en-ZA" dirty="0" smtClean="0"/>
              <a:t>Not all events are valid states: if a door is opened, you cannot lock it until it is closed</a:t>
            </a:r>
          </a:p>
          <a:p>
            <a:r>
              <a:rPr lang="en-ZA" dirty="0" smtClean="0"/>
              <a:t>Guard: if a door is open, it can only RESPOND to close, if the </a:t>
            </a:r>
            <a:r>
              <a:rPr lang="en-ZA" b="1" dirty="0" smtClean="0"/>
              <a:t>door way is Empty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314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Let’s Model this: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25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28" y="1628800"/>
            <a:ext cx="735451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358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26</a:t>
            </a:fld>
            <a:endParaRPr lang="en-US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23339"/>
            <a:ext cx="5904656" cy="5476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5384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Recap/Transition: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A </a:t>
            </a:r>
            <a:r>
              <a:rPr lang="en-ZA" sz="2800" b="1" dirty="0"/>
              <a:t>transition</a:t>
            </a:r>
            <a:r>
              <a:rPr lang="en-ZA" sz="2800" dirty="0"/>
              <a:t> is a progression from one state to another and will be </a:t>
            </a:r>
            <a:r>
              <a:rPr lang="en-ZA" sz="2800" b="1" dirty="0"/>
              <a:t>triggered</a:t>
            </a:r>
            <a:r>
              <a:rPr lang="en-ZA" sz="2800" dirty="0"/>
              <a:t> by an </a:t>
            </a:r>
            <a:r>
              <a:rPr lang="en-ZA" sz="2800" b="1" dirty="0"/>
              <a:t>event</a:t>
            </a:r>
            <a:r>
              <a:rPr lang="en-ZA" sz="2800" dirty="0"/>
              <a:t> that is either internal or external to the object.</a:t>
            </a:r>
            <a:endParaRPr lang="en-ZA" sz="2400" dirty="0"/>
          </a:p>
          <a:p>
            <a:r>
              <a:rPr lang="en-ZA" dirty="0"/>
              <a:t>The notation for the labels on transitions is in the </a:t>
            </a:r>
            <a:r>
              <a:rPr lang="en-ZA" dirty="0" smtClean="0"/>
              <a:t>format:</a:t>
            </a:r>
            <a:endParaRPr lang="en-ZA" dirty="0"/>
          </a:p>
          <a:p>
            <a:pPr marL="0" indent="0">
              <a:buNone/>
            </a:pPr>
            <a:r>
              <a:rPr lang="en-ZA" i="1" dirty="0"/>
              <a:t>Transition (parameter, ..) [guard]/ action-expression</a:t>
            </a:r>
            <a:r>
              <a:rPr lang="en-ZA" dirty="0"/>
              <a:t>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12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cont.: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It is mandatory to indicate the event which causes the transition, such as </a:t>
            </a:r>
            <a:r>
              <a:rPr lang="en-ZA" i="1" dirty="0"/>
              <a:t>open</a:t>
            </a:r>
            <a:r>
              <a:rPr lang="en-ZA" dirty="0"/>
              <a:t> or </a:t>
            </a:r>
            <a:r>
              <a:rPr lang="en-ZA" i="1" dirty="0"/>
              <a:t>cancelled</a:t>
            </a:r>
            <a:r>
              <a:rPr lang="en-ZA" dirty="0"/>
              <a:t>. Guard conditions that must be true for the transition to be triggered, are optionally</a:t>
            </a:r>
            <a:r>
              <a:rPr lang="en-ZA" dirty="0" smtClean="0"/>
              <a:t>.</a:t>
            </a:r>
          </a:p>
          <a:p>
            <a:r>
              <a:rPr lang="en-ZA" dirty="0"/>
              <a:t>Transitions are the result of the invocation of a method that causes an important change in state. Not all method invocations will result in transitions</a:t>
            </a:r>
            <a:r>
              <a:rPr lang="en-ZA" dirty="0" smtClean="0"/>
              <a:t>.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2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Transitions cont.: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You can see that transitions are a </a:t>
            </a:r>
            <a:r>
              <a:rPr lang="en-ZA" b="1" dirty="0"/>
              <a:t>reflection</a:t>
            </a:r>
            <a:r>
              <a:rPr lang="en-ZA" dirty="0"/>
              <a:t> of your business rules. For example, you see that you can attempt to enrol a student in a course only when it is open for enrolment or full, and when a video is returned late, a fine or penalty will be imposed.</a:t>
            </a:r>
          </a:p>
          <a:p>
            <a:r>
              <a:rPr lang="en-ZA" dirty="0"/>
              <a:t>You can have </a:t>
            </a:r>
            <a:r>
              <a:rPr lang="en-ZA" b="1" dirty="0"/>
              <a:t>recursive</a:t>
            </a:r>
            <a:r>
              <a:rPr lang="en-ZA" dirty="0"/>
              <a:t> transitions, also called self transitions, that start and end in the same state.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66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Back ground: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interaction view:</a:t>
            </a:r>
          </a:p>
          <a:p>
            <a:pPr lvl="1"/>
            <a:r>
              <a:rPr lang="en-ZA" dirty="0" smtClean="0"/>
              <a:t>Interaction modelling captures the interactions between objects that need to communicate to execute a use case or part of it</a:t>
            </a:r>
          </a:p>
          <a:p>
            <a:pPr lvl="1"/>
            <a:r>
              <a:rPr lang="en-ZA" dirty="0" smtClean="0"/>
              <a:t>Interaction models are used in the more advanced stages of requirements analysis, when the class model is known so that references to objects are backed up by the class </a:t>
            </a:r>
            <a:r>
              <a:rPr lang="en-ZA" dirty="0"/>
              <a:t>m</a:t>
            </a:r>
            <a:r>
              <a:rPr lang="en-ZA" dirty="0" smtClean="0"/>
              <a:t>odel.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7850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[guard / action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guard </a:t>
            </a:r>
            <a:r>
              <a:rPr lang="en-US" dirty="0" smtClean="0"/>
              <a:t>is a Boolean condition that must be TRUE in order for a transition to “fire”</a:t>
            </a:r>
          </a:p>
          <a:p>
            <a:pPr lvl="1"/>
            <a:r>
              <a:rPr lang="en-US" b="1" dirty="0" smtClean="0"/>
              <a:t>When an event occurs the guard conditions are checked, and if they are met, then the transition </a:t>
            </a:r>
            <a:r>
              <a:rPr lang="en-US" b="1" dirty="0" smtClean="0">
                <a:solidFill>
                  <a:srgbClr val="FF0000"/>
                </a:solidFill>
              </a:rPr>
              <a:t>FIRES.</a:t>
            </a:r>
          </a:p>
          <a:p>
            <a:r>
              <a:rPr lang="en-US" b="1" dirty="0" smtClean="0"/>
              <a:t>An </a:t>
            </a:r>
            <a:r>
              <a:rPr lang="en-US" b="1" dirty="0" smtClean="0">
                <a:solidFill>
                  <a:srgbClr val="FF0000"/>
                </a:solidFill>
              </a:rPr>
              <a:t>action</a:t>
            </a:r>
            <a:r>
              <a:rPr lang="en-US" b="1" dirty="0" smtClean="0"/>
              <a:t> is a procedural expression to be performed when the transition fires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54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31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7010"/>
            <a:ext cx="6336704" cy="528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94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543800" cy="1295400"/>
          </a:xfrm>
        </p:spPr>
        <p:txBody>
          <a:bodyPr/>
          <a:lstStyle/>
          <a:p>
            <a:r>
              <a:rPr lang="en-US" dirty="0" smtClean="0"/>
              <a:t>Identify ALL States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149355"/>
              </p:ext>
            </p:extLst>
          </p:nvPr>
        </p:nvGraphicFramePr>
        <p:xfrm>
          <a:off x="457200" y="1719263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Transition/event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93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62390"/>
              </p:ext>
            </p:extLst>
          </p:nvPr>
        </p:nvGraphicFramePr>
        <p:xfrm>
          <a:off x="457200" y="171926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Transition/event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Space available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 student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Space available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Remove student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Space available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Full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Close Enrollment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Final,Arhive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Full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 student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Space  available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9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34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56" y="2276873"/>
            <a:ext cx="8209782" cy="214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63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States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state can be nested:</a:t>
            </a:r>
          </a:p>
          <a:p>
            <a:pPr lvl="1"/>
            <a:r>
              <a:rPr lang="en-US" dirty="0" smtClean="0"/>
              <a:t>A super state consists of more than one state</a:t>
            </a:r>
          </a:p>
          <a:p>
            <a:pPr lvl="1"/>
            <a:r>
              <a:rPr lang="en-US" dirty="0" smtClean="0"/>
              <a:t>A super state make it possible to view a state diagram at different levels of abstraction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113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“OR” super state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super state is ON, only one of its sub states is ON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36</a:t>
            </a:fld>
            <a:endParaRPr lang="en-US" alt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262" y="3140968"/>
            <a:ext cx="3419475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86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“AND” super state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“Concurrent sub states”: When the super state is ON, all of its states are also ON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37</a:t>
            </a:fld>
            <a:endParaRPr lang="en-US" alt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032" y="2786061"/>
            <a:ext cx="3404112" cy="302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72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Discuss!!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779450"/>
            <a:ext cx="6188548" cy="409782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381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39</a:t>
            </a:fld>
            <a:endParaRPr lang="en-US" altLang="en-US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3" y="1713196"/>
            <a:ext cx="4536504" cy="3870822"/>
          </a:xfrm>
        </p:spPr>
      </p:pic>
    </p:spTree>
    <p:extLst>
      <p:ext uri="{BB962C8B-B14F-4D97-AF65-F5344CB8AC3E}">
        <p14:creationId xmlns:p14="http://schemas.microsoft.com/office/powerpoint/2010/main" val="10628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FSM?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Many software systems are </a:t>
            </a:r>
            <a:r>
              <a:rPr lang="en-ZA" sz="2400" b="1" dirty="0" smtClean="0"/>
              <a:t>event-driven:</a:t>
            </a:r>
          </a:p>
          <a:p>
            <a:pPr lvl="1"/>
            <a:r>
              <a:rPr lang="en-ZA" sz="2000" dirty="0" smtClean="0"/>
              <a:t> </a:t>
            </a:r>
            <a:r>
              <a:rPr lang="en-ZA" sz="2000" dirty="0"/>
              <a:t>which means that they continuously wait for the occurrence of some external or internal </a:t>
            </a:r>
            <a:r>
              <a:rPr lang="en-ZA" sz="2000" b="1" dirty="0"/>
              <a:t>event</a:t>
            </a:r>
            <a:r>
              <a:rPr lang="en-ZA" sz="2000" dirty="0"/>
              <a:t> such as a mouse click, a button press, a time tick, or an arrival of a data packet. </a:t>
            </a:r>
            <a:endParaRPr lang="en-ZA" sz="2000" dirty="0" smtClean="0"/>
          </a:p>
          <a:p>
            <a:r>
              <a:rPr lang="en-ZA" sz="2400" dirty="0" smtClean="0"/>
              <a:t>After </a:t>
            </a:r>
            <a:r>
              <a:rPr lang="en-ZA" sz="2400" dirty="0"/>
              <a:t>recognizing the event, such systems react by performing the appropriate computation that may include manipulating the hardware or generating “soft” events that trigger other internal software components. (That’s why event-driven systems are alternatively called reactive systems.) Once the event handling is complete, the system goes back to waiting for the next event.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0437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Rental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647693"/>
              </p:ext>
            </p:extLst>
          </p:nvPr>
        </p:nvGraphicFramePr>
        <p:xfrm>
          <a:off x="457200" y="1719263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Transition/Event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54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Oriented Analysis and development provides a way to define and model a system</a:t>
            </a:r>
          </a:p>
          <a:p>
            <a:pPr lvl="1"/>
            <a:r>
              <a:rPr lang="en-US" dirty="0" smtClean="0"/>
              <a:t>A development methodology combines software engineering processes and OOAD modeling</a:t>
            </a:r>
          </a:p>
          <a:p>
            <a:r>
              <a:rPr lang="en-US" dirty="0" smtClean="0"/>
              <a:t>But…..</a:t>
            </a:r>
          </a:p>
          <a:p>
            <a:pPr lvl="1"/>
            <a:r>
              <a:rPr lang="en-US" dirty="0" smtClean="0"/>
              <a:t>There is a steep learning curve. You must be prepared to exercise this method several times before you begin to become </a:t>
            </a:r>
            <a:r>
              <a:rPr lang="en-US" b="1" dirty="0" smtClean="0">
                <a:solidFill>
                  <a:srgbClr val="FF0000"/>
                </a:solidFill>
              </a:rPr>
              <a:t>proficient</a:t>
            </a:r>
            <a:r>
              <a:rPr lang="en-US" dirty="0" smtClean="0"/>
              <a:t>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5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42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5256584" cy="547260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63027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Read: Page 122 – 132</a:t>
            </a:r>
          </a:p>
          <a:p>
            <a:r>
              <a:rPr lang="en-US" dirty="0" smtClean="0"/>
              <a:t>Study: page 129 – 130, Sale Item diagram</a:t>
            </a:r>
          </a:p>
          <a:p>
            <a:r>
              <a:rPr lang="en-US" dirty="0" smtClean="0"/>
              <a:t>Page 136, No 7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11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4508-0BAF-410F-B030-4AE482E77209}" type="slidenum">
              <a:rPr lang="en-GB"/>
              <a:pPr/>
              <a:t>44</a:t>
            </a:fld>
            <a:endParaRPr lang="en-GB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First Cut Diagram:</a:t>
            </a:r>
            <a:r>
              <a:rPr lang="en-ZA" dirty="0" smtClean="0"/>
              <a:t> 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306888"/>
          </a:xfrm>
        </p:spPr>
        <p:txBody>
          <a:bodyPr/>
          <a:lstStyle/>
          <a:p>
            <a:pPr lvl="1"/>
            <a:endParaRPr lang="en-US" dirty="0" smtClean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44824"/>
            <a:ext cx="799288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7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Diagram: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But what is a late-return? Is it NOT a special return in a way? </a:t>
            </a:r>
            <a:endParaRPr lang="en-ZA" dirty="0" smtClean="0"/>
          </a:p>
          <a:p>
            <a:r>
              <a:rPr lang="en-US" dirty="0" smtClean="0"/>
              <a:t>What about if someone wants to borrow more than one video?</a:t>
            </a:r>
            <a:endParaRPr lang="en-ZA" dirty="0" smtClean="0"/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45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712084"/>
              </p:ext>
            </p:extLst>
          </p:nvPr>
        </p:nvGraphicFramePr>
        <p:xfrm>
          <a:off x="683568" y="4293096"/>
          <a:ext cx="7776863" cy="1872207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591727"/>
                <a:gridCol w="2592568"/>
                <a:gridCol w="2592568"/>
              </a:tblGrid>
              <a:tr h="624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Creation State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Transition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Final state</a:t>
                      </a:r>
                      <a:endParaRPr lang="en-Z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4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Check-out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Return video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Check-in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4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Check-out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Return video-late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Check-in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0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46</a:t>
            </a:fld>
            <a:endParaRPr lang="en-US" altLang="en-US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9764"/>
            <a:ext cx="7560840" cy="512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1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FSM?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response to an event generally depends on both the type of the event and on the internal state of the system and can include a change of state leading to a state transition</a:t>
            </a:r>
            <a:r>
              <a:rPr lang="en-ZA" dirty="0" smtClean="0"/>
              <a:t>.</a:t>
            </a:r>
          </a:p>
          <a:p>
            <a:r>
              <a:rPr lang="en-ZA" dirty="0" smtClean="0"/>
              <a:t>The </a:t>
            </a:r>
            <a:r>
              <a:rPr lang="en-ZA" dirty="0"/>
              <a:t>pattern of events, states, and state transitions among those states can be abstracted and represented as a </a:t>
            </a:r>
            <a:r>
              <a:rPr lang="en-ZA" b="1" dirty="0"/>
              <a:t>finite-state machine</a:t>
            </a:r>
            <a:r>
              <a:rPr lang="en-ZA" dirty="0"/>
              <a:t> (FSM).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38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For System Analysts?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968552"/>
          </a:xfrm>
        </p:spPr>
        <p:txBody>
          <a:bodyPr/>
          <a:lstStyle/>
          <a:p>
            <a:r>
              <a:rPr lang="en-ZA" sz="2400" dirty="0"/>
              <a:t>The concept of a FSM is important in </a:t>
            </a:r>
            <a:r>
              <a:rPr lang="en-ZA" sz="2400" b="1" dirty="0"/>
              <a:t>event-driven programming</a:t>
            </a:r>
            <a:r>
              <a:rPr lang="en-ZA" sz="2400" dirty="0"/>
              <a:t> because it makes the event handling explicitly dependent on both the event-type and on the state of the system. </a:t>
            </a:r>
            <a:endParaRPr lang="en-ZA" sz="2400" dirty="0" smtClean="0"/>
          </a:p>
          <a:p>
            <a:r>
              <a:rPr lang="en-ZA" sz="2400" dirty="0" smtClean="0"/>
              <a:t>When </a:t>
            </a:r>
            <a:r>
              <a:rPr lang="en-ZA" sz="2400" dirty="0"/>
              <a:t>used correctly, a state machine can drastically cut down the number of execution paths through the code, simplify the conditions tested at each branching point, and simplify the switching between different modes of </a:t>
            </a:r>
            <a:r>
              <a:rPr lang="en-ZA" sz="2400" dirty="0" smtClean="0"/>
              <a:t>execution.</a:t>
            </a:r>
          </a:p>
          <a:p>
            <a:r>
              <a:rPr lang="en-ZA" sz="2400" dirty="0" smtClean="0"/>
              <a:t>Conversely</a:t>
            </a:r>
            <a:r>
              <a:rPr lang="en-ZA" sz="2400" dirty="0"/>
              <a:t>, using event-driven programming without an underlying FSM model can lead programmers to produce error prone, difficult to extend and excessively complex application code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644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7</a:t>
            </a:fld>
            <a:endParaRPr lang="en-GB" dirty="0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Overview: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name of the diagram itself clarifies the purpose of the diagram and other details:</a:t>
            </a:r>
          </a:p>
          <a:p>
            <a:pPr lvl="1"/>
            <a:r>
              <a:rPr lang="en-ZA" dirty="0" smtClean="0"/>
              <a:t>It describes different states of a component in a system</a:t>
            </a:r>
          </a:p>
          <a:p>
            <a:r>
              <a:rPr lang="en-ZA" dirty="0" smtClean="0"/>
              <a:t>State-chart diagram is one of the 5 UML diagrams used to model the dynamic nature of a system:</a:t>
            </a:r>
          </a:p>
          <a:p>
            <a:pPr lvl="1"/>
            <a:r>
              <a:rPr lang="en-ZA" dirty="0" smtClean="0"/>
              <a:t>They describe the flow of control from one state to another.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History: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/>
          <a:lstStyle/>
          <a:p>
            <a:r>
              <a:rPr lang="en-ZA" dirty="0" smtClean="0"/>
              <a:t>UML 1.x it was called state chart diagrams</a:t>
            </a:r>
          </a:p>
          <a:p>
            <a:r>
              <a:rPr lang="en-ZA" dirty="0" smtClean="0"/>
              <a:t>UML 2 we call it state machine diagrams</a:t>
            </a:r>
          </a:p>
          <a:p>
            <a:r>
              <a:rPr lang="en-ZA" dirty="0" smtClean="0"/>
              <a:t>We will use the term interchangeably..</a:t>
            </a:r>
          </a:p>
          <a:p>
            <a:r>
              <a:rPr lang="en-ZA" dirty="0" smtClean="0"/>
              <a:t>Objects have both</a:t>
            </a:r>
          </a:p>
          <a:p>
            <a:pPr lvl="1"/>
            <a:r>
              <a:rPr lang="en-ZA" dirty="0" smtClean="0"/>
              <a:t>Behaviour and</a:t>
            </a:r>
          </a:p>
          <a:p>
            <a:pPr lvl="1"/>
            <a:r>
              <a:rPr lang="en-ZA" dirty="0" smtClean="0"/>
              <a:t>State</a:t>
            </a:r>
          </a:p>
          <a:p>
            <a:r>
              <a:rPr lang="en-ZA" dirty="0" smtClean="0"/>
              <a:t>Some objects are more complicated than others, and developers can have difficulty understanding them.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128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Objects change the values of their attributes, but not all such changes cause </a:t>
            </a:r>
            <a:r>
              <a:rPr lang="en-ZA" i="1" dirty="0" smtClean="0"/>
              <a:t>state transitions.</a:t>
            </a:r>
            <a:r>
              <a:rPr lang="en-ZA" dirty="0" smtClean="0"/>
              <a:t> </a:t>
            </a:r>
          </a:p>
          <a:p>
            <a:r>
              <a:rPr lang="en-ZA" dirty="0" smtClean="0"/>
              <a:t>Consider a Student object and an associated </a:t>
            </a:r>
            <a:r>
              <a:rPr lang="en-ZA" b="1" dirty="0" smtClean="0"/>
              <a:t>business rule </a:t>
            </a:r>
            <a:r>
              <a:rPr lang="en-ZA" dirty="0" smtClean="0"/>
              <a:t>that when a student has a mark average of more than 75%, he/she becomes a ‘distinction’ student</a:t>
            </a:r>
          </a:p>
          <a:p>
            <a:r>
              <a:rPr lang="en-ZA" dirty="0" smtClean="0"/>
              <a:t>It is a normal state other wise.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22576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852</TotalTime>
  <Words>1346</Words>
  <Application>Microsoft Office PowerPoint</Application>
  <PresentationFormat>On-screen Show (4:3)</PresentationFormat>
  <Paragraphs>217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Ch3</vt:lpstr>
      <vt:lpstr> State Machine Diagram</vt:lpstr>
      <vt:lpstr>Alan M Turing:</vt:lpstr>
      <vt:lpstr>Back ground:</vt:lpstr>
      <vt:lpstr>Why FSM?</vt:lpstr>
      <vt:lpstr>FSM?</vt:lpstr>
      <vt:lpstr>For System Analysts?</vt:lpstr>
      <vt:lpstr>Overview:</vt:lpstr>
      <vt:lpstr>History:</vt:lpstr>
      <vt:lpstr>Introduction</vt:lpstr>
      <vt:lpstr>PowerPoint Presentation</vt:lpstr>
      <vt:lpstr>Printer: page 125 - 127</vt:lpstr>
      <vt:lpstr>PowerPoint Presentation</vt:lpstr>
      <vt:lpstr>PowerPoint Presentation</vt:lpstr>
      <vt:lpstr>PowerPoint Presentation</vt:lpstr>
      <vt:lpstr>Application to System Analysis:</vt:lpstr>
      <vt:lpstr>Basic definition:</vt:lpstr>
      <vt:lpstr>PowerPoint Presentation</vt:lpstr>
      <vt:lpstr>Example 1:</vt:lpstr>
      <vt:lpstr>Example 2:</vt:lpstr>
      <vt:lpstr>Class Door:</vt:lpstr>
      <vt:lpstr>PowerPoint Presentation</vt:lpstr>
      <vt:lpstr>Describing ‘states’:</vt:lpstr>
      <vt:lpstr>How many states?</vt:lpstr>
      <vt:lpstr>Summary:</vt:lpstr>
      <vt:lpstr>Let’s Model this:</vt:lpstr>
      <vt:lpstr>PowerPoint Presentation</vt:lpstr>
      <vt:lpstr>Recap/Transition:</vt:lpstr>
      <vt:lpstr>Transition cont.:</vt:lpstr>
      <vt:lpstr>Transitions cont.:</vt:lpstr>
      <vt:lpstr>Event [guard / action</vt:lpstr>
      <vt:lpstr>PowerPoint Presentation</vt:lpstr>
      <vt:lpstr>Identify ALL States</vt:lpstr>
      <vt:lpstr>States</vt:lpstr>
      <vt:lpstr>PowerPoint Presentation</vt:lpstr>
      <vt:lpstr>Super States</vt:lpstr>
      <vt:lpstr>“OR” super state</vt:lpstr>
      <vt:lpstr>“AND” super state</vt:lpstr>
      <vt:lpstr>Discuss!!</vt:lpstr>
      <vt:lpstr>Exercise</vt:lpstr>
      <vt:lpstr>Video Rental</vt:lpstr>
      <vt:lpstr>Summary</vt:lpstr>
      <vt:lpstr>PowerPoint Presentation</vt:lpstr>
      <vt:lpstr>Homework</vt:lpstr>
      <vt:lpstr>First Cut Diagram: </vt:lpstr>
      <vt:lpstr>State Diagram:</vt:lpstr>
      <vt:lpstr>PowerPoint Presentation</vt:lpstr>
    </vt:vector>
  </TitlesOfParts>
  <Company>Unizulu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42</cp:revision>
  <cp:lastPrinted>1601-01-01T00:00:00Z</cp:lastPrinted>
  <dcterms:created xsi:type="dcterms:W3CDTF">2013-06-30T08:46:22Z</dcterms:created>
  <dcterms:modified xsi:type="dcterms:W3CDTF">2017-04-30T10:06:48Z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