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7"/>
  </p:notesMasterIdLst>
  <p:sldIdLst>
    <p:sldId id="283" r:id="rId2"/>
    <p:sldId id="346" r:id="rId3"/>
    <p:sldId id="348" r:id="rId4"/>
    <p:sldId id="349" r:id="rId5"/>
    <p:sldId id="350" r:id="rId6"/>
    <p:sldId id="351" r:id="rId7"/>
    <p:sldId id="352" r:id="rId8"/>
    <p:sldId id="347" r:id="rId9"/>
    <p:sldId id="353" r:id="rId10"/>
    <p:sldId id="354" r:id="rId11"/>
    <p:sldId id="355" r:id="rId12"/>
    <p:sldId id="356" r:id="rId13"/>
    <p:sldId id="357" r:id="rId14"/>
    <p:sldId id="358" r:id="rId15"/>
    <p:sldId id="359"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9" autoAdjust="0"/>
    <p:restoredTop sz="90929"/>
  </p:normalViewPr>
  <p:slideViewPr>
    <p:cSldViewPr>
      <p:cViewPr varScale="1">
        <p:scale>
          <a:sx n="73" d="100"/>
          <a:sy n="73" d="100"/>
        </p:scale>
        <p:origin x="142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2CBC35-9051-4E76-838A-8CF74482A5A1}" type="datetimeFigureOut">
              <a:rPr lang="en-ZA" smtClean="0"/>
              <a:t>2017/09/03</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863C81-B410-4D6F-BB24-F12786DC8ACE}" type="slidenum">
              <a:rPr lang="en-ZA" smtClean="0"/>
              <a:t>‹#›</a:t>
            </a:fld>
            <a:endParaRPr lang="en-ZA"/>
          </a:p>
        </p:txBody>
      </p:sp>
    </p:spTree>
    <p:extLst>
      <p:ext uri="{BB962C8B-B14F-4D97-AF65-F5344CB8AC3E}">
        <p14:creationId xmlns:p14="http://schemas.microsoft.com/office/powerpoint/2010/main" val="3830867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pPr lvl="0"/>
            <a:r>
              <a:rPr lang="en-US" noProof="0" smtClean="0"/>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471F96DE-3E69-4CDB-BB5F-978ED33D46A1}" type="slidenum">
              <a:rPr lang="en-US"/>
              <a:pPr>
                <a:defRPr/>
              </a:pPr>
              <a:t>‹#›</a:t>
            </a:fld>
            <a:endParaRPr lang="en-US"/>
          </a:p>
        </p:txBody>
      </p:sp>
    </p:spTree>
    <p:extLst>
      <p:ext uri="{BB962C8B-B14F-4D97-AF65-F5344CB8AC3E}">
        <p14:creationId xmlns:p14="http://schemas.microsoft.com/office/powerpoint/2010/main" val="1265696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8625B27-29B6-4263-8B23-B0AD3D765209}" type="slidenum">
              <a:rPr lang="en-US"/>
              <a:pPr>
                <a:defRPr/>
              </a:pPr>
              <a:t>‹#›</a:t>
            </a:fld>
            <a:endParaRPr lang="en-US"/>
          </a:p>
        </p:txBody>
      </p:sp>
    </p:spTree>
    <p:extLst>
      <p:ext uri="{BB962C8B-B14F-4D97-AF65-F5344CB8AC3E}">
        <p14:creationId xmlns:p14="http://schemas.microsoft.com/office/powerpoint/2010/main" val="388528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AA8D99E-3B06-4A1D-AF43-40788B192995}" type="slidenum">
              <a:rPr lang="en-US"/>
              <a:pPr>
                <a:defRPr/>
              </a:pPr>
              <a:t>‹#›</a:t>
            </a:fld>
            <a:endParaRPr lang="en-US"/>
          </a:p>
        </p:txBody>
      </p:sp>
    </p:spTree>
    <p:extLst>
      <p:ext uri="{BB962C8B-B14F-4D97-AF65-F5344CB8AC3E}">
        <p14:creationId xmlns:p14="http://schemas.microsoft.com/office/powerpoint/2010/main" val="155027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0AC95ED-C3C8-42B3-A4E6-FD982A26A595}" type="slidenum">
              <a:rPr lang="en-US"/>
              <a:pPr>
                <a:defRPr/>
              </a:pPr>
              <a:t>‹#›</a:t>
            </a:fld>
            <a:endParaRPr lang="en-US"/>
          </a:p>
        </p:txBody>
      </p:sp>
    </p:spTree>
    <p:extLst>
      <p:ext uri="{BB962C8B-B14F-4D97-AF65-F5344CB8AC3E}">
        <p14:creationId xmlns:p14="http://schemas.microsoft.com/office/powerpoint/2010/main" val="225730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17DA3A9-AE8E-4D56-9C74-E77D0BDCCDB7}" type="slidenum">
              <a:rPr lang="en-US"/>
              <a:pPr>
                <a:defRPr/>
              </a:pPr>
              <a:t>‹#›</a:t>
            </a:fld>
            <a:endParaRPr lang="en-US"/>
          </a:p>
        </p:txBody>
      </p:sp>
    </p:spTree>
    <p:extLst>
      <p:ext uri="{BB962C8B-B14F-4D97-AF65-F5344CB8AC3E}">
        <p14:creationId xmlns:p14="http://schemas.microsoft.com/office/powerpoint/2010/main" val="2539656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5A465B8-3D16-4B7F-A80E-2D8583FAB337}" type="slidenum">
              <a:rPr lang="en-US"/>
              <a:pPr>
                <a:defRPr/>
              </a:pPr>
              <a:t>‹#›</a:t>
            </a:fld>
            <a:endParaRPr lang="en-US"/>
          </a:p>
        </p:txBody>
      </p:sp>
    </p:spTree>
    <p:extLst>
      <p:ext uri="{BB962C8B-B14F-4D97-AF65-F5344CB8AC3E}">
        <p14:creationId xmlns:p14="http://schemas.microsoft.com/office/powerpoint/2010/main" val="281494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57CD34CB-6E3D-47C0-82DF-3E77FBC83E79}" type="slidenum">
              <a:rPr lang="en-US"/>
              <a:pPr>
                <a:defRPr/>
              </a:pPr>
              <a:t>‹#›</a:t>
            </a:fld>
            <a:endParaRPr lang="en-US"/>
          </a:p>
        </p:txBody>
      </p:sp>
    </p:spTree>
    <p:extLst>
      <p:ext uri="{BB962C8B-B14F-4D97-AF65-F5344CB8AC3E}">
        <p14:creationId xmlns:p14="http://schemas.microsoft.com/office/powerpoint/2010/main" val="110345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955188B6-8C91-4431-A15F-C7BD59C9A456}" type="slidenum">
              <a:rPr lang="en-US"/>
              <a:pPr>
                <a:defRPr/>
              </a:pPr>
              <a:t>‹#›</a:t>
            </a:fld>
            <a:endParaRPr lang="en-US"/>
          </a:p>
        </p:txBody>
      </p:sp>
    </p:spTree>
    <p:extLst>
      <p:ext uri="{BB962C8B-B14F-4D97-AF65-F5344CB8AC3E}">
        <p14:creationId xmlns:p14="http://schemas.microsoft.com/office/powerpoint/2010/main" val="2861912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3BB31583-59B6-4012-906E-9C983FC0E10B}" type="slidenum">
              <a:rPr lang="en-US"/>
              <a:pPr>
                <a:defRPr/>
              </a:pPr>
              <a:t>‹#›</a:t>
            </a:fld>
            <a:endParaRPr lang="en-US"/>
          </a:p>
        </p:txBody>
      </p:sp>
    </p:spTree>
    <p:extLst>
      <p:ext uri="{BB962C8B-B14F-4D97-AF65-F5344CB8AC3E}">
        <p14:creationId xmlns:p14="http://schemas.microsoft.com/office/powerpoint/2010/main" val="3499871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ED99CF8-F86F-4C34-A31F-1E38ACCF63AA}" type="slidenum">
              <a:rPr lang="en-US"/>
              <a:pPr>
                <a:defRPr/>
              </a:pPr>
              <a:t>‹#›</a:t>
            </a:fld>
            <a:endParaRPr lang="en-US"/>
          </a:p>
        </p:txBody>
      </p:sp>
    </p:spTree>
    <p:extLst>
      <p:ext uri="{BB962C8B-B14F-4D97-AF65-F5344CB8AC3E}">
        <p14:creationId xmlns:p14="http://schemas.microsoft.com/office/powerpoint/2010/main" val="40804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70E20A4-BFD2-4167-8E9C-DB2F8334CC42}" type="slidenum">
              <a:rPr lang="en-US"/>
              <a:pPr>
                <a:defRPr/>
              </a:pPr>
              <a:t>‹#›</a:t>
            </a:fld>
            <a:endParaRPr lang="en-US"/>
          </a:p>
        </p:txBody>
      </p:sp>
    </p:spTree>
    <p:extLst>
      <p:ext uri="{BB962C8B-B14F-4D97-AF65-F5344CB8AC3E}">
        <p14:creationId xmlns:p14="http://schemas.microsoft.com/office/powerpoint/2010/main" val="1803491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lvl1pPr>
          </a:lstStyle>
          <a:p>
            <a:pPr>
              <a:defRPr/>
            </a:pPr>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en-US"/>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vl1pPr>
          </a:lstStyle>
          <a:p>
            <a:pPr>
              <a:defRPr/>
            </a:pPr>
            <a:fld id="{7C95C7C3-6A61-4408-8D55-8D2BA43CCFC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p:txBody>
          <a:bodyPr/>
          <a:lstStyle/>
          <a:p>
            <a:pPr eaLnBrk="1" hangingPunct="1">
              <a:defRPr/>
            </a:pPr>
            <a:r>
              <a:rPr lang="en-US" dirty="0" smtClean="0">
                <a:effectLst>
                  <a:outerShdw blurRad="38100" dist="38100" dir="2700000" algn="tl">
                    <a:srgbClr val="C0C0C0"/>
                  </a:outerShdw>
                </a:effectLst>
                <a:latin typeface="Times New Roman" pitchFamily="18" charset="0"/>
              </a:rPr>
              <a:t>Data Flow Diagrams</a:t>
            </a:r>
          </a:p>
        </p:txBody>
      </p:sp>
      <p:sp>
        <p:nvSpPr>
          <p:cNvPr id="3075" name="Rectangle 3"/>
          <p:cNvSpPr>
            <a:spLocks noGrp="1" noChangeArrowheads="1"/>
          </p:cNvSpPr>
          <p:nvPr>
            <p:ph type="subTitle" idx="1"/>
          </p:nvPr>
        </p:nvSpPr>
        <p:spPr/>
        <p:txBody>
          <a:bodyPr/>
          <a:lstStyle/>
          <a:p>
            <a:pPr>
              <a:buClrTx/>
              <a:buSzTx/>
              <a:buFontTx/>
              <a:buNone/>
            </a:pPr>
            <a:endParaRPr lang="en-US" sz="1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52450" y="1800225"/>
            <a:ext cx="8039100" cy="3257550"/>
          </a:xfrm>
          <a:prstGeom prst="rect">
            <a:avLst/>
          </a:prstGeom>
        </p:spPr>
      </p:pic>
    </p:spTree>
    <p:extLst>
      <p:ext uri="{BB962C8B-B14F-4D97-AF65-F5344CB8AC3E}">
        <p14:creationId xmlns:p14="http://schemas.microsoft.com/office/powerpoint/2010/main" val="1678679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28787" y="366712"/>
            <a:ext cx="5743909" cy="6186488"/>
          </a:xfrm>
          <a:prstGeom prst="rect">
            <a:avLst/>
          </a:prstGeom>
        </p:spPr>
      </p:pic>
    </p:spTree>
    <p:extLst>
      <p:ext uri="{BB962C8B-B14F-4D97-AF65-F5344CB8AC3E}">
        <p14:creationId xmlns:p14="http://schemas.microsoft.com/office/powerpoint/2010/main" val="900058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9984" y="1295400"/>
            <a:ext cx="6930887" cy="3962400"/>
          </a:xfrm>
          <a:prstGeom prst="rect">
            <a:avLst/>
          </a:prstGeom>
        </p:spPr>
      </p:pic>
    </p:spTree>
    <p:extLst>
      <p:ext uri="{BB962C8B-B14F-4D97-AF65-F5344CB8AC3E}">
        <p14:creationId xmlns:p14="http://schemas.microsoft.com/office/powerpoint/2010/main" val="3103672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Processing Activities?</a:t>
            </a:r>
            <a:endParaRPr lang="en-ZA" dirty="0"/>
          </a:p>
        </p:txBody>
      </p:sp>
      <p:sp>
        <p:nvSpPr>
          <p:cNvPr id="3" name="Content Placeholder 2"/>
          <p:cNvSpPr>
            <a:spLocks noGrp="1"/>
          </p:cNvSpPr>
          <p:nvPr>
            <p:ph idx="1"/>
          </p:nvPr>
        </p:nvSpPr>
        <p:spPr/>
        <p:txBody>
          <a:bodyPr/>
          <a:lstStyle/>
          <a:p>
            <a:r>
              <a:rPr lang="en-ZA" dirty="0" smtClean="0"/>
              <a:t>Display</a:t>
            </a:r>
          </a:p>
          <a:p>
            <a:r>
              <a:rPr lang="en-ZA" dirty="0" smtClean="0"/>
              <a:t>Print</a:t>
            </a:r>
          </a:p>
          <a:p>
            <a:r>
              <a:rPr lang="en-ZA" dirty="0" smtClean="0"/>
              <a:t>Endorse a cheque</a:t>
            </a:r>
          </a:p>
          <a:p>
            <a:r>
              <a:rPr lang="en-ZA" dirty="0" smtClean="0"/>
              <a:t>Write</a:t>
            </a:r>
          </a:p>
          <a:p>
            <a:r>
              <a:rPr lang="en-ZA" dirty="0" smtClean="0"/>
              <a:t>Log events</a:t>
            </a:r>
          </a:p>
          <a:p>
            <a:endParaRPr lang="en-ZA" dirty="0" smtClean="0"/>
          </a:p>
          <a:p>
            <a:endParaRPr lang="en-ZA" dirty="0"/>
          </a:p>
        </p:txBody>
      </p:sp>
    </p:spTree>
    <p:extLst>
      <p:ext uri="{BB962C8B-B14F-4D97-AF65-F5344CB8AC3E}">
        <p14:creationId xmlns:p14="http://schemas.microsoft.com/office/powerpoint/2010/main" val="1500100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362200" y="495301"/>
            <a:ext cx="4419599" cy="5867399"/>
          </a:xfrm>
          <a:prstGeom prst="rect">
            <a:avLst/>
          </a:prstGeom>
        </p:spPr>
      </p:pic>
    </p:spTree>
    <p:extLst>
      <p:ext uri="{BB962C8B-B14F-4D97-AF65-F5344CB8AC3E}">
        <p14:creationId xmlns:p14="http://schemas.microsoft.com/office/powerpoint/2010/main" val="760435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Preparation for test</a:t>
            </a:r>
            <a:endParaRPr lang="en-ZA" dirty="0"/>
          </a:p>
        </p:txBody>
      </p:sp>
      <p:sp>
        <p:nvSpPr>
          <p:cNvPr id="3" name="Content Placeholder 2"/>
          <p:cNvSpPr>
            <a:spLocks noGrp="1"/>
          </p:cNvSpPr>
          <p:nvPr>
            <p:ph idx="1"/>
          </p:nvPr>
        </p:nvSpPr>
        <p:spPr/>
        <p:txBody>
          <a:bodyPr/>
          <a:lstStyle/>
          <a:p>
            <a:r>
              <a:rPr lang="en-ZA" dirty="0" smtClean="0"/>
              <a:t>Know and Understand the notes:</a:t>
            </a:r>
          </a:p>
          <a:p>
            <a:r>
              <a:rPr lang="en-ZA" dirty="0" smtClean="0"/>
              <a:t>Chapter 2 DFD</a:t>
            </a:r>
          </a:p>
          <a:p>
            <a:r>
              <a:rPr lang="en-ZA" dirty="0" smtClean="0"/>
              <a:t>Mistakes with DFD</a:t>
            </a:r>
            <a:endParaRPr lang="en-ZA" dirty="0"/>
          </a:p>
        </p:txBody>
      </p:sp>
    </p:spTree>
    <p:extLst>
      <p:ext uri="{BB962C8B-B14F-4D97-AF65-F5344CB8AC3E}">
        <p14:creationId xmlns:p14="http://schemas.microsoft.com/office/powerpoint/2010/main" val="24856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1" y="304800"/>
            <a:ext cx="7793037" cy="1143000"/>
          </a:xfrm>
        </p:spPr>
        <p:txBody>
          <a:bodyPr/>
          <a:lstStyle/>
          <a:p>
            <a:r>
              <a:rPr lang="en-ZA" dirty="0" smtClean="0"/>
              <a:t>Revision</a:t>
            </a:r>
            <a:endParaRPr lang="en-ZA" dirty="0"/>
          </a:p>
        </p:txBody>
      </p:sp>
      <p:sp>
        <p:nvSpPr>
          <p:cNvPr id="3" name="Content Placeholder 2"/>
          <p:cNvSpPr>
            <a:spLocks noGrp="1"/>
          </p:cNvSpPr>
          <p:nvPr>
            <p:ph idx="1"/>
          </p:nvPr>
        </p:nvSpPr>
        <p:spPr>
          <a:xfrm>
            <a:off x="1182688" y="2017712"/>
            <a:ext cx="7772400" cy="4230688"/>
          </a:xfrm>
        </p:spPr>
        <p:txBody>
          <a:bodyPr/>
          <a:lstStyle/>
          <a:p>
            <a:pPr lvl="0"/>
            <a:r>
              <a:rPr lang="en-ZA" sz="2400" b="1" dirty="0"/>
              <a:t>Two-dimensional summary.</a:t>
            </a:r>
            <a:r>
              <a:rPr lang="en-ZA" sz="2400" dirty="0"/>
              <a:t> </a:t>
            </a:r>
            <a:endParaRPr lang="en-ZA" sz="2400" dirty="0" smtClean="0"/>
          </a:p>
          <a:p>
            <a:pPr lvl="1"/>
            <a:r>
              <a:rPr lang="en-ZA" sz="2000" dirty="0" smtClean="0"/>
              <a:t>DFDs summarize </a:t>
            </a:r>
            <a:r>
              <a:rPr lang="en-ZA" sz="2000" dirty="0"/>
              <a:t>the data flow characteristics of a </a:t>
            </a:r>
            <a:r>
              <a:rPr lang="en-ZA" sz="2000" dirty="0" smtClean="0"/>
              <a:t>process; provide </a:t>
            </a:r>
            <a:r>
              <a:rPr lang="en-ZA" sz="2000" dirty="0"/>
              <a:t>a useful and concise summary of system-related (e.g., data-driven) process attributes.</a:t>
            </a:r>
          </a:p>
          <a:p>
            <a:r>
              <a:rPr lang="en-ZA" sz="2400" b="1" dirty="0"/>
              <a:t>Completeness.</a:t>
            </a:r>
            <a:r>
              <a:rPr lang="en-ZA" sz="2400" dirty="0"/>
              <a:t> </a:t>
            </a:r>
            <a:endParaRPr lang="en-ZA" sz="2400" dirty="0" smtClean="0"/>
          </a:p>
          <a:p>
            <a:pPr lvl="1"/>
            <a:r>
              <a:rPr lang="en-ZA" sz="2000" dirty="0" smtClean="0"/>
              <a:t>DFDs </a:t>
            </a:r>
            <a:r>
              <a:rPr lang="en-ZA" sz="2000" dirty="0"/>
              <a:t>offer a way to check the completeness of your process model, particularly as regards your understanding of the data that would be required by an information </a:t>
            </a:r>
            <a:r>
              <a:rPr lang="en-ZA" sz="2000" dirty="0" smtClean="0"/>
              <a:t>system</a:t>
            </a:r>
          </a:p>
          <a:p>
            <a:r>
              <a:rPr lang="en-ZA" sz="2400" b="1" dirty="0"/>
              <a:t>Process</a:t>
            </a:r>
            <a:r>
              <a:rPr lang="en-ZA" sz="2400" b="1" i="1" dirty="0"/>
              <a:t>ing</a:t>
            </a:r>
            <a:r>
              <a:rPr lang="en-ZA" sz="2400" b="1" dirty="0"/>
              <a:t>, not processes.</a:t>
            </a:r>
            <a:r>
              <a:rPr lang="en-ZA" sz="2400" dirty="0"/>
              <a:t> </a:t>
            </a:r>
            <a:endParaRPr lang="en-ZA" sz="2400" dirty="0" smtClean="0"/>
          </a:p>
          <a:p>
            <a:pPr lvl="1"/>
            <a:r>
              <a:rPr lang="en-ZA" sz="2000" dirty="0" smtClean="0"/>
              <a:t>DFDs </a:t>
            </a:r>
            <a:r>
              <a:rPr lang="en-ZA" sz="2000" dirty="0"/>
              <a:t>refer to "process" steps. It might be more useful to think of DFD "processes" as process</a:t>
            </a:r>
            <a:r>
              <a:rPr lang="en-ZA" sz="2000" i="1" dirty="0"/>
              <a:t>ing</a:t>
            </a:r>
            <a:r>
              <a:rPr lang="en-ZA" sz="2000" dirty="0"/>
              <a:t> steps rather than process activities</a:t>
            </a:r>
            <a:r>
              <a:rPr lang="en-ZA" sz="1600" dirty="0" smtClean="0"/>
              <a:t> </a:t>
            </a:r>
            <a:endParaRPr lang="en-ZA" sz="1600" dirty="0"/>
          </a:p>
        </p:txBody>
      </p:sp>
    </p:spTree>
    <p:extLst>
      <p:ext uri="{BB962C8B-B14F-4D97-AF65-F5344CB8AC3E}">
        <p14:creationId xmlns:p14="http://schemas.microsoft.com/office/powerpoint/2010/main" val="1489191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Advantages</a:t>
            </a:r>
            <a:endParaRPr lang="en-ZA" dirty="0"/>
          </a:p>
        </p:txBody>
      </p:sp>
      <p:sp>
        <p:nvSpPr>
          <p:cNvPr id="3" name="Content Placeholder 2"/>
          <p:cNvSpPr>
            <a:spLocks noGrp="1"/>
          </p:cNvSpPr>
          <p:nvPr>
            <p:ph idx="1"/>
          </p:nvPr>
        </p:nvSpPr>
        <p:spPr/>
        <p:txBody>
          <a:bodyPr/>
          <a:lstStyle/>
          <a:p>
            <a:r>
              <a:rPr lang="en-ZA" sz="2400" b="1" dirty="0"/>
              <a:t>Data flows and process </a:t>
            </a:r>
            <a:r>
              <a:rPr lang="en-ZA" sz="2400" b="1" dirty="0" smtClean="0"/>
              <a:t>consequences</a:t>
            </a:r>
          </a:p>
          <a:p>
            <a:pPr lvl="1"/>
            <a:r>
              <a:rPr lang="en-ZA" sz="2000" dirty="0" smtClean="0"/>
              <a:t>Understand </a:t>
            </a:r>
            <a:r>
              <a:rPr lang="en-ZA" sz="2000" dirty="0"/>
              <a:t>the processing steps that </a:t>
            </a:r>
            <a:r>
              <a:rPr lang="en-ZA" sz="2000" dirty="0" smtClean="0"/>
              <a:t>we  </a:t>
            </a:r>
            <a:r>
              <a:rPr lang="en-ZA" sz="2000" dirty="0"/>
              <a:t>need to take to complete </a:t>
            </a:r>
            <a:r>
              <a:rPr lang="en-ZA" sz="2000" dirty="0" smtClean="0"/>
              <a:t>the </a:t>
            </a:r>
            <a:r>
              <a:rPr lang="en-ZA" sz="2000" dirty="0"/>
              <a:t>relevant transaction(s</a:t>
            </a:r>
            <a:r>
              <a:rPr lang="en-ZA" sz="2000" dirty="0" smtClean="0"/>
              <a:t>).</a:t>
            </a:r>
          </a:p>
          <a:p>
            <a:r>
              <a:rPr lang="en-ZA" sz="2400" b="1" dirty="0"/>
              <a:t>Data inputs and outputs.</a:t>
            </a:r>
            <a:r>
              <a:rPr lang="en-ZA" sz="2400" dirty="0"/>
              <a:t> </a:t>
            </a:r>
            <a:endParaRPr lang="en-ZA" sz="2400" dirty="0" smtClean="0"/>
          </a:p>
          <a:p>
            <a:pPr lvl="1"/>
            <a:r>
              <a:rPr lang="en-ZA" sz="2000" dirty="0" smtClean="0"/>
              <a:t>The </a:t>
            </a:r>
            <a:r>
              <a:rPr lang="en-ZA" sz="2000" dirty="0"/>
              <a:t>DFD also makes it possible to understand what data are needed to provide appropriate inputs to </a:t>
            </a:r>
            <a:r>
              <a:rPr lang="en-ZA" sz="2000" dirty="0" smtClean="0"/>
              <a:t>any </a:t>
            </a:r>
            <a:r>
              <a:rPr lang="en-ZA" sz="2000" dirty="0"/>
              <a:t>processing </a:t>
            </a:r>
            <a:r>
              <a:rPr lang="en-ZA" sz="2000" dirty="0" smtClean="0"/>
              <a:t>step</a:t>
            </a:r>
          </a:p>
          <a:p>
            <a:r>
              <a:rPr lang="en-ZA" sz="2400" b="1" dirty="0"/>
              <a:t>Simplifying complexity by isolating process components.</a:t>
            </a:r>
            <a:r>
              <a:rPr lang="en-ZA" sz="2400" dirty="0"/>
              <a:t> </a:t>
            </a:r>
            <a:endParaRPr lang="en-ZA" sz="2400" dirty="0" smtClean="0"/>
          </a:p>
          <a:p>
            <a:pPr lvl="1"/>
            <a:r>
              <a:rPr lang="en-ZA" sz="2000" dirty="0" smtClean="0"/>
              <a:t>Note </a:t>
            </a:r>
            <a:r>
              <a:rPr lang="en-ZA" sz="2000" dirty="0"/>
              <a:t>how the DFD would make it easier to capture the detail of such data flows. </a:t>
            </a:r>
            <a:endParaRPr lang="en-ZA" sz="1050" dirty="0"/>
          </a:p>
        </p:txBody>
      </p:sp>
    </p:spTree>
    <p:extLst>
      <p:ext uri="{BB962C8B-B14F-4D97-AF65-F5344CB8AC3E}">
        <p14:creationId xmlns:p14="http://schemas.microsoft.com/office/powerpoint/2010/main" val="3001749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Testing the DFD/SF:</a:t>
            </a:r>
            <a:endParaRPr lang="en-ZA" dirty="0"/>
          </a:p>
        </p:txBody>
      </p:sp>
      <p:sp>
        <p:nvSpPr>
          <p:cNvPr id="3" name="Content Placeholder 2"/>
          <p:cNvSpPr>
            <a:spLocks noGrp="1"/>
          </p:cNvSpPr>
          <p:nvPr>
            <p:ph idx="1"/>
          </p:nvPr>
        </p:nvSpPr>
        <p:spPr/>
        <p:txBody>
          <a:bodyPr/>
          <a:lstStyle/>
          <a:p>
            <a:r>
              <a:rPr lang="en-ZA" sz="2400" dirty="0"/>
              <a:t>DFDs look easy on the surface - after all, what's hard about writing down a few bubbles and arrows? In practice the techniques proves to be somewhat more difficult than one might initially anticipate. Obtaining appropriate names for both processing steps and data flows can require careful thought. </a:t>
            </a:r>
            <a:endParaRPr lang="en-ZA" sz="2400" dirty="0" smtClean="0"/>
          </a:p>
          <a:p>
            <a:r>
              <a:rPr lang="en-ZA" sz="2400" dirty="0" smtClean="0"/>
              <a:t>As </a:t>
            </a:r>
            <a:r>
              <a:rPr lang="en-ZA" sz="2400" dirty="0"/>
              <a:t>one rule of thumb, imagine that you are producing a diagram that must pass this test: you will finish the DFD, then hand it to someone </a:t>
            </a:r>
            <a:r>
              <a:rPr lang="en-ZA" sz="2400" dirty="0" smtClean="0"/>
              <a:t>who </a:t>
            </a:r>
            <a:r>
              <a:rPr lang="en-ZA" sz="2400" dirty="0"/>
              <a:t>will then proceed to describe the process back to you based upon what he or she sees in your </a:t>
            </a:r>
            <a:r>
              <a:rPr lang="en-ZA" sz="2400" dirty="0" smtClean="0"/>
              <a:t>diagram.</a:t>
            </a:r>
            <a:endParaRPr lang="en-ZA" sz="2400" dirty="0"/>
          </a:p>
        </p:txBody>
      </p:sp>
    </p:spTree>
    <p:extLst>
      <p:ext uri="{BB962C8B-B14F-4D97-AF65-F5344CB8AC3E}">
        <p14:creationId xmlns:p14="http://schemas.microsoft.com/office/powerpoint/2010/main" val="558283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Illegal data flows</a:t>
            </a:r>
            <a:endParaRPr lang="en-ZA" dirty="0"/>
          </a:p>
        </p:txBody>
      </p:sp>
      <p:sp>
        <p:nvSpPr>
          <p:cNvPr id="3" name="Content Placeholder 2"/>
          <p:cNvSpPr>
            <a:spLocks noGrp="1"/>
          </p:cNvSpPr>
          <p:nvPr>
            <p:ph idx="1"/>
          </p:nvPr>
        </p:nvSpPr>
        <p:spPr/>
        <p:txBody>
          <a:bodyPr/>
          <a:lstStyle/>
          <a:p>
            <a:r>
              <a:rPr lang="en-ZA" dirty="0"/>
              <a:t>One of the patterns of data flow analysis is that all flows must begin with or end at a processing step. </a:t>
            </a:r>
            <a:endParaRPr lang="en-ZA" dirty="0" smtClean="0"/>
          </a:p>
          <a:p>
            <a:r>
              <a:rPr lang="en-ZA" dirty="0" smtClean="0"/>
              <a:t>This </a:t>
            </a:r>
            <a:r>
              <a:rPr lang="en-ZA" dirty="0"/>
              <a:t>makes sense, since presumably data cannot simply metastasize on its own without being processed </a:t>
            </a:r>
          </a:p>
        </p:txBody>
      </p:sp>
    </p:spTree>
    <p:extLst>
      <p:ext uri="{BB962C8B-B14F-4D97-AF65-F5344CB8AC3E}">
        <p14:creationId xmlns:p14="http://schemas.microsoft.com/office/powerpoint/2010/main" val="313828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19200" y="1454641"/>
            <a:ext cx="6476999" cy="3814103"/>
          </a:xfrm>
          <a:prstGeom prst="rect">
            <a:avLst/>
          </a:prstGeom>
        </p:spPr>
      </p:pic>
    </p:spTree>
    <p:extLst>
      <p:ext uri="{BB962C8B-B14F-4D97-AF65-F5344CB8AC3E}">
        <p14:creationId xmlns:p14="http://schemas.microsoft.com/office/powerpoint/2010/main" val="1357111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Diagramming Mistakes</a:t>
            </a:r>
            <a:endParaRPr lang="en-ZA" dirty="0"/>
          </a:p>
        </p:txBody>
      </p:sp>
      <p:sp>
        <p:nvSpPr>
          <p:cNvPr id="3" name="Content Placeholder 2"/>
          <p:cNvSpPr>
            <a:spLocks noGrp="1"/>
          </p:cNvSpPr>
          <p:nvPr>
            <p:ph idx="1"/>
          </p:nvPr>
        </p:nvSpPr>
        <p:spPr/>
        <p:txBody>
          <a:bodyPr/>
          <a:lstStyle/>
          <a:p>
            <a:pPr lvl="0"/>
            <a:r>
              <a:rPr lang="en-ZA" sz="2400" dirty="0"/>
              <a:t>A processing step may have input flows but no output flows. This situation is sometimes called a </a:t>
            </a:r>
            <a:r>
              <a:rPr lang="en-ZA" sz="2400" b="1" i="1" dirty="0"/>
              <a:t>black </a:t>
            </a:r>
            <a:r>
              <a:rPr lang="en-ZA" sz="2400" b="1" i="1" dirty="0" smtClean="0"/>
              <a:t>hole</a:t>
            </a:r>
            <a:r>
              <a:rPr lang="en-ZA" sz="2400" dirty="0" smtClean="0"/>
              <a:t>.</a:t>
            </a:r>
            <a:endParaRPr lang="en-ZA" sz="2400" dirty="0"/>
          </a:p>
          <a:p>
            <a:pPr lvl="0"/>
            <a:r>
              <a:rPr lang="en-ZA" sz="2400" dirty="0"/>
              <a:t>A processing step may have output flows but now input flows. This situation is sometimes called a </a:t>
            </a:r>
            <a:r>
              <a:rPr lang="en-ZA" sz="2400" b="1" i="1" dirty="0"/>
              <a:t>miracle</a:t>
            </a:r>
            <a:r>
              <a:rPr lang="en-ZA" sz="2400" dirty="0"/>
              <a:t>.</a:t>
            </a:r>
          </a:p>
          <a:p>
            <a:pPr lvl="0"/>
            <a:r>
              <a:rPr lang="en-ZA" sz="2400" dirty="0"/>
              <a:t>A processing step may have outputs that are greater than the sum of its inputs - e.g., its inputs could not produce the output shown. This situation is sometimes referred to as a </a:t>
            </a:r>
            <a:r>
              <a:rPr lang="en-ZA" sz="2400" b="1" i="1" dirty="0"/>
              <a:t>grey hole</a:t>
            </a:r>
            <a:r>
              <a:rPr lang="en-ZA" sz="2400" dirty="0"/>
              <a:t>.</a:t>
            </a:r>
          </a:p>
          <a:p>
            <a:endParaRPr lang="en-ZA" dirty="0"/>
          </a:p>
        </p:txBody>
      </p:sp>
    </p:spTree>
    <p:extLst>
      <p:ext uri="{BB962C8B-B14F-4D97-AF65-F5344CB8AC3E}">
        <p14:creationId xmlns:p14="http://schemas.microsoft.com/office/powerpoint/2010/main" val="3135901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61999" y="1066800"/>
            <a:ext cx="8194593" cy="4414837"/>
          </a:xfrm>
          <a:prstGeom prst="rect">
            <a:avLst/>
          </a:prstGeom>
        </p:spPr>
      </p:pic>
    </p:spTree>
    <p:extLst>
      <p:ext uri="{BB962C8B-B14F-4D97-AF65-F5344CB8AC3E}">
        <p14:creationId xmlns:p14="http://schemas.microsoft.com/office/powerpoint/2010/main" val="2068775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Processing steps that do not change data:</a:t>
            </a:r>
            <a:endParaRPr lang="en-ZA" dirty="0"/>
          </a:p>
        </p:txBody>
      </p:sp>
      <p:sp>
        <p:nvSpPr>
          <p:cNvPr id="3" name="Content Placeholder 2"/>
          <p:cNvSpPr>
            <a:spLocks noGrp="1"/>
          </p:cNvSpPr>
          <p:nvPr>
            <p:ph idx="1"/>
          </p:nvPr>
        </p:nvSpPr>
        <p:spPr/>
        <p:txBody>
          <a:bodyPr/>
          <a:lstStyle/>
          <a:p>
            <a:r>
              <a:rPr lang="en-ZA" sz="2400" dirty="0" smtClean="0"/>
              <a:t>DFD’s are NOT flow charts:</a:t>
            </a:r>
          </a:p>
          <a:p>
            <a:r>
              <a:rPr lang="en-ZA" sz="2400" dirty="0" smtClean="0"/>
              <a:t>A </a:t>
            </a:r>
            <a:r>
              <a:rPr lang="en-ZA" sz="2400" dirty="0"/>
              <a:t>last class of DFD mistakes are somewhat more difficult to identify</a:t>
            </a:r>
            <a:r>
              <a:rPr lang="en-ZA" sz="2400" dirty="0" smtClean="0"/>
              <a:t>. </a:t>
            </a:r>
            <a:r>
              <a:rPr lang="en-ZA" sz="2400" dirty="0"/>
              <a:t>Flow chart diagrams can be useful for describing programming logic or understanding a single sequence of process activities. It is important to recognize, however, that DFDs are </a:t>
            </a:r>
            <a:r>
              <a:rPr lang="en-ZA" sz="2400" i="1" dirty="0"/>
              <a:t>not</a:t>
            </a:r>
            <a:r>
              <a:rPr lang="en-ZA" sz="2400" dirty="0"/>
              <a:t> flow charts. Flow charts often show both processing steps and data "transfer" steps (e.g., steps that do not "process" data); </a:t>
            </a:r>
          </a:p>
        </p:txBody>
      </p:sp>
    </p:spTree>
    <p:extLst>
      <p:ext uri="{BB962C8B-B14F-4D97-AF65-F5344CB8AC3E}">
        <p14:creationId xmlns:p14="http://schemas.microsoft.com/office/powerpoint/2010/main" val="1437168771"/>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204</TotalTime>
  <Words>285</Words>
  <Application>Microsoft Office PowerPoint</Application>
  <PresentationFormat>On-screen Show (4:3)</PresentationFormat>
  <Paragraphs>38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Tahoma</vt:lpstr>
      <vt:lpstr>Times New Roman</vt:lpstr>
      <vt:lpstr>Wingdings</vt:lpstr>
      <vt:lpstr>Blends</vt:lpstr>
      <vt:lpstr>Data Flow Diagrams</vt:lpstr>
      <vt:lpstr>Revision</vt:lpstr>
      <vt:lpstr>Advantages</vt:lpstr>
      <vt:lpstr>Testing the DFD/SF:</vt:lpstr>
      <vt:lpstr>Illegal data flows</vt:lpstr>
      <vt:lpstr>PowerPoint Presentation</vt:lpstr>
      <vt:lpstr>Diagramming Mistakes</vt:lpstr>
      <vt:lpstr>PowerPoint Presentation</vt:lpstr>
      <vt:lpstr>Processing steps that do not change data:</vt:lpstr>
      <vt:lpstr>PowerPoint Presentation</vt:lpstr>
      <vt:lpstr>PowerPoint Presentation</vt:lpstr>
      <vt:lpstr>PowerPoint Presentation</vt:lpstr>
      <vt:lpstr>Processing Activities?</vt:lpstr>
      <vt:lpstr>PowerPoint Presentation</vt:lpstr>
      <vt:lpstr>Preparation for test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Modeling</dc:title>
  <dc:creator>Valued Gateway Client</dc:creator>
  <cp:lastModifiedBy>Barend Frederik Nel</cp:lastModifiedBy>
  <cp:revision>28</cp:revision>
  <cp:lastPrinted>1601-01-01T00:00:00Z</cp:lastPrinted>
  <dcterms:created xsi:type="dcterms:W3CDTF">2000-08-11T21:49:55Z</dcterms:created>
  <dcterms:modified xsi:type="dcterms:W3CDTF">2017-09-03T12:58:03Z</dcterms:modified>
</cp:coreProperties>
</file>