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4"/>
  </p:notesMasterIdLst>
  <p:sldIdLst>
    <p:sldId id="258" r:id="rId2"/>
    <p:sldId id="281" r:id="rId3"/>
    <p:sldId id="289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80" r:id="rId27"/>
    <p:sldId id="279" r:id="rId28"/>
    <p:sldId id="282" r:id="rId29"/>
    <p:sldId id="283" r:id="rId30"/>
    <p:sldId id="284" r:id="rId31"/>
    <p:sldId id="288" r:id="rId32"/>
    <p:sldId id="285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DA06E6-5210-4C2D-BB77-D538EB124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6781800" cy="1076325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248400"/>
            <a:ext cx="5105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152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052C40F6-E8B9-4E8C-AA49-BD8E1A5B50A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2084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4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5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6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7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087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457200" y="1676400"/>
            <a:ext cx="6781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r"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r"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r"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r"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r"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6DB8-0E0D-4C9C-B9EB-B5A7CC570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3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DB68-4393-422C-B912-FE97D1D2B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7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2484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00E7FFFD-56E1-4CDF-902F-6E909B785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31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484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64CF34B-1BEF-4263-8DD1-FE1D9B5A8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6B13-D57B-477D-921A-359B31D90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41AA2-7FAE-4BAC-9360-F2F2FAB7D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0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9AA7-D761-4B3A-821F-A7C1264ED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3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E3B62-D1FE-4418-8649-64E1CF934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4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A3A2A-CAB8-423A-8C91-F0D9207D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49EFD-C735-449B-9607-2E8012AD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24EF-2BD4-4F62-992B-8222A287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B2E41-27DA-4471-9F90-19BE9860B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9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24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smtClean="0"/>
              <a:t>© 2005  Prentice Hall</a:t>
            </a:r>
            <a:endParaRPr lang="en-US" alt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E158682-CB75-4D50-B11A-4C4C2472571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98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8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searchguide.com/1step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6781800" cy="1076325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How to write a research paper</a:t>
            </a:r>
            <a:endParaRPr lang="en-US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6248400" cy="2895600"/>
          </a:xfrm>
        </p:spPr>
        <p:txBody>
          <a:bodyPr/>
          <a:lstStyle/>
          <a:p>
            <a:pPr algn="l"/>
            <a:r>
              <a:rPr lang="en-ZA" u="sng" dirty="0">
                <a:hlinkClick r:id="rId2"/>
              </a:rPr>
              <a:t>https://www.aresearchguide.com/1steps.html</a:t>
            </a:r>
            <a:endParaRPr lang="en-ZA" dirty="0"/>
          </a:p>
          <a:p>
            <a:pPr algn="l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561975"/>
            <a:ext cx="7258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 Us: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Websites</a:t>
            </a:r>
          </a:p>
          <a:p>
            <a:r>
              <a:rPr lang="en-ZA" dirty="0" smtClean="0"/>
              <a:t>Magazines</a:t>
            </a:r>
          </a:p>
          <a:p>
            <a:r>
              <a:rPr lang="en-ZA" b="1" dirty="0" smtClean="0"/>
              <a:t>Journals</a:t>
            </a:r>
          </a:p>
          <a:p>
            <a:r>
              <a:rPr lang="en-ZA" dirty="0" smtClean="0"/>
              <a:t>Books</a:t>
            </a:r>
          </a:p>
          <a:p>
            <a:endParaRPr lang="en-ZA" dirty="0"/>
          </a:p>
          <a:p>
            <a:r>
              <a:rPr lang="en-ZA" dirty="0" smtClean="0"/>
              <a:t>Discuss later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3484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8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9" y="1219200"/>
            <a:ext cx="7718206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Your topic: </a:t>
            </a:r>
            <a:r>
              <a:rPr lang="en-ZA" b="1" u="sng" dirty="0" smtClean="0"/>
              <a:t>make your thesis statement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83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9" y="1143000"/>
            <a:ext cx="78704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19112"/>
            <a:ext cx="5334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6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533400"/>
            <a:ext cx="72485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4" y="1752600"/>
            <a:ext cx="84018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 more: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b="1" dirty="0" smtClean="0"/>
              <a:t>introduction</a:t>
            </a:r>
            <a:r>
              <a:rPr lang="en-ZA" dirty="0" smtClean="0"/>
              <a:t> also includes a ‘Background’ information</a:t>
            </a:r>
          </a:p>
          <a:p>
            <a:r>
              <a:rPr lang="en-ZA" b="1" dirty="0" smtClean="0"/>
              <a:t>Abstract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A summary, telling the reader in a nutshell, what is covered in the topic.</a:t>
            </a:r>
          </a:p>
          <a:p>
            <a:r>
              <a:rPr lang="en-ZA" dirty="0" smtClean="0"/>
              <a:t>I will have an example later.</a:t>
            </a:r>
          </a:p>
          <a:p>
            <a:r>
              <a:rPr lang="en-ZA" dirty="0" smtClean="0"/>
              <a:t>To check your grammar:</a:t>
            </a:r>
          </a:p>
          <a:p>
            <a:pPr lvl="1"/>
            <a:r>
              <a:rPr lang="en-ZA" dirty="0" err="1" smtClean="0"/>
              <a:t>Grammarchecker</a:t>
            </a:r>
            <a:r>
              <a:rPr lang="en-ZA" dirty="0" smtClean="0"/>
              <a:t> on the net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9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295400"/>
            <a:ext cx="8294914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Organize your ideas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085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need for students to be able to WRITE well, so that they can</a:t>
            </a:r>
          </a:p>
          <a:p>
            <a:pPr lvl="1"/>
            <a:r>
              <a:rPr lang="en-ZA" dirty="0" smtClean="0"/>
              <a:t>PRESENT their ideas in a logical READABLE form</a:t>
            </a:r>
          </a:p>
          <a:p>
            <a:r>
              <a:rPr lang="en-ZA" dirty="0" smtClean="0"/>
              <a:t>I cannot stress enough the importance of a </a:t>
            </a:r>
            <a:r>
              <a:rPr lang="en-ZA" b="1" dirty="0" smtClean="0"/>
              <a:t>logical development of ideas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10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7" y="1143000"/>
            <a:ext cx="81546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614362"/>
            <a:ext cx="69056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219950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514600"/>
            <a:ext cx="7241861" cy="39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Way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I am sure you already did a lot of work!</a:t>
            </a:r>
          </a:p>
          <a:p>
            <a:r>
              <a:rPr lang="en-ZA" sz="2800" dirty="0" smtClean="0"/>
              <a:t>Let’s put it into a ‘workable’ </a:t>
            </a:r>
            <a:r>
              <a:rPr lang="en-ZA" sz="2800" i="1" u="sng" dirty="0" smtClean="0"/>
              <a:t>presentation</a:t>
            </a:r>
            <a:r>
              <a:rPr lang="en-ZA" sz="2800" dirty="0" smtClean="0"/>
              <a:t>:</a:t>
            </a:r>
          </a:p>
          <a:p>
            <a:r>
              <a:rPr lang="en-ZA" sz="2800" dirty="0" smtClean="0"/>
              <a:t>First Draft</a:t>
            </a:r>
          </a:p>
          <a:p>
            <a:pPr lvl="1"/>
            <a:r>
              <a:rPr lang="en-ZA" sz="2400" dirty="0" smtClean="0"/>
              <a:t>Develop a Outlay/ like an Index</a:t>
            </a:r>
          </a:p>
          <a:p>
            <a:pPr lvl="1"/>
            <a:r>
              <a:rPr lang="en-ZA" sz="2400" dirty="0" smtClean="0"/>
              <a:t>Print it!</a:t>
            </a:r>
          </a:p>
          <a:p>
            <a:pPr lvl="1"/>
            <a:r>
              <a:rPr lang="en-ZA" sz="2400" dirty="0" smtClean="0"/>
              <a:t>Let us discuss it</a:t>
            </a:r>
          </a:p>
          <a:p>
            <a:r>
              <a:rPr lang="en-ZA" sz="2800" dirty="0" smtClean="0"/>
              <a:t>Final Draft</a:t>
            </a:r>
          </a:p>
          <a:p>
            <a:pPr lvl="1"/>
            <a:r>
              <a:rPr lang="en-ZA" sz="2400" dirty="0" smtClean="0"/>
              <a:t>Now write the essay in </a:t>
            </a:r>
            <a:r>
              <a:rPr lang="en-ZA" sz="2400" b="1" dirty="0" smtClean="0"/>
              <a:t>MLA</a:t>
            </a:r>
            <a:r>
              <a:rPr lang="en-ZA" sz="2400" dirty="0" smtClean="0"/>
              <a:t> style</a:t>
            </a:r>
          </a:p>
          <a:p>
            <a:r>
              <a:rPr lang="en-ZA" sz="2800" dirty="0" smtClean="0"/>
              <a:t>Prepare presentation in PowerPoint. 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49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First Draft: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u="sng" dirty="0" smtClean="0"/>
              <a:t>Topic Name</a:t>
            </a:r>
          </a:p>
          <a:p>
            <a:r>
              <a:rPr lang="en-ZA" b="1" dirty="0" smtClean="0"/>
              <a:t>Contents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I. </a:t>
            </a:r>
            <a:r>
              <a:rPr lang="en-ZA" b="1" dirty="0" smtClean="0"/>
              <a:t>Introduction</a:t>
            </a:r>
            <a:r>
              <a:rPr lang="en-ZA" dirty="0" smtClean="0"/>
              <a:t>: Brief comment leading into the subject matter/topic</a:t>
            </a:r>
          </a:p>
          <a:p>
            <a:pPr lvl="1"/>
            <a:r>
              <a:rPr lang="en-ZA" dirty="0" smtClean="0"/>
              <a:t>II. </a:t>
            </a:r>
            <a:r>
              <a:rPr lang="en-ZA" b="1" dirty="0" smtClean="0"/>
              <a:t>Body: </a:t>
            </a:r>
            <a:r>
              <a:rPr lang="en-ZA" dirty="0" smtClean="0"/>
              <a:t>introductory note to the body (A and B)</a:t>
            </a:r>
          </a:p>
          <a:p>
            <a:pPr lvl="2"/>
            <a:r>
              <a:rPr lang="en-ZA" b="1" dirty="0" smtClean="0"/>
              <a:t>A….</a:t>
            </a:r>
          </a:p>
          <a:p>
            <a:pPr lvl="3"/>
            <a:r>
              <a:rPr lang="en-ZA" b="1" dirty="0" smtClean="0"/>
              <a:t>1…</a:t>
            </a:r>
          </a:p>
          <a:p>
            <a:pPr lvl="4"/>
            <a:r>
              <a:rPr lang="en-ZA" b="1" dirty="0" smtClean="0"/>
              <a:t>1.1…</a:t>
            </a:r>
          </a:p>
          <a:p>
            <a:pPr lvl="3"/>
            <a:r>
              <a:rPr lang="en-ZA" b="1" dirty="0" smtClean="0"/>
              <a:t>2</a:t>
            </a:r>
          </a:p>
          <a:p>
            <a:pPr lvl="2"/>
            <a:r>
              <a:rPr lang="en-ZA" b="1" dirty="0" smtClean="0"/>
              <a:t>B…….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9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Still the ‘First Draft’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Contents:</a:t>
            </a:r>
          </a:p>
          <a:p>
            <a:pPr lvl="1"/>
            <a:r>
              <a:rPr lang="en-ZA" dirty="0" smtClean="0"/>
              <a:t>III. </a:t>
            </a:r>
            <a:r>
              <a:rPr lang="en-ZA" b="1" dirty="0" smtClean="0"/>
              <a:t>Conclusion</a:t>
            </a:r>
            <a:r>
              <a:rPr lang="en-ZA" dirty="0" smtClean="0"/>
              <a:t>: reflect now back onto the ‘body’ of the essay</a:t>
            </a:r>
          </a:p>
          <a:p>
            <a:pPr lvl="2"/>
            <a:r>
              <a:rPr lang="en-ZA" dirty="0" smtClean="0"/>
              <a:t>A. Analytical summary</a:t>
            </a:r>
          </a:p>
          <a:p>
            <a:pPr lvl="3"/>
            <a:r>
              <a:rPr lang="en-ZA" dirty="0" smtClean="0"/>
              <a:t>1….see A in body of essay</a:t>
            </a:r>
          </a:p>
          <a:p>
            <a:pPr lvl="3"/>
            <a:r>
              <a:rPr lang="en-ZA" dirty="0" smtClean="0"/>
              <a:t>2…..see B in body of essay</a:t>
            </a:r>
          </a:p>
          <a:p>
            <a:pPr lvl="2"/>
            <a:r>
              <a:rPr lang="en-ZA" dirty="0" smtClean="0"/>
              <a:t>B. Thesis reworded</a:t>
            </a:r>
          </a:p>
          <a:p>
            <a:pPr lvl="2"/>
            <a:r>
              <a:rPr lang="en-ZA" dirty="0" smtClean="0"/>
              <a:t>C. Concluding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3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Mark Distribution/Grading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3 to….not more than 4 pages, as defined in </a:t>
            </a:r>
            <a:r>
              <a:rPr lang="en-ZA" dirty="0" smtClean="0"/>
              <a:t>MLA</a:t>
            </a:r>
          </a:p>
          <a:p>
            <a:r>
              <a:rPr lang="en-US" dirty="0" smtClean="0"/>
              <a:t>Title </a:t>
            </a:r>
            <a:r>
              <a:rPr lang="en-US" dirty="0"/>
              <a:t>Pages, Tables of Content, figures, pictures, graphs, and references will not be counted as text.  Title Page is required. Table of Contents is not required; an Abstract is </a:t>
            </a:r>
            <a:r>
              <a:rPr lang="en-US"/>
              <a:t>required</a:t>
            </a:r>
            <a:r>
              <a:rPr lang="en-US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88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References: Let’s say 10 Marks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u="sng" dirty="0" smtClean="0"/>
              <a:t>Source</a:t>
            </a:r>
            <a:r>
              <a:rPr lang="en-ZA" dirty="0" smtClean="0"/>
              <a:t>				    </a:t>
            </a:r>
            <a:r>
              <a:rPr lang="en-ZA" b="1" u="sng" dirty="0" smtClean="0"/>
              <a:t>Weight</a:t>
            </a:r>
          </a:p>
          <a:p>
            <a:r>
              <a:rPr lang="en-ZA" dirty="0" smtClean="0"/>
              <a:t>Websites:			     	2 Marks</a:t>
            </a:r>
          </a:p>
          <a:p>
            <a:r>
              <a:rPr lang="en-ZA" dirty="0" smtClean="0"/>
              <a:t>Books:					4</a:t>
            </a:r>
          </a:p>
          <a:p>
            <a:r>
              <a:rPr lang="en-ZA" u="sng" dirty="0" smtClean="0"/>
              <a:t>Journals</a:t>
            </a:r>
            <a:r>
              <a:rPr lang="en-ZA" dirty="0" smtClean="0"/>
              <a:t>:				6</a:t>
            </a:r>
            <a:endParaRPr lang="en-ZA" dirty="0"/>
          </a:p>
          <a:p>
            <a:r>
              <a:rPr lang="en-ZA" dirty="0" smtClean="0"/>
              <a:t>Magazines:				2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53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7372"/>
            <a:ext cx="8230598" cy="47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799"/>
            <a:ext cx="533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Outcome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</a:t>
            </a:r>
            <a:r>
              <a:rPr lang="en-US" dirty="0"/>
              <a:t>in your career will depend greatly on your </a:t>
            </a:r>
            <a:r>
              <a:rPr lang="en-US" b="1" dirty="0"/>
              <a:t>written</a:t>
            </a:r>
            <a:r>
              <a:rPr lang="en-US" dirty="0"/>
              <a:t> and </a:t>
            </a:r>
            <a:r>
              <a:rPr lang="en-US" b="1" dirty="0"/>
              <a:t>oral</a:t>
            </a:r>
            <a:r>
              <a:rPr lang="en-US" dirty="0"/>
              <a:t> communication skills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recognize </a:t>
            </a:r>
            <a:r>
              <a:rPr lang="en-US" dirty="0"/>
              <a:t>the need for students to develop proficiency in these skills, and requires all students to submit a research paper </a:t>
            </a:r>
            <a:r>
              <a:rPr lang="en-US" dirty="0" smtClean="0"/>
              <a:t>and provide </a:t>
            </a:r>
            <a:r>
              <a:rPr lang="en-US" dirty="0"/>
              <a:t>an oral presentation </a:t>
            </a:r>
            <a:r>
              <a:rPr lang="en-US" dirty="0" smtClean="0"/>
              <a:t>of the </a:t>
            </a:r>
            <a:r>
              <a:rPr lang="en-US" dirty="0"/>
              <a:t> </a:t>
            </a:r>
            <a:r>
              <a:rPr lang="en-US" dirty="0" smtClean="0"/>
              <a:t> research paper.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53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45" y="1676400"/>
            <a:ext cx="777562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Abstract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In recent years, security systems have proliferated as the necessity to restrict access to those entitled to use particular facilities, has become a reality of modern living. ….</a:t>
            </a:r>
          </a:p>
          <a:p>
            <a:r>
              <a:rPr lang="en-ZA" sz="2800" i="1" dirty="0" smtClean="0"/>
              <a:t>Is passive security the future for personal identification? </a:t>
            </a:r>
            <a:r>
              <a:rPr lang="en-ZA" sz="2800" dirty="0"/>
              <a:t>e</a:t>
            </a:r>
            <a:r>
              <a:rPr lang="en-ZA" sz="2800" dirty="0" smtClean="0"/>
              <a:t>stablishes the advantages and difficulties with both current security …</a:t>
            </a:r>
          </a:p>
          <a:p>
            <a:r>
              <a:rPr lang="en-ZA" sz="2800" dirty="0" smtClean="0"/>
              <a:t>Passive security although still in its infancy, has already transformed from the experimental stages to numerous….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94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Students must approach ‘academic’ writing in a disciplined, orderly way</a:t>
            </a:r>
          </a:p>
          <a:p>
            <a:r>
              <a:rPr lang="en-ZA" dirty="0" smtClean="0"/>
              <a:t>The collection of material must start as soon as possible (you have the topic!!)</a:t>
            </a:r>
          </a:p>
          <a:p>
            <a:r>
              <a:rPr lang="en-ZA" dirty="0" smtClean="0"/>
              <a:t>The essay must be built into a framework and the writing must be done using accepted standards of style and presentation!!</a:t>
            </a:r>
          </a:p>
          <a:p>
            <a:r>
              <a:rPr lang="en-ZA" smtClean="0"/>
              <a:t>ENJOY!!!!!!!!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6201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Our Expectations: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Is NOT a research paper/academic essay:</a:t>
            </a:r>
          </a:p>
          <a:p>
            <a:pPr lvl="1"/>
            <a:r>
              <a:rPr lang="en-ZA" sz="2400" dirty="0" smtClean="0"/>
              <a:t>We decided on an essay (glorified)…but more!</a:t>
            </a:r>
          </a:p>
          <a:p>
            <a:pPr lvl="1"/>
            <a:r>
              <a:rPr lang="en-ZA" sz="2400" dirty="0" smtClean="0"/>
              <a:t>It’s like we </a:t>
            </a:r>
            <a:r>
              <a:rPr lang="en-ZA" sz="2400" b="1" dirty="0" smtClean="0"/>
              <a:t>report</a:t>
            </a:r>
            <a:r>
              <a:rPr lang="en-ZA" sz="2400" dirty="0" smtClean="0"/>
              <a:t> on latest developments</a:t>
            </a:r>
          </a:p>
          <a:p>
            <a:pPr lvl="1"/>
            <a:r>
              <a:rPr lang="en-ZA" sz="2400" dirty="0" smtClean="0"/>
              <a:t>How AI influences/supports our jobs as educators?</a:t>
            </a:r>
          </a:p>
          <a:p>
            <a:r>
              <a:rPr lang="en-ZA" sz="2800" dirty="0" smtClean="0"/>
              <a:t>Is it an interesting topic?</a:t>
            </a:r>
          </a:p>
          <a:p>
            <a:pPr lvl="1"/>
            <a:r>
              <a:rPr lang="en-ZA" sz="2400" dirty="0" smtClean="0"/>
              <a:t>How did you develop it?</a:t>
            </a:r>
          </a:p>
          <a:p>
            <a:pPr lvl="1"/>
            <a:r>
              <a:rPr lang="en-ZA" sz="2400" dirty="0" smtClean="0"/>
              <a:t>The different citations to support your topic.</a:t>
            </a:r>
          </a:p>
          <a:p>
            <a:pPr lvl="1"/>
            <a:r>
              <a:rPr lang="en-ZA" sz="2400" dirty="0" smtClean="0"/>
              <a:t>I want to READ it/it must excite me!</a:t>
            </a:r>
          </a:p>
          <a:p>
            <a:pPr lvl="1"/>
            <a:r>
              <a:rPr lang="en-ZA" sz="2400" dirty="0" smtClean="0"/>
              <a:t>Did I/We learn something?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40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gap between WHAT you know, and do NOT know, is filled with </a:t>
            </a:r>
            <a:r>
              <a:rPr lang="en-ZA" u="sng" dirty="0" smtClean="0"/>
              <a:t>research</a:t>
            </a:r>
            <a:r>
              <a:rPr lang="en-ZA" dirty="0" smtClean="0"/>
              <a:t>!</a:t>
            </a:r>
          </a:p>
          <a:p>
            <a:r>
              <a:rPr lang="en-ZA" dirty="0" smtClean="0"/>
              <a:t>We are REPORTING!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6B13-D57B-477D-921A-359B31D905F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1" y="1600200"/>
            <a:ext cx="7550324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92" y="2157412"/>
            <a:ext cx="7526696" cy="2719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09600"/>
            <a:ext cx="4752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9EFD-C735-449B-9607-2E8012AD5FB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5434"/>
            <a:ext cx="7200900" cy="562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FIND INFORMATION: </a:t>
            </a:r>
            <a:r>
              <a:rPr lang="en-ZA" b="1" u="sng" dirty="0" smtClean="0"/>
              <a:t>Surf the NET</a:t>
            </a:r>
            <a:endParaRPr lang="en-ZA" b="1" u="sng" dirty="0"/>
          </a:p>
        </p:txBody>
      </p:sp>
    </p:spTree>
    <p:extLst>
      <p:ext uri="{BB962C8B-B14F-4D97-AF65-F5344CB8AC3E}">
        <p14:creationId xmlns:p14="http://schemas.microsoft.com/office/powerpoint/2010/main" val="44467869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22455</TotalTime>
  <Words>596</Words>
  <Application>Microsoft Office PowerPoint</Application>
  <PresentationFormat>On-screen Show (4:3)</PresentationFormat>
  <Paragraphs>116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Network</vt:lpstr>
      <vt:lpstr>  How to write a research paper</vt:lpstr>
      <vt:lpstr>Why?</vt:lpstr>
      <vt:lpstr>Outcome</vt:lpstr>
      <vt:lpstr>PowerPoint Presentation</vt:lpstr>
      <vt:lpstr>Our Expectations:</vt:lpstr>
      <vt:lpstr>Research</vt:lpstr>
      <vt:lpstr>PowerPoint Presentation</vt:lpstr>
      <vt:lpstr>PowerPoint Presentation</vt:lpstr>
      <vt:lpstr>PowerPoint Presentation</vt:lpstr>
      <vt:lpstr>PowerPoint Presentation</vt:lpstr>
      <vt:lpstr>For Us: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more:</vt:lpstr>
      <vt:lpstr>PowerPoint Presentation</vt:lpstr>
      <vt:lpstr>PowerPoint Presentation</vt:lpstr>
      <vt:lpstr>PowerPoint Presentation</vt:lpstr>
      <vt:lpstr>PowerPoint Presentation</vt:lpstr>
      <vt:lpstr>Way forward</vt:lpstr>
      <vt:lpstr>First Draft:</vt:lpstr>
      <vt:lpstr>Still the ‘First Draft’</vt:lpstr>
      <vt:lpstr>Mark Distribution/Grading</vt:lpstr>
      <vt:lpstr>References: Let’s say 10 Marks</vt:lpstr>
      <vt:lpstr>PowerPoint Presentation</vt:lpstr>
      <vt:lpstr>PowerPoint Presentation</vt:lpstr>
      <vt:lpstr>PowerPoint Presentation</vt:lpstr>
      <vt:lpstr>Abstract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From bla to bla</dc:title>
  <dc:creator>John</dc:creator>
  <cp:lastModifiedBy>Barend Frederik Nel</cp:lastModifiedBy>
  <cp:revision>145</cp:revision>
  <cp:lastPrinted>2017-03-07T08:37:33Z</cp:lastPrinted>
  <dcterms:created xsi:type="dcterms:W3CDTF">2011-10-31T16:54:53Z</dcterms:created>
  <dcterms:modified xsi:type="dcterms:W3CDTF">2019-05-24T06:51:20Z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