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1"/>
  </p:sldMasterIdLst>
  <p:notesMasterIdLst>
    <p:notesMasterId r:id="rId22"/>
  </p:notesMasterIdLst>
  <p:sldIdLst>
    <p:sldId id="283" r:id="rId2"/>
    <p:sldId id="353" r:id="rId3"/>
    <p:sldId id="350" r:id="rId4"/>
    <p:sldId id="351" r:id="rId5"/>
    <p:sldId id="352" r:id="rId6"/>
    <p:sldId id="256" r:id="rId7"/>
    <p:sldId id="258" r:id="rId8"/>
    <p:sldId id="260" r:id="rId9"/>
    <p:sldId id="263" r:id="rId10"/>
    <p:sldId id="264" r:id="rId11"/>
    <p:sldId id="354" r:id="rId12"/>
    <p:sldId id="355" r:id="rId13"/>
    <p:sldId id="356" r:id="rId14"/>
    <p:sldId id="360" r:id="rId15"/>
    <p:sldId id="357" r:id="rId16"/>
    <p:sldId id="358" r:id="rId17"/>
    <p:sldId id="359" r:id="rId18"/>
    <p:sldId id="361" r:id="rId19"/>
    <p:sldId id="362" r:id="rId20"/>
    <p:sldId id="36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9" autoAdjust="0"/>
    <p:restoredTop sz="90929"/>
  </p:normalViewPr>
  <p:slideViewPr>
    <p:cSldViewPr>
      <p:cViewPr varScale="1">
        <p:scale>
          <a:sx n="73" d="100"/>
          <a:sy n="73" d="100"/>
        </p:scale>
        <p:origin x="142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2CBC35-9051-4E76-838A-8CF74482A5A1}" type="datetimeFigureOut">
              <a:rPr lang="en-ZA" smtClean="0"/>
              <a:t>2017/07/27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63C81-B410-4D6F-BB24-F12786DC8AC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30867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71F96DE-3E69-4CDB-BB5F-978ED33D4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9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25B27-29B6-4263-8B23-B0AD3D765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8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8D99E-3B06-4A1D-AF43-40788B192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7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C95ED-C3C8-42B3-A4E6-FD982A26A5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0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DA3A9-AE8E-4D56-9C74-E77D0BDCC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5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465B8-3D16-4B7F-A80E-2D8583FAB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D34CB-6E3D-47C0-82DF-3E77FBC83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5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188B6-8C91-4431-A15F-C7BD59C9A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12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31583-59B6-4012-906E-9C983FC0E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7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99CF8-F86F-4C34-A31F-1E38ACCF6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E20A4-BFD2-4167-8E9C-DB2F8334C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91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C95C7C3-6A61-4408-8D55-8D2BA43CC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Introduction to:</a:t>
            </a:r>
            <a:b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Project Management SW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ClrTx/>
              <a:buSzTx/>
              <a:buFontTx/>
              <a:buNone/>
            </a:pPr>
            <a:r>
              <a:rPr lang="en-US" sz="1600" i="1" dirty="0" smtClean="0">
                <a:latin typeface="Arial" charset="0"/>
              </a:rPr>
              <a:t>Chapter  9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0866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Cost and resource management: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Resource sheet view</a:t>
            </a:r>
          </a:p>
          <a:p>
            <a:pPr lvl="1" eaLnBrk="1" hangingPunct="1"/>
            <a:r>
              <a:rPr lang="en-US" dirty="0" smtClean="0"/>
              <a:t>View tab</a:t>
            </a:r>
          </a:p>
          <a:p>
            <a:pPr lvl="1" eaLnBrk="1" hangingPunct="1"/>
            <a:r>
              <a:rPr lang="en-US" dirty="0" smtClean="0"/>
              <a:t>Complete sheet</a:t>
            </a:r>
          </a:p>
          <a:p>
            <a:pPr eaLnBrk="1" hangingPunct="1"/>
            <a:r>
              <a:rPr lang="en-US" dirty="0" smtClean="0"/>
              <a:t>Assign resources</a:t>
            </a:r>
          </a:p>
          <a:p>
            <a:pPr eaLnBrk="1" hangingPunct="1"/>
            <a:r>
              <a:rPr lang="en-US" dirty="0" smtClean="0"/>
              <a:t>Cost and duration:</a:t>
            </a:r>
          </a:p>
          <a:p>
            <a:pPr lvl="1" eaLnBrk="1" hangingPunct="1"/>
            <a:r>
              <a:rPr lang="en-US" dirty="0" smtClean="0"/>
              <a:t>Project &gt; Information Detail &gt; Stats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Project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Select the Network Diagram</a:t>
            </a:r>
          </a:p>
          <a:p>
            <a:r>
              <a:rPr lang="en-ZA" dirty="0" smtClean="0"/>
              <a:t>Identify the critical path</a:t>
            </a:r>
          </a:p>
          <a:p>
            <a:r>
              <a:rPr lang="en-ZA" dirty="0" smtClean="0"/>
              <a:t>Click “Report”</a:t>
            </a:r>
          </a:p>
          <a:p>
            <a:r>
              <a:rPr lang="en-ZA" dirty="0" smtClean="0"/>
              <a:t>Excel </a:t>
            </a:r>
            <a:r>
              <a:rPr lang="en-ZA" dirty="0" smtClean="0">
                <a:sym typeface="Wingdings" pitchFamily="2" charset="2"/>
              </a:rPr>
              <a:t> PM</a:t>
            </a:r>
          </a:p>
          <a:p>
            <a:r>
              <a:rPr lang="en-ZA" dirty="0" smtClean="0">
                <a:sym typeface="Wingdings" pitchFamily="2" charset="2"/>
              </a:rPr>
              <a:t>Click in Timeline</a:t>
            </a:r>
          </a:p>
          <a:p>
            <a:pPr lvl="1"/>
            <a:r>
              <a:rPr lang="en-ZA" dirty="0" smtClean="0">
                <a:sym typeface="Wingdings" pitchFamily="2" charset="2"/>
              </a:rPr>
              <a:t>Copy</a:t>
            </a:r>
          </a:p>
          <a:p>
            <a:pPr lvl="1"/>
            <a:r>
              <a:rPr lang="en-ZA" dirty="0" smtClean="0">
                <a:sym typeface="Wingdings" pitchFamily="2" charset="2"/>
              </a:rPr>
              <a:t>Paste in PowerPoint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39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Project Portfolio Management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Robert </a:t>
            </a:r>
            <a:r>
              <a:rPr lang="en-ZA" dirty="0" err="1" smtClean="0"/>
              <a:t>Butrick</a:t>
            </a:r>
            <a:r>
              <a:rPr lang="en-ZA" dirty="0" smtClean="0"/>
              <a:t>: author of ‘</a:t>
            </a:r>
            <a:r>
              <a:rPr lang="en-ZA" i="1" dirty="0" smtClean="0"/>
              <a:t>The Project Workout</a:t>
            </a:r>
            <a:r>
              <a:rPr lang="en-ZA" dirty="0" smtClean="0"/>
              <a:t>”, mentioned the following two extra points for project success:</a:t>
            </a:r>
          </a:p>
          <a:p>
            <a:pPr lvl="1"/>
            <a:r>
              <a:rPr lang="en-ZA" dirty="0" smtClean="0"/>
              <a:t>Projects must be driven by business strategy</a:t>
            </a:r>
          </a:p>
          <a:p>
            <a:pPr lvl="1"/>
            <a:r>
              <a:rPr lang="en-ZA" dirty="0" smtClean="0"/>
              <a:t>Engage your stakeholders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2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PM must also support an emerging business strategy of PPM:</a:t>
            </a:r>
          </a:p>
          <a:p>
            <a:pPr lvl="1"/>
            <a:r>
              <a:rPr lang="en-ZA" dirty="0" smtClean="0"/>
              <a:t>Organizations group and manage projects and programs as a portfolio of investments that contribute to the entire enterprise’s success.</a:t>
            </a:r>
          </a:p>
          <a:p>
            <a:pPr lvl="1"/>
            <a:r>
              <a:rPr lang="en-ZA" dirty="0" smtClean="0"/>
              <a:t>PPM: To make wise investment decisions by helping to select and analyse projects from a strategic perspective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69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Why?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About one quarter of the world’s gross domestic product is spent on projects</a:t>
            </a:r>
          </a:p>
          <a:p>
            <a:pPr lvl="1"/>
            <a:r>
              <a:rPr lang="en-ZA" dirty="0" smtClean="0"/>
              <a:t>Projects make up a significant portion of work in most business organizations or enterprises, and managing those projects successfully is crucial to enterprise success.</a:t>
            </a:r>
          </a:p>
          <a:p>
            <a:pPr lvl="1"/>
            <a:r>
              <a:rPr lang="en-ZA" dirty="0" smtClean="0"/>
              <a:t>What </a:t>
            </a:r>
            <a:r>
              <a:rPr lang="en-ZA" smtClean="0"/>
              <a:t>is meant by GDP?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736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PPM: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PPM addresses strategically goals that emphasizes long term goals:</a:t>
            </a:r>
          </a:p>
          <a:p>
            <a:pPr lvl="1"/>
            <a:r>
              <a:rPr lang="en-ZA" dirty="0" smtClean="0"/>
              <a:t>Are we working on the right project?</a:t>
            </a:r>
          </a:p>
          <a:p>
            <a:pPr lvl="1"/>
            <a:r>
              <a:rPr lang="en-ZA" dirty="0" smtClean="0"/>
              <a:t>Are we investing in the right areas?</a:t>
            </a:r>
          </a:p>
          <a:p>
            <a:pPr lvl="1"/>
            <a:r>
              <a:rPr lang="en-ZA" dirty="0" smtClean="0"/>
              <a:t>Do we have the right resources to be competitive?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25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PM: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Projects address tactical goals that are more specific and short-term:</a:t>
            </a:r>
          </a:p>
          <a:p>
            <a:pPr lvl="1"/>
            <a:r>
              <a:rPr lang="en-ZA" dirty="0" smtClean="0"/>
              <a:t>Are we carrying out projects well?</a:t>
            </a:r>
          </a:p>
          <a:p>
            <a:pPr lvl="1"/>
            <a:r>
              <a:rPr lang="en-ZA" dirty="0" smtClean="0"/>
              <a:t>Are projects on time and on budget?</a:t>
            </a:r>
          </a:p>
          <a:p>
            <a:pPr lvl="1"/>
            <a:r>
              <a:rPr lang="en-ZA" dirty="0" smtClean="0"/>
              <a:t>Do project stakeholders know what they should be doing?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74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Possible q: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Describe the main differences between PPM and PM?</a:t>
            </a:r>
          </a:p>
          <a:p>
            <a:r>
              <a:rPr lang="en-ZA" dirty="0" smtClean="0"/>
              <a:t>“PPM is the continuous process of selecting and managing the optimum set of project initiatives that deliver maximum business value”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92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dirty="0" smtClean="0"/>
              <a:t>Three spheres for Systems Management</a:t>
            </a:r>
            <a:endParaRPr lang="en-Z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This deals with the business, organizational, and technological aspects and/or issues related to the project that should be defined and considered in order to select and manage projects effectively and successfully.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85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B31583-59B6-4012-906E-9C983FC0E10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864972"/>
            <a:ext cx="6248400" cy="500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95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Rule of time!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Albert Einstein said, “The only reason for time is so that everything doesn’t happen at once.” </a:t>
            </a:r>
            <a:endParaRPr lang="en-ZA" dirty="0" smtClean="0"/>
          </a:p>
          <a:p>
            <a:r>
              <a:rPr lang="en-ZA" dirty="0" smtClean="0"/>
              <a:t>The </a:t>
            </a:r>
            <a:r>
              <a:rPr lang="en-ZA" dirty="0"/>
              <a:t>people who work on your project can’t do everything at once, so you have to obey the rules of time and put tasks into a sequence.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92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Check this out!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i="1" dirty="0"/>
              <a:t>www1.pu.edu.tw/~ytwang/docs/PM/ch02.ppt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99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Outcomes: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To create a WBS</a:t>
            </a:r>
          </a:p>
          <a:p>
            <a:r>
              <a:rPr lang="en-ZA" dirty="0" smtClean="0"/>
              <a:t>Create summary tasks</a:t>
            </a:r>
          </a:p>
          <a:p>
            <a:r>
              <a:rPr lang="en-ZA" dirty="0" smtClean="0"/>
              <a:t>Tasks:</a:t>
            </a:r>
          </a:p>
          <a:p>
            <a:pPr lvl="1"/>
            <a:r>
              <a:rPr lang="en-ZA" dirty="0" smtClean="0"/>
              <a:t>Number tasks</a:t>
            </a:r>
          </a:p>
          <a:p>
            <a:pPr lvl="1"/>
            <a:r>
              <a:rPr lang="en-ZA" dirty="0" smtClean="0"/>
              <a:t>Set calendar &gt; start date</a:t>
            </a:r>
          </a:p>
          <a:p>
            <a:pPr lvl="1"/>
            <a:r>
              <a:rPr lang="en-ZA" dirty="0" smtClean="0"/>
              <a:t>Task durations</a:t>
            </a:r>
          </a:p>
          <a:p>
            <a:pPr lvl="1"/>
            <a:r>
              <a:rPr lang="en-ZA" dirty="0" smtClean="0"/>
              <a:t>Task dependencies: SS,SF,FS,FF; examples</a:t>
            </a:r>
          </a:p>
          <a:p>
            <a:pPr lvl="1"/>
            <a:endParaRPr lang="en-ZA" dirty="0" smtClean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63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Outcomes: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Insert milestones</a:t>
            </a:r>
          </a:p>
          <a:p>
            <a:r>
              <a:rPr lang="en-ZA" dirty="0" smtClean="0"/>
              <a:t>Resource allocation</a:t>
            </a:r>
          </a:p>
          <a:p>
            <a:r>
              <a:rPr lang="en-ZA" dirty="0" smtClean="0"/>
              <a:t>Total duration and costs</a:t>
            </a:r>
          </a:p>
          <a:p>
            <a:r>
              <a:rPr lang="en-ZA" dirty="0" smtClean="0"/>
              <a:t>Gant </a:t>
            </a:r>
            <a:r>
              <a:rPr lang="en-ZA" dirty="0" smtClean="0">
                <a:sym typeface="Wingdings" pitchFamily="2" charset="2"/>
              </a:rPr>
              <a:t> Pert/Network chart</a:t>
            </a:r>
            <a:endParaRPr lang="en-ZA" dirty="0" smtClean="0"/>
          </a:p>
          <a:p>
            <a:r>
              <a:rPr lang="en-ZA" dirty="0" smtClean="0"/>
              <a:t>Determine the critical path</a:t>
            </a:r>
          </a:p>
          <a:p>
            <a:r>
              <a:rPr lang="en-ZA" dirty="0" smtClean="0"/>
              <a:t>Copying to other applications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18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Outcomes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Explore Reports</a:t>
            </a:r>
          </a:p>
          <a:p>
            <a:r>
              <a:rPr lang="en-ZA" dirty="0" smtClean="0"/>
              <a:t>To understand the concepts:</a:t>
            </a:r>
          </a:p>
          <a:p>
            <a:pPr lvl="1"/>
            <a:r>
              <a:rPr lang="en-ZA" dirty="0" smtClean="0"/>
              <a:t>5 process groups:</a:t>
            </a:r>
          </a:p>
          <a:p>
            <a:pPr lvl="1"/>
            <a:r>
              <a:rPr lang="en-ZA" dirty="0" smtClean="0"/>
              <a:t>Slide 6; Tut 01</a:t>
            </a:r>
          </a:p>
          <a:p>
            <a:r>
              <a:rPr lang="en-ZA" dirty="0" smtClean="0"/>
              <a:t>Look into future: </a:t>
            </a:r>
          </a:p>
          <a:p>
            <a:pPr lvl="2"/>
            <a:r>
              <a:rPr lang="en-ZA" dirty="0" smtClean="0"/>
              <a:t>Project Portfolio Management</a:t>
            </a:r>
          </a:p>
          <a:p>
            <a:pPr lvl="1"/>
            <a:endParaRPr lang="en-ZA" dirty="0" smtClean="0"/>
          </a:p>
          <a:p>
            <a:pPr lvl="1"/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19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Steps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Create a WBS</a:t>
            </a:r>
          </a:p>
          <a:p>
            <a:pPr eaLnBrk="1" hangingPunct="1"/>
            <a:r>
              <a:rPr lang="en-US" dirty="0" smtClean="0"/>
              <a:t>OPEN blank project</a:t>
            </a:r>
          </a:p>
          <a:p>
            <a:pPr eaLnBrk="1" hangingPunct="1"/>
            <a:r>
              <a:rPr lang="en-US" dirty="0" smtClean="0"/>
              <a:t>Project &gt; Project Information</a:t>
            </a:r>
          </a:p>
          <a:p>
            <a:pPr lvl="1" eaLnBrk="1" hangingPunct="1"/>
            <a:r>
              <a:rPr lang="en-US" dirty="0" smtClean="0"/>
              <a:t>Choose calendar </a:t>
            </a:r>
          </a:p>
          <a:p>
            <a:pPr lvl="1" eaLnBrk="1" hangingPunct="1"/>
            <a:r>
              <a:rPr lang="en-US" dirty="0" smtClean="0"/>
              <a:t>Set start date</a:t>
            </a:r>
          </a:p>
          <a:p>
            <a:pPr eaLnBrk="1" hangingPunct="1"/>
            <a:r>
              <a:rPr lang="en-US" dirty="0" smtClean="0"/>
              <a:t>Enter tasks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533400"/>
            <a:ext cx="67056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Steps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Create Summary tasks</a:t>
            </a:r>
          </a:p>
          <a:p>
            <a:pPr eaLnBrk="1" hangingPunct="1"/>
            <a:r>
              <a:rPr lang="en-US" dirty="0" smtClean="0"/>
              <a:t>Insert lower level tasks</a:t>
            </a:r>
          </a:p>
          <a:p>
            <a:pPr eaLnBrk="1" hangingPunct="1"/>
            <a:r>
              <a:rPr lang="en-US" dirty="0" smtClean="0"/>
              <a:t>Number tasks: </a:t>
            </a:r>
          </a:p>
          <a:p>
            <a:pPr lvl="1" eaLnBrk="1" hangingPunct="1"/>
            <a:r>
              <a:rPr lang="en-US" dirty="0" smtClean="0"/>
              <a:t>Format &gt; Check: “Outline Number”</a:t>
            </a:r>
          </a:p>
          <a:p>
            <a:pPr eaLnBrk="1" hangingPunct="1"/>
            <a:r>
              <a:rPr lang="en-US" dirty="0" smtClean="0"/>
              <a:t>Calendars: Mon-Fri; 8h00 – 17h00; lunch 12h00 – 13h00</a:t>
            </a:r>
          </a:p>
          <a:p>
            <a:pPr lvl="1" eaLnBrk="1" hangingPunct="1"/>
            <a:r>
              <a:rPr lang="en-US" dirty="0" smtClean="0"/>
              <a:t>You can even have night shifts!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1668201" y="533400"/>
            <a:ext cx="65532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Steps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Task durations: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Choose Automatic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Duration units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Task dependencies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Link Task button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Predecessor column of Entry table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Predecessor tab in Task Info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Drag the Gant Chart symbols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2390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Steps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View tab &gt; check “Details”</a:t>
            </a:r>
          </a:p>
          <a:p>
            <a:pPr lvl="1" eaLnBrk="1" hangingPunct="1"/>
            <a:r>
              <a:rPr lang="en-US" dirty="0" smtClean="0"/>
              <a:t>Task Forms &gt; Right click</a:t>
            </a:r>
          </a:p>
          <a:p>
            <a:pPr eaLnBrk="1" hangingPunct="1"/>
            <a:r>
              <a:rPr lang="en-US" dirty="0" smtClean="0"/>
              <a:t>My way:</a:t>
            </a:r>
          </a:p>
          <a:p>
            <a:pPr lvl="1" eaLnBrk="1" hangingPunct="1"/>
            <a:r>
              <a:rPr lang="en-US" dirty="0" smtClean="0"/>
              <a:t>Double click the “successor” task</a:t>
            </a:r>
          </a:p>
          <a:p>
            <a:pPr lvl="1" eaLnBrk="1" hangingPunct="1"/>
            <a:r>
              <a:rPr lang="en-US" dirty="0" smtClean="0"/>
              <a:t>Click “predecessor” tab</a:t>
            </a:r>
          </a:p>
          <a:p>
            <a:pPr lvl="1" eaLnBrk="1" hangingPunct="1"/>
            <a:r>
              <a:rPr lang="en-ZA" dirty="0" smtClean="0"/>
              <a:t>Select </a:t>
            </a:r>
            <a:r>
              <a:rPr lang="en-ZA" dirty="0"/>
              <a:t>the task from the Task Name drop-down list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C95ED-C3C8-42B3-A4E6-FD982A26A59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395</TotalTime>
  <Words>603</Words>
  <Application>Microsoft Office PowerPoint</Application>
  <PresentationFormat>On-screen Show (4:3)</PresentationFormat>
  <Paragraphs>120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Tahoma</vt:lpstr>
      <vt:lpstr>Times New Roman</vt:lpstr>
      <vt:lpstr>Wingdings</vt:lpstr>
      <vt:lpstr>Blends</vt:lpstr>
      <vt:lpstr>Introduction to: Project Management SW</vt:lpstr>
      <vt:lpstr>Rule of time!</vt:lpstr>
      <vt:lpstr>Outcomes:</vt:lpstr>
      <vt:lpstr>Outcomes:</vt:lpstr>
      <vt:lpstr>Outcomes</vt:lpstr>
      <vt:lpstr>Steps</vt:lpstr>
      <vt:lpstr>Steps</vt:lpstr>
      <vt:lpstr>Steps</vt:lpstr>
      <vt:lpstr>Steps</vt:lpstr>
      <vt:lpstr>Cost and resource management:</vt:lpstr>
      <vt:lpstr>Project</vt:lpstr>
      <vt:lpstr>Project Portfolio Management</vt:lpstr>
      <vt:lpstr>Intro:</vt:lpstr>
      <vt:lpstr>Why?</vt:lpstr>
      <vt:lpstr>PPM:</vt:lpstr>
      <vt:lpstr>PM:</vt:lpstr>
      <vt:lpstr>Possible q:</vt:lpstr>
      <vt:lpstr>Three spheres for Systems Management</vt:lpstr>
      <vt:lpstr>PowerPoint Presentation</vt:lpstr>
      <vt:lpstr>Check this out!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Modeling</dc:title>
  <dc:creator>Valued Gateway Client</dc:creator>
  <cp:lastModifiedBy>Barend Frederik Nel</cp:lastModifiedBy>
  <cp:revision>37</cp:revision>
  <cp:lastPrinted>1601-01-01T00:00:00Z</cp:lastPrinted>
  <dcterms:created xsi:type="dcterms:W3CDTF">2000-08-11T21:49:55Z</dcterms:created>
  <dcterms:modified xsi:type="dcterms:W3CDTF">2017-07-27T06:24:11Z</dcterms:modified>
</cp:coreProperties>
</file>