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50"/>
  </p:notesMasterIdLst>
  <p:sldIdLst>
    <p:sldId id="256" r:id="rId2"/>
    <p:sldId id="298" r:id="rId3"/>
    <p:sldId id="343" r:id="rId4"/>
    <p:sldId id="344" r:id="rId5"/>
    <p:sldId id="345" r:id="rId6"/>
    <p:sldId id="302" r:id="rId7"/>
    <p:sldId id="348" r:id="rId8"/>
    <p:sldId id="308" r:id="rId9"/>
    <p:sldId id="350" r:id="rId10"/>
    <p:sldId id="311" r:id="rId11"/>
    <p:sldId id="346" r:id="rId12"/>
    <p:sldId id="351" r:id="rId13"/>
    <p:sldId id="303" r:id="rId14"/>
    <p:sldId id="304" r:id="rId15"/>
    <p:sldId id="305" r:id="rId16"/>
    <p:sldId id="306" r:id="rId17"/>
    <p:sldId id="307" r:id="rId18"/>
    <p:sldId id="309" r:id="rId19"/>
    <p:sldId id="313" r:id="rId20"/>
    <p:sldId id="314" r:id="rId21"/>
    <p:sldId id="312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52" r:id="rId31"/>
    <p:sldId id="353" r:id="rId32"/>
    <p:sldId id="356" r:id="rId33"/>
    <p:sldId id="357" r:id="rId34"/>
    <p:sldId id="358" r:id="rId35"/>
    <p:sldId id="328" r:id="rId36"/>
    <p:sldId id="331" r:id="rId37"/>
    <p:sldId id="362" r:id="rId38"/>
    <p:sldId id="363" r:id="rId39"/>
    <p:sldId id="364" r:id="rId40"/>
    <p:sldId id="365" r:id="rId41"/>
    <p:sldId id="366" r:id="rId42"/>
    <p:sldId id="355" r:id="rId43"/>
    <p:sldId id="354" r:id="rId44"/>
    <p:sldId id="332" r:id="rId45"/>
    <p:sldId id="333" r:id="rId46"/>
    <p:sldId id="334" r:id="rId47"/>
    <p:sldId id="335" r:id="rId48"/>
    <p:sldId id="33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78305" autoAdjust="0"/>
  </p:normalViewPr>
  <p:slideViewPr>
    <p:cSldViewPr>
      <p:cViewPr varScale="1">
        <p:scale>
          <a:sx n="65" d="100"/>
          <a:sy n="65" d="100"/>
        </p:scale>
        <p:origin x="-10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EAA8FEC-2B26-4FF2-9792-0980D0462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43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4023-F118-46CD-84EC-D4AE79A779C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30275" eaLnBrk="0" hangingPunct="0"/>
            <a:r>
              <a:rPr lang="en-US" sz="1000" i="1">
                <a:latin typeface="Times New Roman" pitchFamily="18" charset="0"/>
              </a:rPr>
              <a:t>3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34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60B58-E301-4541-8E64-D076B5F4A57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16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4BCD9-B56D-4BCA-9D7E-B65C6B6ABB0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EF469-FC91-43E0-96EA-F90833BC40D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20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212C4-77A7-47E9-A834-29B25427EEA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19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8D5F9-9526-4609-9C93-E3CF348C0FA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31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70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E8BCD-14A1-40C0-AC76-2CA3339388C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32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80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D7CE8-CC4B-48FA-8AAC-0BB3BBAF887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35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90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BB08C-C38F-42AB-AF0C-FB59E1400C5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36</a:t>
            </a: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11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FE346-716E-4EEE-8A14-33726869D3D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75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EC8CD-2ACF-420F-982F-2B27A9254B4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3F940-B78A-4BB4-A951-D971BDBEEFA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5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6677D-CD54-48F6-9780-C6BD9AC23BB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10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6D997-9876-4186-98D6-B90EC8E181E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11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641AD-6879-4E57-8006-2FDDDAC2FFB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13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37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62446-BBE1-4160-A79B-C478BA7EAC0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14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35C26-97EA-4F5E-8EC8-75C86A9E5AB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930275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all7ePPTcv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8025"/>
            <a:ext cx="853598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all_side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dirty="0" smtClean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sz="900" dirty="0" smtClean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sz="900" dirty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900" dirty="0">
                <a:solidFill>
                  <a:srgbClr val="C4DFED"/>
                </a:solidFill>
                <a:ea typeface="+mn-ea"/>
                <a:cs typeface="+mn-cs"/>
              </a:rPr>
              <a:t>©</a:t>
            </a:r>
            <a:r>
              <a:rPr lang="en-US" sz="900" dirty="0" smtClean="0">
                <a:solidFill>
                  <a:srgbClr val="C4DFED"/>
                </a:solidFill>
                <a:ea typeface="+mn-ea"/>
                <a:cs typeface="+mn-cs"/>
              </a:rPr>
              <a:t>2013 </a:t>
            </a:r>
            <a:r>
              <a:rPr lang="en-US" sz="900" dirty="0">
                <a:solidFill>
                  <a:srgbClr val="C4DFED"/>
                </a:solidFill>
                <a:ea typeface="+mn-ea"/>
                <a:cs typeface="+mn-cs"/>
              </a:rPr>
              <a:t>Cengage Learning. All Rights Reserved. May not be scanned, copied or duplicated, or posted to a publicly accessible website, in whole or in part.</a:t>
            </a:r>
          </a:p>
          <a:p>
            <a:pPr>
              <a:spcBef>
                <a:spcPct val="50000"/>
              </a:spcBef>
              <a:defRPr/>
            </a:pPr>
            <a:endParaRPr lang="en-US" sz="1000" dirty="0">
              <a:solidFill>
                <a:srgbClr val="C4DFED"/>
              </a:solidFill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95800" y="0"/>
            <a:ext cx="4038600" cy="16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EA8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0" y="381000"/>
            <a:ext cx="81534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4800" y="5257800"/>
            <a:ext cx="4267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C4DFED"/>
                </a:solidFill>
                <a:ea typeface="+mn-ea"/>
                <a:cs typeface="+mn-cs"/>
              </a:rPr>
              <a:t>Introduction to Accounting </a:t>
            </a:r>
            <a:r>
              <a:rPr lang="en-US" dirty="0">
                <a:solidFill>
                  <a:srgbClr val="C4DFED"/>
                </a:solidFill>
                <a:ea typeface="+mn-ea"/>
                <a:cs typeface="+mn-cs"/>
              </a:rPr>
              <a:t>Information Systems, </a:t>
            </a:r>
            <a:r>
              <a:rPr lang="en-US" dirty="0" smtClean="0">
                <a:solidFill>
                  <a:srgbClr val="C4DFED"/>
                </a:solidFill>
                <a:ea typeface="+mn-ea"/>
                <a:cs typeface="+mn-cs"/>
              </a:rPr>
              <a:t>8e</a:t>
            </a:r>
            <a:endParaRPr lang="en-US" dirty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James A. Hall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410200" y="304800"/>
            <a:ext cx="2514600" cy="1295400"/>
          </a:xfrm>
        </p:spPr>
        <p:txBody>
          <a:bodyPr/>
          <a:lstStyle>
            <a:lvl1pPr algn="r">
              <a:defRPr sz="8800" b="0">
                <a:solidFill>
                  <a:srgbClr val="133C70"/>
                </a:solidFill>
                <a:latin typeface="Times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7620000" cy="335280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5400">
                <a:solidFill>
                  <a:srgbClr val="133C7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CE07-2CAB-47B1-8CB3-F9BC75543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B623-32FD-4630-9D6E-8A4F01894AE0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8EE1-1CF6-4968-8333-B62B6E117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A1F7-75EC-40EB-8C9A-801DF8463A0D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86EB-840E-41C9-A17C-DC5657B3C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1AE8-310E-4E57-A332-7F57FC263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A16F-3FDD-4469-8F89-E2BF450E6C53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7BD6-EC2E-440B-906A-2ABA1852D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7717-D2F1-496C-9121-4DCF6F66C188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6E59-533E-46AC-A82C-65D5F7830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AFCA-216B-4239-AEE4-63FE9EEF6CA6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6433-79FC-41FB-BF58-4561D7A58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AA19-41A3-433C-A49F-7224EEFC2CC5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4215-C6F4-4EBA-94BB-40A1427E6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A888-ADF0-4F35-8BE5-F0F8310FD2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1B41-C83C-43B4-8461-B8CC26BC7E78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7634-89AA-4C29-BC70-37B1396AE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2A6F-B91D-4A61-8FEC-8A3531AC7586}" type="datetime1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26D0-F347-4A46-9DE5-41123AD77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8534400" cy="16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EA8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rgbClr val="133C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0" y="381000"/>
            <a:ext cx="81534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381000"/>
            <a:ext cx="304800" cy="304800"/>
          </a:xfrm>
          <a:prstGeom prst="rect">
            <a:avLst/>
          </a:prstGeom>
          <a:solidFill>
            <a:srgbClr val="24B87B"/>
          </a:solidFill>
          <a:ln w="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" y="76200"/>
            <a:ext cx="304800" cy="304800"/>
          </a:xfrm>
          <a:prstGeom prst="rect">
            <a:avLst/>
          </a:prstGeom>
          <a:solidFill>
            <a:srgbClr val="D5982E"/>
          </a:solidFill>
          <a:ln w="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4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61722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en-US" sz="9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altLang="en-US" sz="9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altLang="en-US" sz="9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chemeClr val="bg2"/>
                </a:solidFill>
                <a:ea typeface="+mn-ea"/>
                <a:cs typeface="+mn-cs"/>
              </a:rPr>
              <a:t>©</a:t>
            </a:r>
            <a:r>
              <a:rPr lang="en-US" sz="900" dirty="0" smtClean="0">
                <a:solidFill>
                  <a:schemeClr val="bg2"/>
                </a:solidFill>
                <a:ea typeface="+mn-ea"/>
                <a:cs typeface="+mn-cs"/>
              </a:rPr>
              <a:t>2013 </a:t>
            </a:r>
            <a:r>
              <a:rPr lang="en-US" sz="900" dirty="0">
                <a:solidFill>
                  <a:schemeClr val="bg2"/>
                </a:solidFill>
                <a:ea typeface="+mn-ea"/>
                <a:cs typeface="+mn-cs"/>
              </a:rPr>
              <a:t>Cengage Learning. All Rights Reserved. May not be scanned, copied or duplicated, or posted to a publicly accessible website, in whole or in part.</a:t>
            </a:r>
          </a:p>
          <a:p>
            <a:pPr>
              <a:spcBef>
                <a:spcPct val="50000"/>
              </a:spcBef>
              <a:defRPr/>
            </a:pPr>
            <a:endParaRPr lang="en-US" sz="1000" dirty="0">
              <a:solidFill>
                <a:schemeClr val="bg2"/>
              </a:solidFill>
              <a:ea typeface="+mn-ea"/>
              <a:cs typeface="+mn-cs"/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a typeface="+mn-ea"/>
                <a:cs typeface="+mn-cs"/>
              </a:defRPr>
            </a:lvl1pPr>
          </a:lstStyle>
          <a:p>
            <a:pPr>
              <a:defRPr/>
            </a:pPr>
            <a:fld id="{E7D84397-CF3F-4D1C-8A2D-FAC0092C6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28B1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9D7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8960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77724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b="1" dirty="0" smtClean="0">
                <a:cs typeface="+mj-cs"/>
              </a:rPr>
              <a:t>Chapter 4</a:t>
            </a:r>
            <a:br>
              <a:rPr lang="en-US" sz="5300" b="1" dirty="0" smtClean="0">
                <a:cs typeface="+mj-cs"/>
              </a:rPr>
            </a:br>
            <a:r>
              <a:rPr lang="en-US" sz="5300" b="1" dirty="0" smtClean="0">
                <a:cs typeface="+mj-cs"/>
              </a:rPr>
              <a:t>The Revenue Cycle</a:t>
            </a:r>
            <a:r>
              <a:rPr lang="en-US" sz="4000" dirty="0" smtClean="0">
                <a:cs typeface="+mj-cs"/>
              </a:rPr>
              <a:t/>
            </a:r>
            <a:br>
              <a:rPr lang="en-US" sz="4000" dirty="0" smtClean="0">
                <a:cs typeface="+mj-cs"/>
              </a:rPr>
            </a:br>
            <a:endParaRPr lang="en-US" sz="4000" dirty="0">
              <a:cs typeface="+mj-cs"/>
            </a:endParaRPr>
          </a:p>
        </p:txBody>
      </p:sp>
      <p:sp>
        <p:nvSpPr>
          <p:cNvPr id="18435" name="Rectangle 8" hidden="1"/>
          <p:cNvSpPr>
            <a:spLocks noChangeArrowheads="1"/>
          </p:cNvSpPr>
          <p:nvPr/>
        </p:nvSpPr>
        <p:spPr bwMode="auto">
          <a:xfrm>
            <a:off x="1447800" y="61722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45000"/>
              </a:lnSpc>
            </a:pPr>
            <a:r>
              <a:rPr lang="en-US" sz="1000"/>
              <a:t>COPYRIGHT © 2009 South-Western, a division of Cengage Learning. Cengage Learning and South-Western are trademarks used herein under license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DFD of Cash Receipts Procedure</a:t>
            </a: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066800"/>
            <a:ext cx="6819900" cy="5133975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FCB8A-2B41-44AC-8C9D-9C9FFFC427A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6172200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4-9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Revenue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accounting information systems combine technology and human activity. </a:t>
            </a:r>
          </a:p>
          <a:p>
            <a:pPr lvl="1"/>
            <a:r>
              <a:rPr lang="en-US" dirty="0" smtClean="0"/>
              <a:t>As a general rule, smaller businesses tend to rely less on technology and more on manual procedures, whereas larger companies tend to employ advanced technologies. </a:t>
            </a:r>
          </a:p>
          <a:p>
            <a:r>
              <a:rPr lang="en-US" dirty="0" smtClean="0"/>
              <a:t>The nature of the technology/human mix employed in a particular system has a direct bearing on the nature of internal controls needed to control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543800" cy="914400"/>
          </a:xfrm>
        </p:spPr>
        <p:txBody>
          <a:bodyPr/>
          <a:lstStyle/>
          <a:p>
            <a:r>
              <a:rPr lang="en-US" dirty="0" smtClean="0"/>
              <a:t>Basic Technology Revenue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tend to be independent PCs. </a:t>
            </a:r>
          </a:p>
          <a:p>
            <a:r>
              <a:rPr lang="en-US" dirty="0" smtClean="0"/>
              <a:t>Information between departments is communicated via hard-copy documents. </a:t>
            </a:r>
          </a:p>
          <a:p>
            <a:r>
              <a:rPr lang="en-US" dirty="0" smtClean="0"/>
              <a:t>Maintaining physical files of source documents is critical to the audit trail. </a:t>
            </a:r>
          </a:p>
          <a:p>
            <a:r>
              <a:rPr lang="en-US" dirty="0" smtClean="0"/>
              <a:t>In the following flowcharts notice that in many departments, after an individual completes his or her assigned task, documents are filed as evidence that the task was performed.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Basic Tech Order Processing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6EDA2-6BD2-4D7F-880A-C584EA057E4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2484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4-12</a:t>
            </a:r>
            <a:endParaRPr lang="en-US" sz="8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54" y="1027043"/>
            <a:ext cx="7162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Basic Tech Order Processing System </a:t>
            </a:r>
            <a:r>
              <a:rPr lang="en-US" sz="1600" i="1" dirty="0" smtClean="0"/>
              <a:t>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BBC11-2255-498A-B68C-F1961BA9110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6248400"/>
            <a:ext cx="712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Figure 4-12</a:t>
            </a:r>
            <a:endParaRPr lang="en-US" sz="800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90" y="1038224"/>
            <a:ext cx="7825643" cy="52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Sales Order Processing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Begins with a customer placing an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sales department captures the essential details on a sales order form.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transaction is authorized by obtaining credit approval by the credit department.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Sales information is released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Billing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Warehouse (stock release or picking ticket)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Shipping (packing slip and shipping notice)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41E3A-0F52-4B14-8846-E964A7CF427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Sales Order Processing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058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merchandise is picked from the Warehouse and sent to Shipping.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Stock records are adjusted.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merchandise, packing slip, and bill of lading are prepared by Shipping and sent to the customer.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Shipping reconciles the merchandise received from the Warehouse with the sales information on the packing slip.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Shipping information is sent to Billing. Billing compiles and reconciles the relevant facts and issues an invoice to the customer and updates the sales journal. Information is transferred to: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Accounts Receivable (A/R)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Inventory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B4D37-05CC-4F31-A5A0-F519539B530A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Sales Order Processing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839200" cy="4267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A/R records the information in the customer’s account in the accounts receivable subsidiary ledger.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Inventory Control adjusts the inventory subsidiary ledger.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Billing, A/R, and Inventory Control submits summary information to the General Ledger dept., which then reconciles this data and posts to the control accounts in the G/L.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DFFD3-8812-419A-B374-8942E757AA8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Basic Tech Sales Returns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B142B-4D44-4A16-A46F-C5336BC81F2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62484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4-14</a:t>
            </a:r>
            <a:endParaRPr lang="en-US" sz="8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96" y="988054"/>
            <a:ext cx="7696823" cy="503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868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Cash Receipts Processes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Customer checks and remittance advices are received in the Mail Room. </a:t>
            </a:r>
          </a:p>
          <a:p>
            <a:pPr lvl="1" eaLnBrk="1" hangingPunct="1"/>
            <a:r>
              <a:rPr lang="en-US" smtClean="0"/>
              <a:t>A mail room clerk prepares a cash prelist and sends the prelist and the checks to Cash Receipts.  </a:t>
            </a:r>
          </a:p>
          <a:p>
            <a:pPr lvl="1" eaLnBrk="1" hangingPunct="1"/>
            <a:r>
              <a:rPr lang="en-US" smtClean="0"/>
              <a:t>The cash prelist is also sent to A/R and the Controller.</a:t>
            </a:r>
          </a:p>
          <a:p>
            <a:pPr eaLnBrk="1" hangingPunct="1"/>
            <a:r>
              <a:rPr lang="en-US" smtClean="0"/>
              <a:t>Cash Receipts: </a:t>
            </a:r>
          </a:p>
          <a:p>
            <a:pPr lvl="1" eaLnBrk="1" hangingPunct="1"/>
            <a:r>
              <a:rPr lang="en-US" smtClean="0"/>
              <a:t>verifies the accuracy and completeness of the checks</a:t>
            </a:r>
          </a:p>
          <a:p>
            <a:pPr lvl="1" eaLnBrk="1" hangingPunct="1"/>
            <a:r>
              <a:rPr lang="en-US" smtClean="0"/>
              <a:t>updates the cash receipts journal</a:t>
            </a:r>
          </a:p>
          <a:p>
            <a:pPr lvl="1" eaLnBrk="1" hangingPunct="1"/>
            <a:r>
              <a:rPr lang="en-US" smtClean="0"/>
              <a:t>prepares a deposit slip</a:t>
            </a:r>
          </a:p>
          <a:p>
            <a:pPr lvl="1" eaLnBrk="1" hangingPunct="1"/>
            <a:r>
              <a:rPr lang="en-US" smtClean="0"/>
              <a:t>prepares a journal voucher to send to G/L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8BB6E-D9E8-46E0-863F-572929EF617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Objectives for Chapter 4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vantGarde"/>
              </a:rPr>
              <a:t>Tasks performed in the revenue cycle, regardless of the technology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vantGarde"/>
              </a:rPr>
              <a:t>Functional departments in the revenue cycle and the flow of revenue transactions through the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vantGarde"/>
              </a:rPr>
              <a:t>Documents, journals, and accounts needed for audit trails, records, decision making, and financial reporting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vantGarde"/>
              </a:rPr>
              <a:t>Risks associated with the revenue cycle and the controls that reduce these risks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vantGarde"/>
              </a:rPr>
              <a:t>The operational and control implications of technology used to automate and reengineer the revenue cycle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2319F-7DDA-4ABE-BF10-C3236866B4D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868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Cash Receipts Processes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72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A/R posts from the remittance advices to the accounts receivable subsidiary ledger.  </a:t>
            </a:r>
          </a:p>
          <a:p>
            <a:pPr lvl="1" eaLnBrk="1" hangingPunct="1"/>
            <a:r>
              <a:rPr lang="en-US" smtClean="0"/>
              <a:t>Periodically, a summary of the postings is sent to G/L.</a:t>
            </a:r>
          </a:p>
          <a:p>
            <a:pPr eaLnBrk="1" hangingPunct="1"/>
            <a:r>
              <a:rPr lang="en-US" sz="3000" smtClean="0"/>
              <a:t>G/L department:</a:t>
            </a:r>
          </a:p>
          <a:p>
            <a:pPr lvl="1" eaLnBrk="1" hangingPunct="1"/>
            <a:r>
              <a:rPr lang="en-US" smtClean="0"/>
              <a:t>reconciles the journal voucher from Cash Receipts with the summaries from A/R </a:t>
            </a:r>
          </a:p>
          <a:p>
            <a:pPr lvl="1" eaLnBrk="1" hangingPunct="1"/>
            <a:r>
              <a:rPr lang="en-US" smtClean="0"/>
              <a:t>updates the general ledger control accounts</a:t>
            </a:r>
          </a:p>
          <a:p>
            <a:pPr eaLnBrk="1" hangingPunct="1"/>
            <a:r>
              <a:rPr lang="en-US" sz="3000" smtClean="0"/>
              <a:t>The Controller reconciles the bank accounts.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571FE-8038-4CCD-9D9D-6D60CCCA0E8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Flowchart of Cash Receipts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3B3CA-5856-4DA6-AA99-C55F8C5C6D6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61722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4-15</a:t>
            </a:r>
            <a:endParaRPr lang="en-US" sz="8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4" y="1295400"/>
            <a:ext cx="788580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Basic Technology: Physical Controls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8600" y="838200"/>
          <a:ext cx="7510463" cy="5410200"/>
        </p:xfrm>
        <a:graphic>
          <a:graphicData uri="http://schemas.openxmlformats.org/presentationml/2006/ole">
            <p:oleObj spid="_x0000_s2052" name="Bitmap Image" r:id="rId3" imgW="6095238" imgH="4390476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86996-7C73-449B-A585-AE451813530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Authorization Controls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382000" cy="33623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Proper authorization of transactions (documentation) should occur so that only valid transactions get processed.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Within the revenue cycle, authorization should take place when: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sale is made on credit (authorization)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cash refund is requested (authorization)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posting a cash payment received to a customer’s account (cash pre-list)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F10CD-5592-430A-A3B5-77BE1BD0357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  <p:bldP spid="45061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Segregation of Functions</a:t>
            </a:r>
            <a:br>
              <a:rPr lang="en-US" smtClean="0"/>
            </a:br>
            <a:r>
              <a:rPr lang="en-US" smtClean="0"/>
              <a:t>Three Rules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763962"/>
          </a:xfrm>
        </p:spPr>
        <p:txBody>
          <a:bodyPr lIns="90488" tIns="44450" rIns="90488" bIns="44450"/>
          <a:lstStyle/>
          <a:p>
            <a:pPr marL="609600" indent="-609600" eaLnBrk="1" hangingPunct="1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Transaction authorization should be   separate from transaction processing.</a:t>
            </a:r>
          </a:p>
          <a:p>
            <a:pPr marL="609600" indent="-609600" eaLnBrk="1" hangingPunct="1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Asset custody should be separate from asset record-keeping.</a:t>
            </a:r>
          </a:p>
          <a:p>
            <a:pPr marL="609600" indent="-609600" eaLnBrk="1" hangingPunct="1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The organization should be so structured  that the perpetration of a fraud requires collusion between two or more individuals.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9EED6-C5CB-4BFC-8388-1E80B7D8912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6575" y="762000"/>
            <a:ext cx="807085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Segregation of Functions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3363913"/>
          </a:xfrm>
        </p:spPr>
        <p:txBody>
          <a:bodyPr lIns="90488" tIns="44450" rIns="90488" bIns="44450"/>
          <a:lstStyle/>
          <a:p>
            <a:pPr eaLnBrk="1" hangingPunct="1"/>
            <a:r>
              <a:rPr lang="en-US" b="1" smtClean="0"/>
              <a:t>Sales Order Processing</a:t>
            </a:r>
            <a:endParaRPr lang="en-US" smtClean="0"/>
          </a:p>
          <a:p>
            <a:pPr lvl="1" eaLnBrk="1" hangingPunct="1"/>
            <a:r>
              <a:rPr lang="en-US" sz="2600" smtClean="0"/>
              <a:t>credit authorization separate from SO processing</a:t>
            </a:r>
          </a:p>
          <a:p>
            <a:pPr lvl="1" eaLnBrk="1" hangingPunct="1"/>
            <a:r>
              <a:rPr lang="en-US" sz="2600" smtClean="0"/>
              <a:t>inventory control separate from warehouse</a:t>
            </a:r>
          </a:p>
          <a:p>
            <a:pPr lvl="1" eaLnBrk="1" hangingPunct="1"/>
            <a:r>
              <a:rPr lang="en-US" sz="2600" smtClean="0"/>
              <a:t>accounts receivable sub-ledger separate from general ledger control account</a:t>
            </a:r>
          </a:p>
          <a:p>
            <a:pPr eaLnBrk="1" hangingPunct="1"/>
            <a:r>
              <a:rPr lang="en-US" b="1" smtClean="0"/>
              <a:t>Cash Receipts Processing</a:t>
            </a:r>
            <a:endParaRPr lang="en-US" smtClean="0"/>
          </a:p>
          <a:p>
            <a:pPr lvl="1" eaLnBrk="1" hangingPunct="1"/>
            <a:r>
              <a:rPr lang="en-US" sz="2600" smtClean="0"/>
              <a:t>cash receipts separate from accounting records</a:t>
            </a:r>
          </a:p>
          <a:p>
            <a:pPr lvl="1" eaLnBrk="1" hangingPunct="1"/>
            <a:r>
              <a:rPr lang="en-US" sz="2600" smtClean="0"/>
              <a:t>accounts receivable sub-ledger separate from general ledger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424B2-A287-421F-805E-FBC211CA19E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Supervision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077200" cy="3916363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Often used when unable to enact appropriate segregation of duties.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Supervision of employees serves as a deterrent to dishonest acts and is </a:t>
            </a:r>
            <a:r>
              <a:rPr lang="en-US" i="1" smtClean="0"/>
              <a:t>particularly important in the mailroom</a:t>
            </a:r>
            <a:r>
              <a:rPr lang="en-US" smtClean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9304B-09CC-4E4C-B911-64BF6C9703E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Accounting Records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084638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With a properly maintained audit trail, it is possible to track transactions through the systems and to find where and when errors were made: </a:t>
            </a:r>
          </a:p>
          <a:p>
            <a:pPr lvl="1" eaLnBrk="1" hangingPunct="1"/>
            <a:r>
              <a:rPr lang="en-US" smtClean="0"/>
              <a:t>pre-numbered source documents</a:t>
            </a:r>
          </a:p>
          <a:p>
            <a:pPr lvl="1" eaLnBrk="1" hangingPunct="1"/>
            <a:r>
              <a:rPr lang="en-US" smtClean="0"/>
              <a:t>special journals</a:t>
            </a:r>
          </a:p>
          <a:p>
            <a:pPr lvl="1" eaLnBrk="1" hangingPunct="1"/>
            <a:r>
              <a:rPr lang="en-US" smtClean="0"/>
              <a:t>subsidiary ledgers</a:t>
            </a:r>
          </a:p>
          <a:p>
            <a:pPr lvl="1" eaLnBrk="1" hangingPunct="1"/>
            <a:r>
              <a:rPr lang="en-US" smtClean="0"/>
              <a:t>general ledger</a:t>
            </a:r>
          </a:p>
          <a:p>
            <a:pPr lvl="1" eaLnBrk="1" hangingPunct="1"/>
            <a:r>
              <a:rPr lang="en-US" smtClean="0"/>
              <a:t>files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54218-93E1-44BE-BBDA-923909A7EBBE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Access Controls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3932238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Access to assets and information (accounting records) should be limited.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Within the revenue cycle, the assets to protect are </a:t>
            </a:r>
            <a:r>
              <a:rPr lang="en-US" i="1" smtClean="0"/>
              <a:t>cash</a:t>
            </a:r>
            <a:r>
              <a:rPr lang="en-US" smtClean="0"/>
              <a:t> and </a:t>
            </a:r>
            <a:r>
              <a:rPr lang="en-US" i="1" smtClean="0"/>
              <a:t>inventories</a:t>
            </a:r>
            <a:r>
              <a:rPr lang="en-US" smtClean="0"/>
              <a:t> and access to records such as the </a:t>
            </a:r>
            <a:r>
              <a:rPr lang="en-US" i="1" smtClean="0"/>
              <a:t>accounts receivable subsidiary ledger</a:t>
            </a:r>
            <a:r>
              <a:rPr lang="en-US" smtClean="0"/>
              <a:t> and </a:t>
            </a:r>
            <a:r>
              <a:rPr lang="en-US" i="1" smtClean="0"/>
              <a:t>cash journal</a:t>
            </a:r>
            <a:r>
              <a:rPr lang="en-US" smtClean="0"/>
              <a:t> should be restricted.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BA061-32F1-4D4C-94A0-094C6A135632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Independent Verification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610600" cy="4648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Physical procedures as well as record-keeping should be independently reviewed at various points in the system to check for accuracy and completeness:</a:t>
            </a:r>
          </a:p>
          <a:p>
            <a:pPr lvl="1" eaLnBrk="1" hangingPunct="1"/>
            <a:r>
              <a:rPr lang="en-US" smtClean="0"/>
              <a:t>shipping verifies the goods sent from the warehouse are correct in type and quantity</a:t>
            </a:r>
          </a:p>
          <a:p>
            <a:pPr lvl="1" eaLnBrk="1" hangingPunct="1"/>
            <a:r>
              <a:rPr lang="en-US" smtClean="0"/>
              <a:t>warehouse reconciles the stock release document (picking slip) and packing slip </a:t>
            </a:r>
          </a:p>
          <a:p>
            <a:pPr lvl="1" eaLnBrk="1" hangingPunct="1"/>
            <a:r>
              <a:rPr lang="en-US" smtClean="0"/>
              <a:t>billing reconciles the shipping notice with the sales invoice</a:t>
            </a:r>
          </a:p>
          <a:p>
            <a:pPr lvl="1" eaLnBrk="1" hangingPunct="1"/>
            <a:r>
              <a:rPr lang="en-US" smtClean="0"/>
              <a:t>general ledger reconciles journal vouchers from billing, inventory control, cash receipts, and accounts receivable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B59E5-D40C-45A9-8C8F-A9157ECCF82A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conceptual revenue cycle</a:t>
            </a:r>
          </a:p>
          <a:p>
            <a:r>
              <a:rPr lang="en-US" dirty="0" smtClean="0"/>
              <a:t>The physical revenue cycle</a:t>
            </a:r>
          </a:p>
          <a:p>
            <a:pPr lvl="1"/>
            <a:r>
              <a:rPr lang="en-US" dirty="0" smtClean="0"/>
              <a:t>Basic technology system</a:t>
            </a:r>
          </a:p>
          <a:p>
            <a:pPr lvl="1"/>
            <a:r>
              <a:rPr lang="en-US" dirty="0" smtClean="0"/>
              <a:t>Advanced technology system</a:t>
            </a:r>
          </a:p>
          <a:p>
            <a:pPr lvl="1"/>
            <a:r>
              <a:rPr lang="en-US" dirty="0" smtClean="0"/>
              <a:t>Point-of-sale systems</a:t>
            </a:r>
          </a:p>
          <a:p>
            <a:pPr lvl="2"/>
            <a:r>
              <a:rPr lang="en-US" dirty="0" smtClean="0"/>
              <a:t>Address functionality, efficiency issues, work flow characteristics and Internal control issues in each system at different points on the technology/human continuum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Basic Technology: IT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86996-7C73-449B-A585-AE451813530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44" y="2133600"/>
            <a:ext cx="8296006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Input controls focus on the quality of transaction data being entered into the application. The following controls minimize risk: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Controls, including checks for missing data, numeric-alphabetic data, and valid data values, reduce the risk of undetected data entry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digits reduce the risk of entering wrong account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Processing controls focus on the logic of the application. Revenue cycle 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Error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stock flag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Output controls reduce the rick documents will be misdirected or lost in transit. Revenue cycle 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Email of digital copies to secure mail boxes.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Documents physically collected by authorized personnel or a security officer.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543800" cy="914400"/>
          </a:xfrm>
        </p:spPr>
        <p:txBody>
          <a:bodyPr/>
          <a:lstStyle/>
          <a:p>
            <a:r>
              <a:rPr lang="en-US" dirty="0" smtClean="0"/>
              <a:t>Advanced Tech. Revenue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accounting and other business functions.</a:t>
            </a:r>
          </a:p>
          <a:p>
            <a:r>
              <a:rPr lang="en-US" dirty="0" smtClean="0"/>
              <a:t>Improved operational performance and reduce costs by eliminating non-value-added tasks.</a:t>
            </a:r>
          </a:p>
          <a:p>
            <a:r>
              <a:rPr lang="en-US" dirty="0" smtClean="0"/>
              <a:t>Advanced technologies significantly alter and simply the revenue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Integrated Sales Order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4D6A1-BA21-45E1-AEF4-1DDB401767FE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2484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4-16</a:t>
            </a:r>
            <a:endParaRPr lang="en-US" sz="8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37" y="1243013"/>
            <a:ext cx="7306338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Integrated Cash Receipts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F0D60-91D1-473F-94B7-C2A02F0F8764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329"/>
            <a:ext cx="7673296" cy="42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Advanced Technology: Physical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86996-7C73-449B-A585-AE451813530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314607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Advanced Technology: IT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86996-7C73-449B-A585-AE451813530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51" y="1752600"/>
            <a:ext cx="806341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br>
              <a:rPr lang="en-US" dirty="0" smtClean="0"/>
            </a:br>
            <a:r>
              <a:rPr lang="en-US" dirty="0" smtClean="0"/>
              <a:t>Revenue Cycle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The previous tables summarize controls, many of which were discussed with the basic technology system. Three additional IT control techniques are specific to the advanced technology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Automated Credit Checking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Multilevel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Automated Posting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Revenue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order processing</a:t>
            </a:r>
          </a:p>
          <a:p>
            <a:r>
              <a:rPr lang="en-US" dirty="0" smtClean="0"/>
              <a:t>Sales return procedures</a:t>
            </a:r>
          </a:p>
          <a:p>
            <a:r>
              <a:rPr lang="en-US" dirty="0" smtClean="0"/>
              <a:t>Cash receipts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Credit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The system logic (not a human) grants/denies credit based on the customer’s credit history contained in the credit history file. </a:t>
            </a:r>
          </a:p>
          <a:p>
            <a:pPr marL="514350" indent="-514350">
              <a:buNone/>
            </a:pPr>
            <a:r>
              <a:rPr lang="en-US" dirty="0" smtClean="0"/>
              <a:t>However, to allow for operational flexibility in unusual circumstances, the system provides a management override option that may only be performed by a supervisor. </a:t>
            </a:r>
          </a:p>
          <a:p>
            <a:pPr marL="514350" indent="-514350">
              <a:buNone/>
            </a:pPr>
            <a:r>
              <a:rPr lang="en-US" dirty="0" smtClean="0"/>
              <a:t>Management overrides should be fully documented in the credit history record and in management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In the advanced technology system, segregation of duties is accomplished through </a:t>
            </a:r>
            <a:r>
              <a:rPr lang="en-US" b="1" dirty="0" smtClean="0">
                <a:solidFill>
                  <a:srgbClr val="0070C0"/>
                </a:solidFill>
              </a:rPr>
              <a:t>multilevel security procedures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Multilevel security employs programmed techniques that permit simultaneous access to a central system by many users with different access privileges but prevents them from obtaining information for which they lack authorization.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Security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Access control list </a:t>
            </a:r>
            <a:r>
              <a:rPr lang="en-US" dirty="0" smtClean="0"/>
              <a:t>(ACL) assigns privileges, such as the right to perform computer program procedures and access data </a:t>
            </a:r>
            <a:r>
              <a:rPr lang="en-US" dirty="0" err="1" smtClean="0"/>
              <a:t>files,directly</a:t>
            </a:r>
            <a:r>
              <a:rPr lang="en-US" dirty="0" smtClean="0"/>
              <a:t> to the individual.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Role based access control </a:t>
            </a:r>
            <a:r>
              <a:rPr lang="en-US" dirty="0" smtClean="0"/>
              <a:t>(</a:t>
            </a:r>
            <a:r>
              <a:rPr lang="en-US" dirty="0" err="1" smtClean="0"/>
              <a:t>RBAC</a:t>
            </a:r>
            <a:r>
              <a:rPr lang="en-US" dirty="0" smtClean="0"/>
              <a:t>) involves creating standard tasks (e.g., cash receipts processing) called roles and assigning roles access privileges to specific data and procedures.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record keeping functions are automated.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computer application decides which accounts to update and by how much.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elimination of the human element from such accounting activities reduces the potential for errors and the opportunity for fraud.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Automation also greatly improves efficiency of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Point-of-Sale Systems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839200" cy="480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dirty="0" smtClean="0"/>
              <a:t>Point of sale systems are used extensively in retail establishments.  </a:t>
            </a:r>
          </a:p>
          <a:p>
            <a:pPr lvl="1" eaLnBrk="1" hangingPunct="1"/>
            <a:r>
              <a:rPr lang="en-US" i="1" dirty="0" smtClean="0"/>
              <a:t>Customers pick the inventory from the shelves and take them to a cashier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sz="2400" dirty="0" smtClean="0"/>
              <a:t>The clerk scans the universal product code (</a:t>
            </a:r>
            <a:r>
              <a:rPr lang="en-US" sz="2400" dirty="0" err="1" smtClean="0"/>
              <a:t>UPC</a:t>
            </a:r>
            <a:r>
              <a:rPr lang="en-US" sz="2400" dirty="0" smtClean="0"/>
              <a:t>). The POS system is connected to an inventory file, where the price and description are retrieved.  </a:t>
            </a:r>
          </a:p>
          <a:p>
            <a:pPr lvl="1" eaLnBrk="1" hangingPunct="1"/>
            <a:r>
              <a:rPr lang="en-US" i="1" dirty="0" smtClean="0"/>
              <a:t>The inventory levels are updated and reorder needs can immediately be detected</a:t>
            </a:r>
            <a:r>
              <a:rPr lang="en-US" dirty="0" smtClean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95106-10E9-473D-9F58-6B335419644A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Point-of-Sale Systems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15400" cy="5105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The system computes the amount due.  Payment is either cash, check, ATM or credit card in most cases.</a:t>
            </a:r>
          </a:p>
          <a:p>
            <a:pPr lvl="1" eaLnBrk="1" hangingPunct="1"/>
            <a:r>
              <a:rPr lang="en-US" smtClean="0"/>
              <a:t>No accounts receivables</a:t>
            </a:r>
          </a:p>
          <a:p>
            <a:pPr eaLnBrk="1" hangingPunct="1"/>
            <a:r>
              <a:rPr lang="en-US" sz="2400" smtClean="0"/>
              <a:t>If checks, ATM or credit cards are used, an on-line link to receive approval is necessary. </a:t>
            </a:r>
          </a:p>
          <a:p>
            <a:pPr eaLnBrk="1" hangingPunct="1"/>
            <a:r>
              <a:rPr lang="en-US" sz="2400" smtClean="0"/>
              <a:t>At the end of the day</a:t>
            </a:r>
            <a:r>
              <a:rPr lang="en-US" sz="2400" b="1" smtClean="0"/>
              <a:t> </a:t>
            </a:r>
            <a:r>
              <a:rPr lang="en-US" sz="2400" smtClean="0"/>
              <a:t>or a cashier’s shift, the money and receipts in the drawer are reconciled to the internal cash register tape or a printout from the computer’s database.</a:t>
            </a:r>
          </a:p>
          <a:p>
            <a:pPr lvl="1" eaLnBrk="1" hangingPunct="1"/>
            <a:r>
              <a:rPr lang="en-US" smtClean="0"/>
              <a:t>Cash over and under must be recorded 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B3E58-C347-4666-BBD4-67619E86F749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3048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Point-of-Sale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79D62-6335-4847-998E-8C8DE6F6020B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61722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4-18</a:t>
            </a:r>
            <a:endParaRPr lang="en-US" sz="8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021" y="832157"/>
            <a:ext cx="6220779" cy="53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Reengineering Using EDI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4495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EDI helps to expedite transactions.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The customer’s computer: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determines that inventory is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selects a supplier with whom the business has a formal business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dials the supplier’s computer and places the order 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The exchange is completely automated.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human intervention or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85F8F-B8B4-4D8B-9415-AEA70D7721BC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Reengineering Using the Internet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458200" cy="3733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Typically, no formal business agreements exist as they do in EDI.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orders are made with credit cards.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Mainly done with e-mail systems, and thus a turnaround time is necessary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Intelligent agents are needed to eliminate this time lag.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Security and control over data is a concern with Internet transactions.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5E3C-7381-44F3-A87C-FB3C74164205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Order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Order</a:t>
            </a:r>
          </a:p>
          <a:p>
            <a:r>
              <a:rPr lang="en-US" dirty="0" smtClean="0"/>
              <a:t>Check Credit</a:t>
            </a:r>
          </a:p>
          <a:p>
            <a:r>
              <a:rPr lang="en-US" dirty="0" smtClean="0"/>
              <a:t>Pick Goods</a:t>
            </a:r>
          </a:p>
          <a:p>
            <a:r>
              <a:rPr lang="en-US" dirty="0" smtClean="0"/>
              <a:t>Ship Goods</a:t>
            </a:r>
          </a:p>
          <a:p>
            <a:r>
              <a:rPr lang="en-US" dirty="0" smtClean="0"/>
              <a:t>Bill Customer</a:t>
            </a:r>
          </a:p>
          <a:p>
            <a:r>
              <a:rPr lang="en-US" dirty="0" smtClean="0"/>
              <a:t>Update Inventory Records</a:t>
            </a:r>
          </a:p>
          <a:p>
            <a:r>
              <a:rPr lang="en-US" dirty="0" smtClean="0"/>
              <a:t>Update Accounts Receivable</a:t>
            </a:r>
          </a:p>
          <a:p>
            <a:r>
              <a:rPr lang="en-US" dirty="0" smtClean="0"/>
              <a:t>Post to General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DFD of Sales Order Processing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FFDD-1529-49ED-9C02-4FCF9BF70B8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6248400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4-1</a:t>
            </a:r>
            <a:endParaRPr lang="en-US" sz="800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59" y="1018552"/>
            <a:ext cx="7317548" cy="49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Return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Return Slip</a:t>
            </a:r>
          </a:p>
          <a:p>
            <a:r>
              <a:rPr lang="en-US" dirty="0" smtClean="0"/>
              <a:t>Prepare Credit Memo</a:t>
            </a:r>
          </a:p>
          <a:p>
            <a:r>
              <a:rPr lang="en-US" dirty="0" smtClean="0"/>
              <a:t>Approve Credit Memo</a:t>
            </a:r>
          </a:p>
          <a:p>
            <a:r>
              <a:rPr lang="en-US" dirty="0" smtClean="0"/>
              <a:t>Update Sales Journal</a:t>
            </a:r>
          </a:p>
          <a:p>
            <a:r>
              <a:rPr lang="en-US" dirty="0" smtClean="0"/>
              <a:t>Update Inventory and AR Records</a:t>
            </a:r>
          </a:p>
          <a:p>
            <a:r>
              <a:rPr lang="en-US" dirty="0" smtClean="0"/>
              <a:t>Update General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DFD of Sales Return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3CCD0-B299-451D-8903-D335F20A308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6248400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4-7</a:t>
            </a:r>
            <a:endParaRPr lang="en-US" sz="8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40" y="930480"/>
            <a:ext cx="7483005" cy="522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Receipts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Mail and Prepare Remittance Advice</a:t>
            </a:r>
          </a:p>
          <a:p>
            <a:r>
              <a:rPr lang="en-US" dirty="0" smtClean="0"/>
              <a:t>Record and Deposit Checks</a:t>
            </a:r>
          </a:p>
          <a:p>
            <a:r>
              <a:rPr lang="en-US" dirty="0" smtClean="0"/>
              <a:t>Update Accounts Receivable</a:t>
            </a:r>
          </a:p>
          <a:p>
            <a:r>
              <a:rPr lang="en-US" dirty="0" smtClean="0"/>
              <a:t>Update General Ledger</a:t>
            </a:r>
          </a:p>
          <a:p>
            <a:r>
              <a:rPr lang="en-US" dirty="0" smtClean="0"/>
              <a:t>Reconcile Cash Receipts and Deposits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D1AE8-310E-4E57-A332-7F57FC263B3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l 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 2</Template>
  <TotalTime>573</TotalTime>
  <Words>1898</Words>
  <Application>Microsoft Office PowerPoint</Application>
  <PresentationFormat>On-screen Show (4:3)</PresentationFormat>
  <Paragraphs>294</Paragraphs>
  <Slides>48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hall 2</vt:lpstr>
      <vt:lpstr>Bitmap Image</vt:lpstr>
      <vt:lpstr>Chapter 4 The Revenue Cycle </vt:lpstr>
      <vt:lpstr>Objectives for Chapter 4</vt:lpstr>
      <vt:lpstr>Organization of Chapter 4</vt:lpstr>
      <vt:lpstr>Conceptual Revenue Cycle</vt:lpstr>
      <vt:lpstr>Sales Order Processing</vt:lpstr>
      <vt:lpstr>DFD of Sales Order Processing System</vt:lpstr>
      <vt:lpstr>Sales Return Procedures</vt:lpstr>
      <vt:lpstr>DFD of Sales Return Procedures</vt:lpstr>
      <vt:lpstr>Cash Receipts Procedures</vt:lpstr>
      <vt:lpstr>DFD of Cash Receipts Procedure</vt:lpstr>
      <vt:lpstr>Physical Revenue Systems</vt:lpstr>
      <vt:lpstr>Basic Technology Revenue Cycle</vt:lpstr>
      <vt:lpstr>Basic Tech Order Processing System</vt:lpstr>
      <vt:lpstr>Basic Tech Order Processing System (cont.)</vt:lpstr>
      <vt:lpstr> Sales Order Processing</vt:lpstr>
      <vt:lpstr> Sales Order Processing</vt:lpstr>
      <vt:lpstr> Sales Order Processing</vt:lpstr>
      <vt:lpstr>Basic Tech Sales Returns System</vt:lpstr>
      <vt:lpstr> Cash Receipts Processes</vt:lpstr>
      <vt:lpstr> Cash Receipts Processes</vt:lpstr>
      <vt:lpstr>Flowchart of Cash Receipts System</vt:lpstr>
      <vt:lpstr>Basic Technology: Physical Controls</vt:lpstr>
      <vt:lpstr>Authorization Controls</vt:lpstr>
      <vt:lpstr>Segregation of Functions Three Rules</vt:lpstr>
      <vt:lpstr>Segregation of Functions</vt:lpstr>
      <vt:lpstr>Supervision</vt:lpstr>
      <vt:lpstr>Accounting Records</vt:lpstr>
      <vt:lpstr>Access Controls</vt:lpstr>
      <vt:lpstr>Independent Verification</vt:lpstr>
      <vt:lpstr>Basic Technology: IT Controls</vt:lpstr>
      <vt:lpstr>Input Controls</vt:lpstr>
      <vt:lpstr>Processing Controls</vt:lpstr>
      <vt:lpstr>Output Controls</vt:lpstr>
      <vt:lpstr>Advanced Tech. Revenue Cycle</vt:lpstr>
      <vt:lpstr>Integrated Sales Order System</vt:lpstr>
      <vt:lpstr>Integrated Cash Receipts System</vt:lpstr>
      <vt:lpstr>Advanced Technology: Physical Controls</vt:lpstr>
      <vt:lpstr>Advanced Technology: IT Controls</vt:lpstr>
      <vt:lpstr>Advanced Technology Revenue Cycle Controls</vt:lpstr>
      <vt:lpstr>Automated Credit Checking</vt:lpstr>
      <vt:lpstr>Multilevel Security</vt:lpstr>
      <vt:lpstr>Multilevel Security Methods</vt:lpstr>
      <vt:lpstr>Automated Posting</vt:lpstr>
      <vt:lpstr>Point-of-Sale Systems</vt:lpstr>
      <vt:lpstr>Point-of-Sale Systems</vt:lpstr>
      <vt:lpstr>Point-of-Sale System</vt:lpstr>
      <vt:lpstr>Reengineering Using EDI</vt:lpstr>
      <vt:lpstr>Reengineering Using the Internet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HALL, ACCOUNTING INFORMATION SYSTEMS</dc:title>
  <dc:creator>Patrick Wheeler</dc:creator>
  <cp:lastModifiedBy>Trisha</cp:lastModifiedBy>
  <cp:revision>137</cp:revision>
  <dcterms:created xsi:type="dcterms:W3CDTF">2005-09-09T17:17:47Z</dcterms:created>
  <dcterms:modified xsi:type="dcterms:W3CDTF">2012-04-24T13:50:08Z</dcterms:modified>
</cp:coreProperties>
</file>