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2" r:id="rId1"/>
  </p:sldMasterIdLst>
  <p:notesMasterIdLst>
    <p:notesMasterId r:id="rId60"/>
  </p:notesMasterIdLst>
  <p:handoutMasterIdLst>
    <p:handoutMasterId r:id="rId61"/>
  </p:handout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48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20" r:id="rId19"/>
    <p:sldId id="321" r:id="rId20"/>
    <p:sldId id="322" r:id="rId21"/>
    <p:sldId id="323" r:id="rId22"/>
    <p:sldId id="324" r:id="rId23"/>
    <p:sldId id="325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9" r:id="rId46"/>
    <p:sldId id="350" r:id="rId47"/>
    <p:sldId id="351" r:id="rId48"/>
    <p:sldId id="352" r:id="rId49"/>
    <p:sldId id="353" r:id="rId50"/>
    <p:sldId id="354" r:id="rId51"/>
    <p:sldId id="355" r:id="rId52"/>
    <p:sldId id="356" r:id="rId53"/>
    <p:sldId id="362" r:id="rId54"/>
    <p:sldId id="357" r:id="rId55"/>
    <p:sldId id="358" r:id="rId56"/>
    <p:sldId id="359" r:id="rId57"/>
    <p:sldId id="360" r:id="rId58"/>
    <p:sldId id="361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493"/>
    <a:srgbClr val="2E70C0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9" autoAdjust="0"/>
    <p:restoredTop sz="94660"/>
  </p:normalViewPr>
  <p:slideViewPr>
    <p:cSldViewPr>
      <p:cViewPr varScale="1">
        <p:scale>
          <a:sx n="85" d="100"/>
          <a:sy n="85" d="100"/>
        </p:scale>
        <p:origin x="-8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71C13-57CA-40F6-B8AF-08BEBA2D16EF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BD570-065E-4C6B-8F24-7B9945D8A1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80882EB-696F-40AA-8DB3-8692E0B7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7E0CF9-C6BD-43BF-BB55-05E11054106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041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042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D76D75-97A0-4019-ABDE-83CB41458FA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964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351FCC-15ED-4D3B-9452-B804230A757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066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066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3672F1-24C3-4903-9727-F2D0AF1914CF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168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A84C32-3178-4694-9AC1-2E7F9B3879BF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18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270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7270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271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A091FD-0B6B-4C3F-B7EB-E02D90E1E775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19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29</a:t>
            </a:r>
          </a:p>
        </p:txBody>
      </p:sp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373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B8C9CA-E833-482C-AA01-B09133BC497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20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30</a:t>
            </a: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47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D8A5DB-0227-438E-9E82-E7027AAD64AD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31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57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E7C34B-DED0-404C-9D63-920ECC3D583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35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680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D590D7-BF1F-4771-96B6-6C7506DB5255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36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783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1092B1-29D3-45E9-92CC-2BD20B2E1AA0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37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885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9E7BCA-E6D7-4E22-A107-17A4C43DB2D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8</a:t>
            </a:r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14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BB2AA2-16FE-455A-94DE-31314273381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38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8026FD-0C95-4210-A1EF-56456492E413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28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40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44282-6F61-4750-91A0-AC8C05842DB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29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41</a:t>
            </a: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192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F9DA1-401E-4F39-929B-4D83D910C3A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30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42</a:t>
            </a: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295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296636-1AFC-475A-9BAA-3CB9ED19708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43</a:t>
            </a:r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397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A4E198-CE7E-4295-B293-BAB93619448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46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500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584C2-6039-496C-A806-D9010F03014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601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44</a:t>
            </a:r>
          </a:p>
        </p:txBody>
      </p:sp>
      <p:sp>
        <p:nvSpPr>
          <p:cNvPr id="8602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602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AE0E21-5CD6-4B6F-9F03-6A1A167FCA23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704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46</a:t>
            </a:r>
          </a:p>
        </p:txBody>
      </p:sp>
      <p:sp>
        <p:nvSpPr>
          <p:cNvPr id="8704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70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FB0492-E416-4E5A-99CA-050E7ED502F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47</a:t>
            </a:r>
          </a:p>
        </p:txBody>
      </p:sp>
      <p:sp>
        <p:nvSpPr>
          <p:cNvPr id="8806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80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D2D47-8CB2-40F2-8F2E-465F07BA3AD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38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909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45</a:t>
            </a: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90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8D18CA-2813-45C0-AD31-6AC34D1F69EF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246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8</a:t>
            </a:r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24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6F5C89-60E1-4B47-B546-2944CC226D18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39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011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48</a:t>
            </a: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01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74D474-3DB2-477A-BB34-429E3274F8DC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40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113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9114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11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738BB-580B-49A0-B54B-F1FC1AE68CB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49</a:t>
            </a:r>
          </a:p>
        </p:txBody>
      </p:sp>
      <p:sp>
        <p:nvSpPr>
          <p:cNvPr id="9216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21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A1CBA-1371-4F4A-8FC5-D50956C93365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42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9318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31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B2C2CA-1968-4669-A735-270E1F984B37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43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421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1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9421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42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467B5E-3C5A-4DAD-A15D-6097D7F8062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523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9523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524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8F1925-3009-484A-A8F0-29FAB85F680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7066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70665" name="Rectangle 8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Rectangle 9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0668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46150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10E420-6E65-4D56-9C86-656792FF1B1D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8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71689" name="Rectangle 8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0" name="Rectangle 9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1692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46150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B5C61D-E240-4DB6-AA34-D4EFCC2118A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270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7270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72713" name="Rectangle 8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Rectangle 9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2716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46150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05D1B4-5F19-46D5-AB42-4E4AD34402B6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48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23</a:t>
            </a:r>
          </a:p>
        </p:txBody>
      </p:sp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23</a:t>
            </a:r>
          </a:p>
        </p:txBody>
      </p:sp>
      <p:sp>
        <p:nvSpPr>
          <p:cNvPr id="73737" name="Rectangle 8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Rectangle 9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374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46150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15D78-A0A6-4951-B922-64E5E8C91ED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8</a:t>
            </a:r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34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6C1EF5-6D30-4816-B71D-207529E1CCED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49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30</a:t>
            </a: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476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90845-327C-41B7-B08F-D365BBA369F7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50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75785" name="Rectangle 8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Rectangle 9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5788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46150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2FDBC4-7BD3-4CB2-B75B-4A60280C9967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30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680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5896EB-3B13-41E6-BD61-053B199024A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33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783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FC78B-5D30-47AE-962F-15D3B65E90C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88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AD437-1E24-4701-909D-4AB950120CA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33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988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37614B-FA17-4182-9712-B0F581409EA8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58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35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8090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BF5BFC-41F8-4CEE-B62D-7332947BB11E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7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9</a:t>
            </a:r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45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5695E8-98D8-4A82-AF16-88DC794F608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9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55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59170-2B0C-4B69-AEEF-2DA09D24979A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12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10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65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F4E88B-216A-4FD7-888C-FD044CB5F59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13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12</a:t>
            </a: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75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EA0CE-C130-4DED-8639-ADDAF86D0817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930275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0" y="8685213"/>
            <a:ext cx="29702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86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Hall7ePPTcv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78025"/>
            <a:ext cx="8535988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 descr="Hall_sidestr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86800" y="0"/>
            <a:ext cx="45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0960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900" dirty="0" smtClean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sz="900" dirty="0" smtClean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sz="900" dirty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r>
              <a:rPr lang="en-US" sz="900" dirty="0">
                <a:solidFill>
                  <a:srgbClr val="C4DFED"/>
                </a:solidFill>
                <a:ea typeface="+mn-ea"/>
                <a:cs typeface="+mn-cs"/>
              </a:rPr>
              <a:t>©</a:t>
            </a:r>
            <a:r>
              <a:rPr lang="en-US" sz="900" dirty="0" smtClean="0">
                <a:solidFill>
                  <a:srgbClr val="C4DFED"/>
                </a:solidFill>
                <a:ea typeface="+mn-ea"/>
                <a:cs typeface="+mn-cs"/>
              </a:rPr>
              <a:t>2013 </a:t>
            </a:r>
            <a:r>
              <a:rPr lang="en-US" sz="900" dirty="0">
                <a:solidFill>
                  <a:srgbClr val="C4DFED"/>
                </a:solidFill>
                <a:ea typeface="+mn-ea"/>
                <a:cs typeface="+mn-cs"/>
              </a:rPr>
              <a:t>Cengage Learning. All Rights Reserved. May not be scanned, copied or duplicated, or posted to a publicly accessible website, in whole or in part.</a:t>
            </a:r>
          </a:p>
          <a:p>
            <a:pPr>
              <a:spcBef>
                <a:spcPct val="50000"/>
              </a:spcBef>
              <a:defRPr/>
            </a:pPr>
            <a:endParaRPr lang="en-US" sz="1000" dirty="0">
              <a:solidFill>
                <a:srgbClr val="C4DFED"/>
              </a:solidFill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4495800" y="0"/>
            <a:ext cx="4038600" cy="160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EA8D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0" y="381000"/>
            <a:ext cx="8153400" cy="1828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304800" y="5257800"/>
            <a:ext cx="42672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C4DFED"/>
                </a:solidFill>
                <a:ea typeface="+mn-ea"/>
                <a:cs typeface="+mn-cs"/>
              </a:rPr>
              <a:t>Introduction to Accounting </a:t>
            </a:r>
            <a:r>
              <a:rPr lang="en-US" dirty="0">
                <a:solidFill>
                  <a:srgbClr val="C4DFED"/>
                </a:solidFill>
                <a:ea typeface="+mn-ea"/>
                <a:cs typeface="+mn-cs"/>
              </a:rPr>
              <a:t>Information Systems, </a:t>
            </a:r>
            <a:r>
              <a:rPr lang="en-US" dirty="0" smtClean="0">
                <a:solidFill>
                  <a:srgbClr val="C4DFED"/>
                </a:solidFill>
                <a:ea typeface="+mn-ea"/>
                <a:cs typeface="+mn-cs"/>
              </a:rPr>
              <a:t>8e</a:t>
            </a:r>
            <a:endParaRPr lang="en-US" dirty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James A. Hall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5410200" y="304800"/>
            <a:ext cx="2514600" cy="1295400"/>
          </a:xfrm>
        </p:spPr>
        <p:txBody>
          <a:bodyPr/>
          <a:lstStyle>
            <a:lvl1pPr algn="r">
              <a:defRPr sz="8800" b="0">
                <a:solidFill>
                  <a:srgbClr val="133C70"/>
                </a:solidFill>
                <a:latin typeface="Times" pitchFamily="1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7620000" cy="3352800"/>
          </a:xfrm>
        </p:spPr>
        <p:txBody>
          <a:bodyPr/>
          <a:lstStyle>
            <a:lvl1pPr marL="0" indent="0">
              <a:buFont typeface="Wingdings" pitchFamily="1" charset="2"/>
              <a:buNone/>
              <a:defRPr sz="5400">
                <a:solidFill>
                  <a:srgbClr val="133C7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1E9AA2-3173-4917-98C5-23755414C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A70F7A-9B3B-433F-BBFC-F84C30A714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5382E1-96E0-419E-A631-18BAEEE853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54D53D-B1DB-4570-901D-E09D329836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7CCD14-989F-4F93-B561-215D99888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07B8C1-5641-4329-8190-C9BD6B64F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AEF313-1250-48C6-9AF5-DCE75A0585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38019F-83BB-4F91-B386-D4B318452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C8C984-6434-4CFA-BE26-5EC9B6D43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800524-09B4-460C-BC8D-668A91B794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B03E83-2CA6-406F-882B-1FAC3077DE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8534400" cy="160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EA8D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86800" y="0"/>
            <a:ext cx="457200" cy="6858000"/>
          </a:xfrm>
          <a:prstGeom prst="rect">
            <a:avLst/>
          </a:prstGeom>
          <a:solidFill>
            <a:srgbClr val="133C7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0" y="381000"/>
            <a:ext cx="8153400" cy="1828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81000" y="381000"/>
            <a:ext cx="304800" cy="304800"/>
          </a:xfrm>
          <a:prstGeom prst="rect">
            <a:avLst/>
          </a:prstGeom>
          <a:solidFill>
            <a:srgbClr val="24B87B"/>
          </a:solidFill>
          <a:ln w="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76200" y="76200"/>
            <a:ext cx="304800" cy="304800"/>
          </a:xfrm>
          <a:prstGeom prst="rect">
            <a:avLst/>
          </a:prstGeom>
          <a:solidFill>
            <a:srgbClr val="D5982E"/>
          </a:solidFill>
          <a:ln w="0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94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304800" y="6172200"/>
            <a:ext cx="830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en-US" sz="900" dirty="0" smtClean="0">
              <a:solidFill>
                <a:schemeClr val="bg2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altLang="en-US" sz="900" dirty="0" smtClean="0">
              <a:solidFill>
                <a:schemeClr val="bg2"/>
              </a:solidFill>
              <a:ea typeface="+mn-ea"/>
              <a:cs typeface="+mn-cs"/>
            </a:endParaRPr>
          </a:p>
          <a:p>
            <a:pPr>
              <a:defRPr/>
            </a:pPr>
            <a:r>
              <a:rPr lang="en-US" altLang="en-US" sz="900" dirty="0" smtClean="0">
                <a:solidFill>
                  <a:schemeClr val="bg2"/>
                </a:solidFill>
                <a:ea typeface="+mn-ea"/>
                <a:cs typeface="+mn-cs"/>
              </a:rPr>
              <a:t>©</a:t>
            </a:r>
            <a:r>
              <a:rPr lang="en-US" sz="900" dirty="0" smtClean="0">
                <a:solidFill>
                  <a:schemeClr val="bg2"/>
                </a:solidFill>
                <a:ea typeface="+mn-ea"/>
                <a:cs typeface="+mn-cs"/>
              </a:rPr>
              <a:t>2013 </a:t>
            </a:r>
            <a:r>
              <a:rPr lang="en-US" sz="900" dirty="0">
                <a:solidFill>
                  <a:schemeClr val="bg2"/>
                </a:solidFill>
                <a:ea typeface="+mn-ea"/>
                <a:cs typeface="+mn-cs"/>
              </a:rPr>
              <a:t>Cengage Learning. All Rights Reserved. May not be scanned, copied or duplicated, or posted to a publicly accessible website, in whole or in part.</a:t>
            </a:r>
          </a:p>
          <a:p>
            <a:pPr>
              <a:spcBef>
                <a:spcPct val="50000"/>
              </a:spcBef>
              <a:defRPr/>
            </a:pPr>
            <a:endParaRPr lang="en-US" sz="1000" dirty="0">
              <a:solidFill>
                <a:schemeClr val="bg2"/>
              </a:solidFill>
              <a:ea typeface="+mn-ea"/>
              <a:cs typeface="+mn-cs"/>
            </a:endParaRPr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>
                <a:ea typeface="+mn-ea"/>
                <a:cs typeface="+mn-cs"/>
              </a:defRPr>
            </a:lvl1pPr>
          </a:lstStyle>
          <a:p>
            <a:pPr>
              <a:defRPr/>
            </a:pPr>
            <a:fld id="{BA4966C6-751E-4E35-B20E-788064CB9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+mj-lt"/>
          <a:ea typeface="+mj-ea"/>
          <a:cs typeface="ＭＳ Ｐゴシック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28B1B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C9D75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1F8960"/>
        </a:buClr>
        <a:buChar char="•"/>
        <a:defRPr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295400"/>
            <a:ext cx="7772400" cy="1470025"/>
          </a:xfrm>
        </p:spPr>
        <p:txBody>
          <a:bodyPr/>
          <a:lstStyle/>
          <a:p>
            <a:r>
              <a:rPr lang="en-US" sz="4000" b="1" dirty="0" smtClean="0">
                <a:latin typeface="Times"/>
              </a:rPr>
              <a:t>Chapter 3</a:t>
            </a:r>
            <a:br>
              <a:rPr lang="en-US" sz="4000" b="1" dirty="0" smtClean="0">
                <a:latin typeface="Times"/>
              </a:rPr>
            </a:br>
            <a:r>
              <a:rPr lang="en-US" sz="4000" b="1" dirty="0" smtClean="0">
                <a:latin typeface="Times"/>
              </a:rPr>
              <a:t>Ethics, Fraud, and Internal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8229600" cy="1143000"/>
          </a:xfrm>
        </p:spPr>
        <p:txBody>
          <a:bodyPr/>
          <a:lstStyle/>
          <a:p>
            <a:r>
              <a:rPr lang="en-US" sz="3200" dirty="0" smtClean="0"/>
              <a:t>Enron, WorldCom, Adelphia</a:t>
            </a:r>
            <a:br>
              <a:rPr lang="en-US" sz="3200" dirty="0" smtClean="0"/>
            </a:br>
            <a:r>
              <a:rPr lang="en-US" sz="3200" dirty="0" smtClean="0"/>
              <a:t>Underlying Problems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2296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i="1" u="sng" dirty="0" smtClean="0"/>
              <a:t>Lack of Auditor Independence</a:t>
            </a:r>
            <a:r>
              <a:rPr lang="en-US" sz="2000" i="1" dirty="0" smtClean="0"/>
              <a:t>: a</a:t>
            </a:r>
            <a:r>
              <a:rPr lang="en-US" sz="2000" dirty="0" smtClean="0"/>
              <a:t>uditing firms also engaged by their clients to perform </a:t>
            </a:r>
            <a:r>
              <a:rPr lang="en-US" sz="2000" dirty="0" err="1" smtClean="0"/>
              <a:t>nonaccounting</a:t>
            </a:r>
            <a:r>
              <a:rPr lang="en-US" sz="2000" dirty="0" smtClean="0"/>
              <a:t> activities</a:t>
            </a:r>
          </a:p>
          <a:p>
            <a:pPr>
              <a:lnSpc>
                <a:spcPct val="80000"/>
              </a:lnSpc>
              <a:buNone/>
            </a:pPr>
            <a:endParaRPr lang="en-US" sz="800" i="1" dirty="0" smtClean="0"/>
          </a:p>
          <a:p>
            <a:pPr>
              <a:lnSpc>
                <a:spcPct val="80000"/>
              </a:lnSpc>
            </a:pPr>
            <a:r>
              <a:rPr lang="en-US" sz="2000" i="1" u="sng" dirty="0" smtClean="0"/>
              <a:t>Lack of Director Independence</a:t>
            </a:r>
            <a:r>
              <a:rPr lang="en-US" sz="2000" i="1" dirty="0" smtClean="0"/>
              <a:t>: </a:t>
            </a:r>
            <a:r>
              <a:rPr lang="en-US" sz="2000" dirty="0" smtClean="0"/>
              <a:t>directors who also serve on the boards of other companies, have a business trading relationship, have a financial relationship as stockholders or have received personal loans, or have an operational relationship as employees </a:t>
            </a:r>
          </a:p>
          <a:p>
            <a:pPr>
              <a:lnSpc>
                <a:spcPct val="80000"/>
              </a:lnSpc>
              <a:buNone/>
            </a:pPr>
            <a:endParaRPr lang="en-US" sz="800" dirty="0" smtClean="0"/>
          </a:p>
          <a:p>
            <a:pPr>
              <a:lnSpc>
                <a:spcPct val="80000"/>
              </a:lnSpc>
            </a:pPr>
            <a:r>
              <a:rPr lang="en-US" sz="2000" i="1" u="sng" dirty="0" smtClean="0"/>
              <a:t>Questionable Executive Compensation Schemes</a:t>
            </a:r>
            <a:r>
              <a:rPr lang="en-US" sz="2000" i="1" dirty="0" smtClean="0"/>
              <a:t>: </a:t>
            </a:r>
            <a:r>
              <a:rPr lang="en-US" sz="2000" dirty="0" smtClean="0"/>
              <a:t>short-term stock options as compensation result in short-term strategies aimed at driving up stock prices at the expense of the firm’s long-term health</a:t>
            </a:r>
          </a:p>
          <a:p>
            <a:pPr>
              <a:lnSpc>
                <a:spcPct val="80000"/>
              </a:lnSpc>
            </a:pPr>
            <a:endParaRPr lang="en-US" sz="800" i="1" dirty="0" smtClean="0"/>
          </a:p>
          <a:p>
            <a:pPr>
              <a:lnSpc>
                <a:spcPct val="80000"/>
              </a:lnSpc>
            </a:pPr>
            <a:r>
              <a:rPr lang="en-US" sz="2000" i="1" u="sng" dirty="0" smtClean="0"/>
              <a:t>Inappropriate Accounting Practices</a:t>
            </a:r>
            <a:r>
              <a:rPr lang="en-US" sz="2000" i="1" dirty="0" smtClean="0"/>
              <a:t>: </a:t>
            </a:r>
            <a:r>
              <a:rPr lang="en-US" sz="2000" dirty="0" smtClean="0"/>
              <a:t>a characteristic common to many financial statement fraud schemes</a:t>
            </a:r>
          </a:p>
          <a:p>
            <a:pPr>
              <a:lnSpc>
                <a:spcPct val="80000"/>
              </a:lnSpc>
            </a:pPr>
            <a:endParaRPr lang="en-US" sz="8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Enron made elaborate use of special purpose entities.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WorldCom transferred transmission line costs from current expense accounts to capital accounts.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7C740-04CD-447E-B4C5-4E1F2E79779A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mtClean="0"/>
              <a:t>Sarbanes-Oxley Act of 2002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79248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Its principal reforms pertain to: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Creation of the Public Company Accounting Oversight Board (PCAOB)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Auditor independence—more separation between a firm’s attestation and non-auditing activities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Corporate governance and responsibility—audit committee members must be independent and the audit committee must oversee the external auditors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Disclosure requirements—increase issuer and management disclosure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New federal crimes for the destruction of or tampering with documents, securities fraud, and actions against whistleblowers</a:t>
            </a:r>
            <a:r>
              <a:rPr lang="en-US" sz="22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6EB3E-6B1A-4B82-8A91-FDEB53077A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Employee Fraud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r>
              <a:rPr lang="en-US" smtClean="0"/>
              <a:t>Committed by </a:t>
            </a:r>
            <a:r>
              <a:rPr lang="en-US" b="1" smtClean="0"/>
              <a:t>non-management personnel</a:t>
            </a:r>
            <a:endParaRPr lang="en-US" smtClean="0"/>
          </a:p>
          <a:p>
            <a:r>
              <a:rPr lang="en-US" smtClean="0"/>
              <a:t>Usually consists of: an employee taking cash or other assets for personal gain by circumventing a company’s system of internal controls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F1BA6-B18B-4887-8AB7-CA815DDDA6D3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Management Fraud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8686800" cy="4343400"/>
          </a:xfrm>
        </p:spPr>
        <p:txBody>
          <a:bodyPr lIns="90488" tIns="44450" rIns="90488" bIns="44450"/>
          <a:lstStyle/>
          <a:p>
            <a:r>
              <a:rPr lang="en-US" dirty="0" smtClean="0"/>
              <a:t>Perpetrated at levels of management above the one to which internal control structure relates</a:t>
            </a:r>
          </a:p>
          <a:p>
            <a:r>
              <a:rPr lang="en-US" dirty="0" smtClean="0"/>
              <a:t>Frequently involves using financial statements to create an illusion that an entity is more healthy and prosperous than it actually is</a:t>
            </a:r>
          </a:p>
          <a:p>
            <a:r>
              <a:rPr lang="en-US" dirty="0" smtClean="0"/>
              <a:t>Involves misappropriation of assets, it frequently is shrouded in a maze of complex business transactions</a:t>
            </a:r>
            <a:endParaRPr lang="en-US" u="sng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781BE-D4E2-4620-AEC1-F0720BEEF55B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042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Fraud Schemes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103438"/>
            <a:ext cx="8229600" cy="4144962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/>
              <a:t>   Three categories of fraud schemes according to the Association of Certified Fraud Examiners:</a:t>
            </a:r>
          </a:p>
          <a:p>
            <a:pPr lvl="2">
              <a:buFontTx/>
              <a:buNone/>
            </a:pPr>
            <a:r>
              <a:rPr lang="en-US" sz="3200" smtClean="0"/>
              <a:t>A.  fraudulent statements</a:t>
            </a:r>
          </a:p>
          <a:p>
            <a:pPr lvl="2">
              <a:buFontTx/>
              <a:buNone/>
            </a:pPr>
            <a:r>
              <a:rPr lang="en-US" sz="3200" smtClean="0"/>
              <a:t>B.  corruption</a:t>
            </a:r>
          </a:p>
          <a:p>
            <a:pPr lvl="2">
              <a:buFontTx/>
              <a:buNone/>
            </a:pPr>
            <a:r>
              <a:rPr lang="en-US" sz="3200" smtClean="0"/>
              <a:t>C.  asset misappropriation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D7784-8210-4494-9F83-FE9BA5ADF51C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04200" cy="762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A. Fraudulent Statements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r>
              <a:rPr lang="en-US" smtClean="0"/>
              <a:t>Misstating the financial statements to make the copy appear better than it is</a:t>
            </a:r>
          </a:p>
          <a:p>
            <a:r>
              <a:rPr lang="en-US" smtClean="0"/>
              <a:t>Usually occurs as management fraud</a:t>
            </a:r>
          </a:p>
          <a:p>
            <a:r>
              <a:rPr lang="en-US" smtClean="0"/>
              <a:t>May be tied to focus on short-term financial measures for success</a:t>
            </a:r>
          </a:p>
          <a:p>
            <a:r>
              <a:rPr lang="en-US" smtClean="0"/>
              <a:t>May also be related to management bonus packages being tied to financial statements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F1490F-13B8-4532-B230-DAD524AB4A1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04200" cy="762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B. Corruption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178800" cy="4171950"/>
          </a:xfrm>
        </p:spPr>
        <p:txBody>
          <a:bodyPr lIns="90488" tIns="44450" rIns="90488" bIns="44450"/>
          <a:lstStyle/>
          <a:p>
            <a:r>
              <a:rPr lang="en-US" smtClean="0"/>
              <a:t>Examples:</a:t>
            </a:r>
          </a:p>
          <a:p>
            <a:pPr lvl="1"/>
            <a:r>
              <a:rPr lang="en-US" smtClean="0"/>
              <a:t>bribery</a:t>
            </a:r>
          </a:p>
          <a:p>
            <a:pPr lvl="1"/>
            <a:r>
              <a:rPr lang="en-US" smtClean="0"/>
              <a:t>illegal gratuities</a:t>
            </a:r>
          </a:p>
          <a:p>
            <a:pPr lvl="1"/>
            <a:r>
              <a:rPr lang="en-US" smtClean="0"/>
              <a:t>conflicts of interest</a:t>
            </a:r>
          </a:p>
          <a:p>
            <a:pPr lvl="1"/>
            <a:r>
              <a:rPr lang="en-US" smtClean="0"/>
              <a:t>economic extortion</a:t>
            </a:r>
          </a:p>
          <a:p>
            <a:r>
              <a:rPr lang="en-US" smtClean="0"/>
              <a:t>Foreign Corrupt Practice Act of 1977: </a:t>
            </a:r>
          </a:p>
          <a:p>
            <a:pPr lvl="1"/>
            <a:r>
              <a:rPr lang="en-US" smtClean="0"/>
              <a:t>indicative of corruption in business world</a:t>
            </a:r>
          </a:p>
          <a:p>
            <a:pPr lvl="1"/>
            <a:r>
              <a:rPr lang="en-US" smtClean="0"/>
              <a:t>impacted accounting by requiring accurate records and internal controls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B298D-AE66-45A9-9764-CD51EFD4272C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04200" cy="762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C. Asset Misappropriation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924050"/>
            <a:ext cx="8178800" cy="417195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mtClean="0"/>
              <a:t>Most common type of fraud and often occurs as employee fraud</a:t>
            </a:r>
          </a:p>
          <a:p>
            <a:pPr>
              <a:lnSpc>
                <a:spcPct val="90000"/>
              </a:lnSpc>
            </a:pPr>
            <a:r>
              <a:rPr lang="en-US" smtClean="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making charges to expense accounts to cover theft of asset (especially cash)</a:t>
            </a:r>
          </a:p>
          <a:p>
            <a:pPr lvl="1">
              <a:lnSpc>
                <a:spcPct val="90000"/>
              </a:lnSpc>
            </a:pPr>
            <a:r>
              <a:rPr lang="en-US" i="1" smtClean="0"/>
              <a:t>lapping</a:t>
            </a:r>
            <a:r>
              <a:rPr lang="en-US" smtClean="0"/>
              <a:t>: using customer’s check from one account to cover theft from a different account</a:t>
            </a:r>
          </a:p>
          <a:p>
            <a:pPr lvl="1">
              <a:lnSpc>
                <a:spcPct val="90000"/>
              </a:lnSpc>
            </a:pPr>
            <a:r>
              <a:rPr lang="en-US" i="1" smtClean="0"/>
              <a:t>transaction fraud</a:t>
            </a:r>
            <a:r>
              <a:rPr lang="en-US" smtClean="0"/>
              <a:t>: deleting, altering, or adding false transactions to steal assets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2D0EC-0C80-4702-A1F8-B3D1B4082D5F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406400" y="1295400"/>
            <a:ext cx="8204200" cy="1143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Internal Control Objectives According to AICPA SAS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838450"/>
            <a:ext cx="8178800" cy="3790950"/>
          </a:xfrm>
        </p:spPr>
        <p:txBody>
          <a:bodyPr lIns="90488" tIns="44450" rIns="90488" bIns="44450"/>
          <a:lstStyle/>
          <a:p>
            <a:pPr marL="533400" indent="-533400">
              <a:lnSpc>
                <a:spcPct val="90000"/>
              </a:lnSpc>
              <a:buFont typeface="Monotype Sorts" pitchFamily="2" charset="2"/>
              <a:buAutoNum type="arabicPeriod"/>
            </a:pPr>
            <a:r>
              <a:rPr lang="en-US" b="1" smtClean="0"/>
              <a:t>Safeguard assets </a:t>
            </a:r>
            <a:r>
              <a:rPr lang="en-US" smtClean="0"/>
              <a:t>of the firm</a:t>
            </a:r>
            <a:endParaRPr lang="en-US" b="1" smtClean="0"/>
          </a:p>
          <a:p>
            <a:pPr marL="533400" indent="-533400">
              <a:lnSpc>
                <a:spcPct val="90000"/>
              </a:lnSpc>
              <a:buFont typeface="Monotype Sorts" pitchFamily="2" charset="2"/>
              <a:buAutoNum type="arabicPeriod"/>
            </a:pPr>
            <a:r>
              <a:rPr lang="en-US" b="1" smtClean="0"/>
              <a:t>Ensure accuracy and reliability </a:t>
            </a:r>
            <a:r>
              <a:rPr lang="en-US" smtClean="0"/>
              <a:t>of accounting records and information</a:t>
            </a:r>
          </a:p>
          <a:p>
            <a:pPr marL="533400" indent="-533400">
              <a:lnSpc>
                <a:spcPct val="90000"/>
              </a:lnSpc>
              <a:buFont typeface="Monotype Sorts" pitchFamily="2" charset="2"/>
              <a:buAutoNum type="arabicPeriod"/>
            </a:pPr>
            <a:r>
              <a:rPr lang="en-US" b="1" smtClean="0"/>
              <a:t>Promote efficiency </a:t>
            </a:r>
            <a:r>
              <a:rPr lang="en-US" smtClean="0"/>
              <a:t>of the firm’s operations</a:t>
            </a:r>
          </a:p>
          <a:p>
            <a:pPr marL="533400" indent="-533400">
              <a:lnSpc>
                <a:spcPct val="90000"/>
              </a:lnSpc>
              <a:buFont typeface="Monotype Sorts" pitchFamily="2" charset="2"/>
              <a:buAutoNum type="arabicPeriod"/>
            </a:pPr>
            <a:r>
              <a:rPr lang="en-US" b="1" smtClean="0"/>
              <a:t>Measure compliance </a:t>
            </a:r>
            <a:r>
              <a:rPr lang="en-US" smtClean="0"/>
              <a:t>with management’s prescribed policies and procedures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E0DE9-9F1A-4A89-A5AD-3A2827F9298D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  <a:noFill/>
        </p:spPr>
        <p:txBody>
          <a:bodyPr lIns="90488" tIns="44450" rIns="90488" bIns="44450"/>
          <a:lstStyle/>
          <a:p>
            <a:r>
              <a:rPr lang="en-US" sz="4000" dirty="0" smtClean="0"/>
              <a:t>Modifying Assumptions to the Internal Control Objectives</a:t>
            </a:r>
            <a:endParaRPr lang="en-US" dirty="0" smtClean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idx="1"/>
          </p:nvPr>
        </p:nvSpPr>
        <p:spPr>
          <a:xfrm>
            <a:off x="152400" y="2057400"/>
            <a:ext cx="8915400" cy="4343400"/>
          </a:xfrm>
        </p:spPr>
        <p:txBody>
          <a:bodyPr lIns="90488" tIns="44450" rIns="90488" bIns="44450"/>
          <a:lstStyle/>
          <a:p>
            <a:r>
              <a:rPr lang="en-US" sz="3000" b="1" smtClean="0"/>
              <a:t>Management Responsibility</a:t>
            </a:r>
          </a:p>
          <a:p>
            <a:pPr>
              <a:buFontTx/>
              <a:buNone/>
            </a:pPr>
            <a:r>
              <a:rPr lang="en-US" sz="2400" smtClean="0"/>
              <a:t>   The establishment and maintenance of a system of internal control is the responsibility of management.</a:t>
            </a:r>
            <a:endParaRPr lang="en-US" sz="3000" smtClean="0"/>
          </a:p>
          <a:p>
            <a:r>
              <a:rPr lang="en-US" sz="3000" b="1" smtClean="0"/>
              <a:t>Reasonable Assurance </a:t>
            </a:r>
          </a:p>
          <a:p>
            <a:pPr>
              <a:buFontTx/>
              <a:buNone/>
            </a:pPr>
            <a:r>
              <a:rPr lang="en-US" sz="2400" smtClean="0"/>
              <a:t>   The cost of achieving the objectives of internal control should not outweigh its benefits.</a:t>
            </a:r>
          </a:p>
          <a:p>
            <a:r>
              <a:rPr lang="en-US" sz="3000" b="1" smtClean="0"/>
              <a:t>Methods of Data Processing </a:t>
            </a:r>
          </a:p>
          <a:p>
            <a:pPr>
              <a:buFontTx/>
              <a:buNone/>
            </a:pPr>
            <a:r>
              <a:rPr lang="en-US" sz="2400" smtClean="0"/>
              <a:t>   The techniques of achieving the objectives will vary with different types of technology.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D80CC-81B7-42C3-95EC-BE7FA5E93F49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Objectives for Chapter 3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305800" cy="4267200"/>
          </a:xfrm>
        </p:spPr>
        <p:txBody>
          <a:bodyPr lIns="90488" tIns="44450" rIns="90488" bIns="44450"/>
          <a:lstStyle/>
          <a:p>
            <a:r>
              <a:rPr lang="en-US" smtClean="0"/>
              <a:t>Broad issues pertaining to business ethics</a:t>
            </a:r>
          </a:p>
          <a:p>
            <a:r>
              <a:rPr lang="en-US" smtClean="0"/>
              <a:t>Ethical issues related to the use of information technology</a:t>
            </a:r>
          </a:p>
          <a:p>
            <a:r>
              <a:rPr lang="en-US" smtClean="0"/>
              <a:t>Distinguish between management fraud and employee fraud</a:t>
            </a:r>
          </a:p>
          <a:p>
            <a:r>
              <a:rPr lang="en-US" smtClean="0"/>
              <a:t>Common types of fraud schemes</a:t>
            </a:r>
          </a:p>
          <a:p>
            <a:r>
              <a:rPr lang="en-US" smtClean="0"/>
              <a:t>Key features of SAS 78 / COSO internal control framework</a:t>
            </a:r>
          </a:p>
          <a:p>
            <a:r>
              <a:rPr lang="en-US" smtClean="0"/>
              <a:t>Objects and application of physical controls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7DF66-6AA7-4C00-87D5-780BCB47AED9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0668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Limitations of Internal Controls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179638"/>
            <a:ext cx="8229600" cy="4144962"/>
          </a:xfrm>
        </p:spPr>
        <p:txBody>
          <a:bodyPr lIns="90488" tIns="44450" rIns="90488" bIns="44450"/>
          <a:lstStyle/>
          <a:p>
            <a:r>
              <a:rPr lang="en-US" smtClean="0"/>
              <a:t>Possibility of honest errors</a:t>
            </a:r>
          </a:p>
          <a:p>
            <a:r>
              <a:rPr lang="en-US" smtClean="0"/>
              <a:t>Circumvention via collusion</a:t>
            </a:r>
          </a:p>
          <a:p>
            <a:r>
              <a:rPr lang="en-US" smtClean="0"/>
              <a:t>Management override</a:t>
            </a:r>
          </a:p>
          <a:p>
            <a:r>
              <a:rPr lang="en-US" smtClean="0"/>
              <a:t>Changing conditions--especially in companies with high growth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D2064-53D8-4CC7-A236-245E80227F5F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924800" cy="1143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Exposures of Weak Internal Controls (Risk)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2667000"/>
            <a:ext cx="7924800" cy="3352800"/>
          </a:xfrm>
        </p:spPr>
        <p:txBody>
          <a:bodyPr lIns="90488" tIns="44450" rIns="90488" bIns="44450"/>
          <a:lstStyle/>
          <a:p>
            <a:r>
              <a:rPr lang="en-US" b="1" smtClean="0"/>
              <a:t>Destruction</a:t>
            </a:r>
            <a:r>
              <a:rPr lang="en-US" smtClean="0"/>
              <a:t> of an asset</a:t>
            </a:r>
          </a:p>
          <a:p>
            <a:r>
              <a:rPr lang="en-US" b="1" smtClean="0"/>
              <a:t>Theft</a:t>
            </a:r>
            <a:r>
              <a:rPr lang="en-US" smtClean="0"/>
              <a:t> of an asset </a:t>
            </a:r>
          </a:p>
          <a:p>
            <a:r>
              <a:rPr lang="en-US" b="1" smtClean="0"/>
              <a:t>Corruption </a:t>
            </a:r>
            <a:r>
              <a:rPr lang="en-US" smtClean="0"/>
              <a:t>of information </a:t>
            </a:r>
          </a:p>
          <a:p>
            <a:r>
              <a:rPr lang="en-US" b="1" smtClean="0"/>
              <a:t>Disruption </a:t>
            </a:r>
            <a:r>
              <a:rPr lang="en-US" smtClean="0"/>
              <a:t>of the information system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0CA08-3838-460F-9E10-0899BCC0E2DB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8229600" cy="990600"/>
          </a:xfrm>
        </p:spPr>
        <p:txBody>
          <a:bodyPr/>
          <a:lstStyle/>
          <a:p>
            <a:r>
              <a:rPr lang="en-US" sz="3200" dirty="0" smtClean="0"/>
              <a:t>The Internal Controls Shield</a:t>
            </a:r>
          </a:p>
        </p:txBody>
      </p:sp>
      <p:pic>
        <p:nvPicPr>
          <p:cNvPr id="358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219201"/>
            <a:ext cx="5715000" cy="5029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9BE23-EE43-471E-9955-612AF70A120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229600" cy="1143000"/>
          </a:xfrm>
        </p:spPr>
        <p:txBody>
          <a:bodyPr/>
          <a:lstStyle/>
          <a:p>
            <a:pPr algn="ctr"/>
            <a:r>
              <a:rPr lang="en-US" sz="3200" dirty="0" smtClean="0"/>
              <a:t>Preventive, Detective, and Corrective Controls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1A122-2C58-4E25-A37E-0493952FF9AA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1" y="1676400"/>
            <a:ext cx="6553200" cy="466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62800" y="6172200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Figure 3-3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SAS 109 / COSO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178800" cy="417195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dirty="0" smtClean="0"/>
              <a:t>Describes the relationship between the firm’s…</a:t>
            </a:r>
          </a:p>
          <a:p>
            <a:r>
              <a:rPr lang="en-US" dirty="0" smtClean="0"/>
              <a:t>internal control structure,</a:t>
            </a:r>
          </a:p>
          <a:p>
            <a:r>
              <a:rPr lang="en-US" dirty="0" smtClean="0"/>
              <a:t>auditor’s assessment of risk, and</a:t>
            </a:r>
          </a:p>
          <a:p>
            <a:r>
              <a:rPr lang="en-US" dirty="0" smtClean="0"/>
              <a:t>the planning of audit procedures</a:t>
            </a:r>
          </a:p>
          <a:p>
            <a:endParaRPr lang="en-US" sz="800" dirty="0" smtClean="0"/>
          </a:p>
          <a:p>
            <a:pPr algn="ctr">
              <a:buFontTx/>
              <a:buNone/>
            </a:pPr>
            <a:r>
              <a:rPr lang="en-US" i="1" dirty="0" smtClean="0"/>
              <a:t>How do these three interrelate?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60A3E-5417-4785-94E1-9F2C8A16964C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04800" y="4572000"/>
            <a:ext cx="861060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The weaker the internal control structure, the higher the assessed level of risk; the higher the risk, the more auditor procedures applied in the audit.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build="p" autoUpdateAnimBg="0"/>
      <p:bldP spid="7987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7772400" cy="10668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Five Internal Control Components: SAS 109 / COSO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idx="1"/>
          </p:nvPr>
        </p:nvSpPr>
        <p:spPr>
          <a:xfrm>
            <a:off x="1143000" y="2590800"/>
            <a:ext cx="6934200" cy="38100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/>
              <a:t>1.  Control environment</a:t>
            </a:r>
          </a:p>
          <a:p>
            <a:pPr>
              <a:buFontTx/>
              <a:buNone/>
            </a:pPr>
            <a:r>
              <a:rPr lang="en-US" smtClean="0"/>
              <a:t>2.  Risk assessment</a:t>
            </a:r>
          </a:p>
          <a:p>
            <a:pPr>
              <a:buFontTx/>
              <a:buNone/>
            </a:pPr>
            <a:r>
              <a:rPr lang="en-US" smtClean="0"/>
              <a:t>3.  Information and communication</a:t>
            </a:r>
          </a:p>
          <a:p>
            <a:pPr>
              <a:buFontTx/>
              <a:buNone/>
            </a:pPr>
            <a:r>
              <a:rPr lang="en-US" smtClean="0"/>
              <a:t>4.  Monitoring</a:t>
            </a:r>
          </a:p>
          <a:p>
            <a:pPr>
              <a:buFontTx/>
              <a:buNone/>
            </a:pPr>
            <a:r>
              <a:rPr lang="en-US" smtClean="0"/>
              <a:t>5.  Control activities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437B42-2666-4010-BD73-938599CC4101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3058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1: The Control Environment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9248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dirty="0" smtClean="0"/>
              <a:t>Integrity and ethics of management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Organizational structure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Role of the board of directors and the audit committee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Management’s policies and philosophy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Delegation of responsibility and authority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Performance evaluation measures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External influences—regulatory agencies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Policies and practices managing human resources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74093-8646-4975-969F-B36F87F9BE5B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844550"/>
            <a:ext cx="7772400" cy="75565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2: Risk Assessment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7772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dirty="0" smtClean="0"/>
              <a:t>Identify, analyze and manage risks relevant to financial reporting: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changes in external environment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risky foreign markets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significant and rapid growth that strain internal controls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new product lines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restructuring, downsizing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changes in accounting policies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571-EF84-4C5E-8CEC-26BA6520E53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8229600" cy="12954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3: Information and Communication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229600" cy="38100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dirty="0" smtClean="0"/>
              <a:t>The AIS should produce high quality information which: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identifies and records all </a:t>
            </a:r>
            <a:r>
              <a:rPr lang="en-US" b="1" i="1" dirty="0" smtClean="0"/>
              <a:t>valid</a:t>
            </a:r>
            <a:r>
              <a:rPr lang="en-US" dirty="0" smtClean="0"/>
              <a:t> transactions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provides </a:t>
            </a:r>
            <a:r>
              <a:rPr lang="en-US" b="1" i="1" dirty="0" smtClean="0"/>
              <a:t>timely</a:t>
            </a:r>
            <a:r>
              <a:rPr lang="en-US" i="1" dirty="0" smtClean="0"/>
              <a:t> </a:t>
            </a:r>
            <a:r>
              <a:rPr lang="en-US" dirty="0" smtClean="0"/>
              <a:t>information in appropriate detail to permit proper classification and financial reporting</a:t>
            </a:r>
          </a:p>
          <a:p>
            <a:pPr lvl="1">
              <a:lnSpc>
                <a:spcPct val="90000"/>
              </a:lnSpc>
            </a:pPr>
            <a:r>
              <a:rPr lang="en-US" b="1" i="1" dirty="0" smtClean="0"/>
              <a:t>accurately</a:t>
            </a:r>
            <a:r>
              <a:rPr lang="en-US" i="1" dirty="0" smtClean="0"/>
              <a:t> </a:t>
            </a:r>
            <a:r>
              <a:rPr lang="en-US" dirty="0" smtClean="0"/>
              <a:t>measures the financial value of transactions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accurately records transactions </a:t>
            </a:r>
            <a:r>
              <a:rPr lang="en-US" b="1" i="1" dirty="0" smtClean="0"/>
              <a:t>in the time period in which they occurred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218B4-3CCD-4633-9FA2-E39CFCE2187E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458200" cy="8382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Information and Communication 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305800" cy="43434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400" dirty="0" smtClean="0"/>
              <a:t>Auditors must obtain sufficient knowledge of the IS to understand: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classes of transactions that are material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how these transactions are initiated </a:t>
            </a:r>
            <a:r>
              <a:rPr lang="en-US" dirty="0" smtClean="0">
                <a:solidFill>
                  <a:srgbClr val="FC0128"/>
                </a:solidFill>
              </a:rPr>
              <a:t>[input]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the associated accounting records and accounts used in processing </a:t>
            </a:r>
            <a:r>
              <a:rPr lang="en-US" dirty="0" smtClean="0">
                <a:solidFill>
                  <a:srgbClr val="FC0128"/>
                </a:solidFill>
              </a:rPr>
              <a:t>[input]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the transaction processing steps involved from the initiation of a transaction to its inclusion in the financial statements </a:t>
            </a:r>
            <a:r>
              <a:rPr lang="en-US" dirty="0" smtClean="0">
                <a:solidFill>
                  <a:srgbClr val="FC0128"/>
                </a:solidFill>
              </a:rPr>
              <a:t>[process]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the financial reporting process used to compile financial statements, disclosures, and estimates </a:t>
            </a:r>
            <a:r>
              <a:rPr lang="en-US" dirty="0" smtClean="0">
                <a:solidFill>
                  <a:srgbClr val="FC0128"/>
                </a:solidFill>
              </a:rPr>
              <a:t>[output]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121DFC-35F6-4ED8-BCC6-1DEC0676D941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43016" name="Text Box 6"/>
          <p:cNvSpPr txBox="1">
            <a:spLocks noChangeArrowheads="1"/>
          </p:cNvSpPr>
          <p:nvPr/>
        </p:nvSpPr>
        <p:spPr bwMode="auto">
          <a:xfrm>
            <a:off x="914400" y="55626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[</a:t>
            </a:r>
            <a:r>
              <a:rPr lang="en-US" sz="2400">
                <a:solidFill>
                  <a:srgbClr val="FC0128"/>
                </a:solidFill>
              </a:rPr>
              <a:t>red</a:t>
            </a:r>
            <a:r>
              <a:rPr lang="en-US" sz="2400"/>
              <a:t> shows relationship to the general AIS model]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Business Ethics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4495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mtClean="0"/>
              <a:t>   Why should we be concerned about ethics in the business world?</a:t>
            </a:r>
          </a:p>
          <a:p>
            <a:r>
              <a:rPr lang="en-US" smtClean="0"/>
              <a:t>Ethics are needed when conflicts arise—the need to choose</a:t>
            </a:r>
          </a:p>
          <a:p>
            <a:r>
              <a:rPr lang="en-US" smtClean="0"/>
              <a:t>In business, conflicts may arise between:</a:t>
            </a:r>
          </a:p>
          <a:p>
            <a:pPr lvl="1"/>
            <a:r>
              <a:rPr lang="en-US" smtClean="0"/>
              <a:t>employees</a:t>
            </a:r>
          </a:p>
          <a:p>
            <a:pPr lvl="1"/>
            <a:r>
              <a:rPr lang="en-US" smtClean="0"/>
              <a:t>management</a:t>
            </a:r>
          </a:p>
          <a:p>
            <a:pPr lvl="1"/>
            <a:r>
              <a:rPr lang="en-US" smtClean="0"/>
              <a:t>stakeholders</a:t>
            </a:r>
          </a:p>
          <a:p>
            <a:r>
              <a:rPr lang="en-US" smtClean="0"/>
              <a:t>Litigation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E76CA-8AC9-476E-9F7A-6755B10931D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4: Monitoring</a:t>
            </a:r>
          </a:p>
        </p:txBody>
      </p:sp>
      <p:sp>
        <p:nvSpPr>
          <p:cNvPr id="92165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7772400" cy="4114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dirty="0" smtClean="0"/>
              <a:t>The process for assessing the quality of internal control design and operation </a:t>
            </a:r>
          </a:p>
          <a:p>
            <a:pPr algn="ctr">
              <a:buFontTx/>
              <a:buNone/>
            </a:pPr>
            <a:r>
              <a:rPr lang="en-US" sz="2400" dirty="0" smtClean="0"/>
              <a:t>[This is </a:t>
            </a:r>
            <a:r>
              <a:rPr lang="en-US" sz="2400" dirty="0" smtClean="0">
                <a:solidFill>
                  <a:srgbClr val="FC0128"/>
                </a:solidFill>
              </a:rPr>
              <a:t>feedback</a:t>
            </a:r>
            <a:r>
              <a:rPr lang="en-US" sz="2400" dirty="0" smtClean="0"/>
              <a:t> in the general AIS model.]</a:t>
            </a:r>
          </a:p>
          <a:p>
            <a:r>
              <a:rPr lang="en-US" sz="2400" dirty="0" smtClean="0"/>
              <a:t>Separate procedures—test of controls by internal auditors</a:t>
            </a:r>
          </a:p>
          <a:p>
            <a:r>
              <a:rPr lang="en-US" sz="2400" dirty="0" smtClean="0"/>
              <a:t>Ongoing monitoring:</a:t>
            </a:r>
          </a:p>
          <a:p>
            <a:pPr lvl="1"/>
            <a:r>
              <a:rPr lang="en-US" dirty="0" smtClean="0"/>
              <a:t>computer modules integrated into routine operations</a:t>
            </a:r>
          </a:p>
          <a:p>
            <a:pPr lvl="1"/>
            <a:r>
              <a:rPr lang="en-US" dirty="0" smtClean="0"/>
              <a:t>management reports which highlight trends and exceptions from normal performance</a:t>
            </a:r>
            <a:endParaRPr lang="en-US" sz="2000" dirty="0" smtClean="0"/>
          </a:p>
          <a:p>
            <a:pPr algn="ctr"/>
            <a:endParaRPr lang="en-US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5AE2D-694F-4A00-A93B-3DD2DF59717D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685800" y="57150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[</a:t>
            </a:r>
            <a:r>
              <a:rPr lang="en-US" sz="2400" dirty="0">
                <a:solidFill>
                  <a:srgbClr val="FC0128"/>
                </a:solidFill>
              </a:rPr>
              <a:t>red</a:t>
            </a:r>
            <a:r>
              <a:rPr lang="en-US" sz="2400" dirty="0"/>
              <a:t> shows relationship to the general AIS model]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5: Control Activities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114800"/>
          </a:xfrm>
        </p:spPr>
        <p:txBody>
          <a:bodyPr lIns="90488" tIns="44450" rIns="90488" bIns="44450"/>
          <a:lstStyle/>
          <a:p>
            <a:r>
              <a:rPr lang="en-US" dirty="0" smtClean="0"/>
              <a:t>Policies and procedures to ensure that the appropriate actions are taken in response to identified risks </a:t>
            </a:r>
          </a:p>
          <a:p>
            <a:r>
              <a:rPr lang="en-US" dirty="0" smtClean="0"/>
              <a:t>Fall into two distinct categories:</a:t>
            </a:r>
          </a:p>
          <a:p>
            <a:pPr lvl="1"/>
            <a:r>
              <a:rPr lang="en-US" dirty="0" smtClean="0"/>
              <a:t>IT controls—relate specifically to the computer environment</a:t>
            </a:r>
          </a:p>
          <a:p>
            <a:pPr lvl="1"/>
            <a:r>
              <a:rPr lang="en-US" dirty="0" smtClean="0"/>
              <a:t>Physical controls—primarily pertain to human activities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9906-F604-43E3-8329-694E838FE5D2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467600" cy="914400"/>
          </a:xfrm>
        </p:spPr>
        <p:txBody>
          <a:bodyPr/>
          <a:lstStyle/>
          <a:p>
            <a:r>
              <a:rPr lang="en-US" dirty="0" smtClean="0"/>
              <a:t>Two Types of IT Controls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/>
              <a:t>General controls—</a:t>
            </a:r>
            <a:r>
              <a:rPr lang="en-US" smtClean="0"/>
              <a:t>pertain to the entitywide computer environment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Examples: controls over the data center, organization databases, systems development, and program maintenance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Application controls—</a:t>
            </a:r>
            <a:r>
              <a:rPr lang="en-US" smtClean="0"/>
              <a:t>ensure the integrity of specific systems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Examples: controls over sales order processing, accounts payable, and payroll applications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A4C8F-CCDD-451F-8AE3-2F7CFEA64C0E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467600" cy="914400"/>
          </a:xfrm>
        </p:spPr>
        <p:txBody>
          <a:bodyPr/>
          <a:lstStyle/>
          <a:p>
            <a:r>
              <a:rPr lang="en-US" dirty="0" smtClean="0"/>
              <a:t>Six Types of Physical Controls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696200" cy="3886200"/>
          </a:xfrm>
        </p:spPr>
        <p:txBody>
          <a:bodyPr/>
          <a:lstStyle/>
          <a:p>
            <a:r>
              <a:rPr lang="en-US" smtClean="0"/>
              <a:t>Transaction Authorization</a:t>
            </a:r>
          </a:p>
          <a:p>
            <a:r>
              <a:rPr lang="en-US" smtClean="0"/>
              <a:t>Segregation of Duties</a:t>
            </a:r>
          </a:p>
          <a:p>
            <a:r>
              <a:rPr lang="en-US" smtClean="0"/>
              <a:t>Supervision</a:t>
            </a:r>
          </a:p>
          <a:p>
            <a:r>
              <a:rPr lang="en-US" smtClean="0"/>
              <a:t>Accounting Records </a:t>
            </a:r>
          </a:p>
          <a:p>
            <a:r>
              <a:rPr lang="en-US" smtClean="0"/>
              <a:t>Access Control </a:t>
            </a:r>
          </a:p>
          <a:p>
            <a:r>
              <a:rPr lang="en-US" smtClean="0"/>
              <a:t>Independent Verification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617FF9-6AAA-48E8-90B9-53310A45B4C3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7772400" cy="45720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Transaction Authorization</a:t>
            </a:r>
            <a:endParaRPr lang="en-US" sz="3200" dirty="0" smtClean="0"/>
          </a:p>
          <a:p>
            <a:r>
              <a:rPr lang="en-US" dirty="0" smtClean="0"/>
              <a:t>used to ensure that employees are carrying out only authorized transactions  </a:t>
            </a:r>
          </a:p>
          <a:p>
            <a:r>
              <a:rPr lang="en-US" i="1" dirty="0" smtClean="0"/>
              <a:t>general</a:t>
            </a:r>
            <a:r>
              <a:rPr lang="en-US" dirty="0" smtClean="0"/>
              <a:t> (everyday procedures) or </a:t>
            </a:r>
            <a:r>
              <a:rPr lang="en-US" i="1" dirty="0" smtClean="0"/>
              <a:t>specific </a:t>
            </a:r>
            <a:r>
              <a:rPr lang="en-US" dirty="0" smtClean="0"/>
              <a:t>(non-routine transactions) authorizations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9EA83-6444-4570-ACFD-C1ABE7CD3841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Physical Controls</a:t>
            </a:r>
            <a:endParaRPr lang="en-US" u="sng" smtClean="0"/>
          </a:p>
        </p:txBody>
      </p:sp>
      <p:sp>
        <p:nvSpPr>
          <p:cNvPr id="96260" name="Rectangle 4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001000" cy="43434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Segregation of Duties</a:t>
            </a:r>
            <a:endParaRPr lang="en-US" sz="3200" dirty="0" smtClean="0"/>
          </a:p>
          <a:p>
            <a:r>
              <a:rPr lang="en-US" dirty="0" smtClean="0"/>
              <a:t>In manual systems, separation between:</a:t>
            </a:r>
          </a:p>
          <a:p>
            <a:pPr lvl="1"/>
            <a:r>
              <a:rPr lang="en-US" i="1" dirty="0" smtClean="0"/>
              <a:t>authorizing and processing a transaction</a:t>
            </a:r>
          </a:p>
          <a:p>
            <a:pPr lvl="1"/>
            <a:r>
              <a:rPr lang="en-US" i="1" dirty="0" smtClean="0"/>
              <a:t>custody and recordkeeping of the asset</a:t>
            </a:r>
          </a:p>
          <a:p>
            <a:pPr lvl="1"/>
            <a:r>
              <a:rPr lang="en-US" i="1" dirty="0" smtClean="0"/>
              <a:t>subtasks</a:t>
            </a:r>
            <a:endParaRPr lang="en-US" dirty="0" smtClean="0"/>
          </a:p>
          <a:p>
            <a:r>
              <a:rPr lang="en-US" dirty="0" smtClean="0"/>
              <a:t>In computerized systems, separation between:</a:t>
            </a:r>
          </a:p>
          <a:p>
            <a:pPr lvl="1"/>
            <a:r>
              <a:rPr lang="en-US" i="1" dirty="0" smtClean="0"/>
              <a:t>program coding</a:t>
            </a:r>
          </a:p>
          <a:p>
            <a:pPr lvl="1"/>
            <a:r>
              <a:rPr lang="en-US" i="1" dirty="0" smtClean="0"/>
              <a:t>program processing</a:t>
            </a:r>
          </a:p>
          <a:p>
            <a:pPr lvl="1"/>
            <a:r>
              <a:rPr lang="en-US" i="1" dirty="0" smtClean="0"/>
              <a:t>program maintenance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736596-F83A-48F6-A751-890F184F5178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Physical Controls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5720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Supervision</a:t>
            </a:r>
          </a:p>
          <a:p>
            <a:r>
              <a:rPr lang="en-US" dirty="0" smtClean="0"/>
              <a:t>a compensation for lack of segregation; some may be built into computer systems</a:t>
            </a:r>
          </a:p>
          <a:p>
            <a:pPr>
              <a:buFontTx/>
              <a:buNone/>
            </a:pPr>
            <a:r>
              <a:rPr lang="en-US" sz="3200" b="1" u="sng" dirty="0" smtClean="0"/>
              <a:t>Accounting Records</a:t>
            </a:r>
            <a:endParaRPr lang="en-US" sz="3200" dirty="0" smtClean="0"/>
          </a:p>
          <a:p>
            <a:r>
              <a:rPr lang="en-US" dirty="0" smtClean="0"/>
              <a:t>provide an audit trail</a:t>
            </a: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34D19-D58D-4965-B182-91FCE61AA223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Physical Controls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7772400" cy="43434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Access Controls</a:t>
            </a:r>
          </a:p>
          <a:p>
            <a:r>
              <a:rPr lang="en-US" dirty="0" smtClean="0"/>
              <a:t>help to safeguard assets by restricting physical access to them</a:t>
            </a:r>
          </a:p>
          <a:p>
            <a:pPr>
              <a:buFontTx/>
              <a:buNone/>
            </a:pPr>
            <a:r>
              <a:rPr lang="en-US" sz="3200" b="1" u="sng" dirty="0" smtClean="0"/>
              <a:t>Independent Verification</a:t>
            </a:r>
          </a:p>
          <a:p>
            <a:r>
              <a:rPr lang="en-US" dirty="0" smtClean="0"/>
              <a:t>reviewing batch totals or reconciling subsidiary accounts with control accounts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B260F-33A6-4363-9C6F-FCF7DDC96A2A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1447800" y="1911350"/>
            <a:ext cx="1731963" cy="444500"/>
            <a:chOff x="952" y="1204"/>
            <a:chExt cx="1053" cy="280"/>
          </a:xfrm>
        </p:grpSpPr>
        <p:sp>
          <p:nvSpPr>
            <p:cNvPr id="52260" name="Rectangle 3"/>
            <p:cNvSpPr>
              <a:spLocks noChangeArrowheads="1"/>
            </p:cNvSpPr>
            <p:nvPr/>
          </p:nvSpPr>
          <p:spPr bwMode="auto">
            <a:xfrm>
              <a:off x="1012" y="1204"/>
              <a:ext cx="952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1" name="Rectangle 4"/>
            <p:cNvSpPr>
              <a:spLocks noChangeArrowheads="1"/>
            </p:cNvSpPr>
            <p:nvPr/>
          </p:nvSpPr>
          <p:spPr bwMode="auto">
            <a:xfrm>
              <a:off x="952" y="1221"/>
              <a:ext cx="1053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dirty="0"/>
                <a:t> Authorization</a:t>
              </a:r>
            </a:p>
          </p:txBody>
        </p:sp>
      </p:grpSp>
      <p:grpSp>
        <p:nvGrpSpPr>
          <p:cNvPr id="52227" name="Group 5"/>
          <p:cNvGrpSpPr>
            <a:grpSpLocks/>
          </p:cNvGrpSpPr>
          <p:nvPr/>
        </p:nvGrpSpPr>
        <p:grpSpPr bwMode="auto">
          <a:xfrm>
            <a:off x="1371600" y="3435350"/>
            <a:ext cx="1736725" cy="444500"/>
            <a:chOff x="952" y="2164"/>
            <a:chExt cx="1012" cy="280"/>
          </a:xfrm>
        </p:grpSpPr>
        <p:sp>
          <p:nvSpPr>
            <p:cNvPr id="52258" name="Rectangle 6"/>
            <p:cNvSpPr>
              <a:spLocks noChangeArrowheads="1"/>
            </p:cNvSpPr>
            <p:nvPr/>
          </p:nvSpPr>
          <p:spPr bwMode="auto">
            <a:xfrm>
              <a:off x="1012" y="2164"/>
              <a:ext cx="952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9" name="Rectangle 7"/>
            <p:cNvSpPr>
              <a:spLocks noChangeArrowheads="1"/>
            </p:cNvSpPr>
            <p:nvPr/>
          </p:nvSpPr>
          <p:spPr bwMode="auto">
            <a:xfrm>
              <a:off x="952" y="2180"/>
              <a:ext cx="1011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dirty="0"/>
                <a:t> Authorization</a:t>
              </a:r>
            </a:p>
          </p:txBody>
        </p:sp>
      </p:grpSp>
      <p:grpSp>
        <p:nvGrpSpPr>
          <p:cNvPr id="52228" name="Group 8"/>
          <p:cNvGrpSpPr>
            <a:grpSpLocks/>
          </p:cNvGrpSpPr>
          <p:nvPr/>
        </p:nvGrpSpPr>
        <p:grpSpPr bwMode="auto">
          <a:xfrm>
            <a:off x="1546578" y="5181600"/>
            <a:ext cx="1567274" cy="450850"/>
            <a:chOff x="1012" y="3264"/>
            <a:chExt cx="952" cy="284"/>
          </a:xfrm>
        </p:grpSpPr>
        <p:sp>
          <p:nvSpPr>
            <p:cNvPr id="52256" name="Rectangle 9"/>
            <p:cNvSpPr>
              <a:spLocks noChangeArrowheads="1"/>
            </p:cNvSpPr>
            <p:nvPr/>
          </p:nvSpPr>
          <p:spPr bwMode="auto">
            <a:xfrm>
              <a:off x="1012" y="3268"/>
              <a:ext cx="952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7" name="Rectangle 10"/>
            <p:cNvSpPr>
              <a:spLocks noChangeArrowheads="1"/>
            </p:cNvSpPr>
            <p:nvPr/>
          </p:nvSpPr>
          <p:spPr bwMode="auto">
            <a:xfrm>
              <a:off x="1091" y="3264"/>
              <a:ext cx="743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dirty="0"/>
                <a:t> </a:t>
              </a:r>
              <a:r>
                <a:rPr lang="en-US" sz="2000" dirty="0" smtClean="0"/>
                <a:t>Journals</a:t>
              </a:r>
              <a:endParaRPr lang="en-US" sz="2000" dirty="0"/>
            </a:p>
          </p:txBody>
        </p:sp>
      </p:grpSp>
      <p:sp>
        <p:nvSpPr>
          <p:cNvPr id="52229" name="Rectangle 11"/>
          <p:cNvSpPr>
            <a:spLocks noChangeArrowheads="1"/>
          </p:cNvSpPr>
          <p:nvPr/>
        </p:nvSpPr>
        <p:spPr bwMode="auto">
          <a:xfrm>
            <a:off x="3352800" y="1905000"/>
            <a:ext cx="4724400" cy="5207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Rectangle 12"/>
          <p:cNvSpPr>
            <a:spLocks noChangeArrowheads="1"/>
          </p:cNvSpPr>
          <p:nvPr/>
        </p:nvSpPr>
        <p:spPr bwMode="auto">
          <a:xfrm>
            <a:off x="5167313" y="1938338"/>
            <a:ext cx="14382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>
                <a:solidFill>
                  <a:schemeClr val="bg1"/>
                </a:solidFill>
              </a:rPr>
              <a:t>Processing</a:t>
            </a:r>
          </a:p>
        </p:txBody>
      </p:sp>
      <p:sp>
        <p:nvSpPr>
          <p:cNvPr id="52231" name="Rectangle 13"/>
          <p:cNvSpPr>
            <a:spLocks noChangeArrowheads="1"/>
          </p:cNvSpPr>
          <p:nvPr/>
        </p:nvSpPr>
        <p:spPr bwMode="auto">
          <a:xfrm>
            <a:off x="3511550" y="3435350"/>
            <a:ext cx="2349500" cy="4445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Rectangle 14"/>
          <p:cNvSpPr>
            <a:spLocks noChangeArrowheads="1"/>
          </p:cNvSpPr>
          <p:nvPr/>
        </p:nvSpPr>
        <p:spPr bwMode="auto">
          <a:xfrm>
            <a:off x="4038600" y="3460750"/>
            <a:ext cx="11239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Custody</a:t>
            </a:r>
          </a:p>
        </p:txBody>
      </p:sp>
      <p:sp>
        <p:nvSpPr>
          <p:cNvPr id="52233" name="Rectangle 15"/>
          <p:cNvSpPr>
            <a:spLocks noChangeArrowheads="1"/>
          </p:cNvSpPr>
          <p:nvPr/>
        </p:nvSpPr>
        <p:spPr bwMode="auto">
          <a:xfrm>
            <a:off x="6102350" y="3435350"/>
            <a:ext cx="2501900" cy="444500"/>
          </a:xfrm>
          <a:prstGeom prst="rect">
            <a:avLst/>
          </a:prstGeom>
          <a:solidFill>
            <a:srgbClr val="081D5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Rectangle 16"/>
          <p:cNvSpPr>
            <a:spLocks noChangeArrowheads="1"/>
          </p:cNvSpPr>
          <p:nvPr/>
        </p:nvSpPr>
        <p:spPr bwMode="auto">
          <a:xfrm>
            <a:off x="6584950" y="3467100"/>
            <a:ext cx="13525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chemeClr val="accent1">
                    <a:lumMod val="20000"/>
                    <a:lumOff val="80000"/>
                  </a:schemeClr>
                </a:solidFill>
                <a:ea typeface="+mn-ea"/>
                <a:cs typeface="+mn-cs"/>
              </a:rPr>
              <a:t>Recording</a:t>
            </a:r>
          </a:p>
        </p:txBody>
      </p:sp>
      <p:sp>
        <p:nvSpPr>
          <p:cNvPr id="52255" name="Rectangle 19"/>
          <p:cNvSpPr>
            <a:spLocks noChangeArrowheads="1"/>
          </p:cNvSpPr>
          <p:nvPr/>
        </p:nvSpPr>
        <p:spPr bwMode="auto">
          <a:xfrm>
            <a:off x="3416300" y="5213350"/>
            <a:ext cx="6673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bg1"/>
                </a:solidFill>
              </a:rPr>
              <a:t>Ta </a:t>
            </a:r>
            <a:r>
              <a:rPr lang="en-US" sz="2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2239" name="Freeform 29"/>
          <p:cNvSpPr>
            <a:spLocks/>
          </p:cNvSpPr>
          <p:nvPr/>
        </p:nvSpPr>
        <p:spPr bwMode="auto">
          <a:xfrm>
            <a:off x="1371600" y="1600200"/>
            <a:ext cx="6781800" cy="382588"/>
          </a:xfrm>
          <a:custGeom>
            <a:avLst/>
            <a:gdLst>
              <a:gd name="T0" fmla="*/ 0 w 4705"/>
              <a:gd name="T1" fmla="*/ 2147483647 h 241"/>
              <a:gd name="T2" fmla="*/ 0 w 4705"/>
              <a:gd name="T3" fmla="*/ 0 h 241"/>
              <a:gd name="T4" fmla="*/ 2147483647 w 4705"/>
              <a:gd name="T5" fmla="*/ 0 h 241"/>
              <a:gd name="T6" fmla="*/ 2147483647 w 4705"/>
              <a:gd name="T7" fmla="*/ 2147483647 h 241"/>
              <a:gd name="T8" fmla="*/ 0 60000 65536"/>
              <a:gd name="T9" fmla="*/ 0 60000 65536"/>
              <a:gd name="T10" fmla="*/ 0 60000 65536"/>
              <a:gd name="T11" fmla="*/ 0 60000 65536"/>
              <a:gd name="T12" fmla="*/ 0 w 4705"/>
              <a:gd name="T13" fmla="*/ 0 h 241"/>
              <a:gd name="T14" fmla="*/ 4705 w 4705"/>
              <a:gd name="T15" fmla="*/ 241 h 2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05" h="241">
                <a:moveTo>
                  <a:pt x="0" y="192"/>
                </a:moveTo>
                <a:lnTo>
                  <a:pt x="0" y="0"/>
                </a:lnTo>
                <a:lnTo>
                  <a:pt x="4704" y="0"/>
                </a:lnTo>
                <a:lnTo>
                  <a:pt x="4704" y="24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334" name="Rectangle 30"/>
          <p:cNvSpPr>
            <a:spLocks noChangeArrowheads="1"/>
          </p:cNvSpPr>
          <p:nvPr/>
        </p:nvSpPr>
        <p:spPr bwMode="auto">
          <a:xfrm>
            <a:off x="228600" y="685800"/>
            <a:ext cx="7543800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1B449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  <a:cs typeface="+mn-cs"/>
              </a:rPr>
              <a:t>Nested Control Objectives for Transactions</a:t>
            </a:r>
          </a:p>
        </p:txBody>
      </p:sp>
      <p:sp>
        <p:nvSpPr>
          <p:cNvPr id="52241" name="Rectangle 31"/>
          <p:cNvSpPr>
            <a:spLocks noChangeArrowheads="1"/>
          </p:cNvSpPr>
          <p:nvPr/>
        </p:nvSpPr>
        <p:spPr bwMode="auto">
          <a:xfrm>
            <a:off x="-12700" y="1676400"/>
            <a:ext cx="1450975" cy="405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dirty="0"/>
              <a:t>Control</a:t>
            </a:r>
          </a:p>
          <a:p>
            <a:pPr eaLnBrk="0" hangingPunct="0"/>
            <a:r>
              <a:rPr lang="en-US" sz="2000" dirty="0"/>
              <a:t>Objective 1</a:t>
            </a:r>
          </a:p>
          <a:p>
            <a:pPr eaLnBrk="0" hangingPunct="0"/>
            <a:endParaRPr lang="en-US" sz="2000" dirty="0"/>
          </a:p>
          <a:p>
            <a:pPr eaLnBrk="0" hangingPunct="0"/>
            <a:endParaRPr lang="en-US" sz="2000" dirty="0"/>
          </a:p>
          <a:p>
            <a:pPr eaLnBrk="0" hangingPunct="0"/>
            <a:endParaRPr lang="en-US" sz="2000" dirty="0"/>
          </a:p>
          <a:p>
            <a:pPr eaLnBrk="0" hangingPunct="0"/>
            <a:r>
              <a:rPr lang="en-US" sz="2000" dirty="0"/>
              <a:t>Control</a:t>
            </a:r>
          </a:p>
          <a:p>
            <a:pPr eaLnBrk="0" hangingPunct="0"/>
            <a:r>
              <a:rPr lang="en-US" sz="2000" dirty="0"/>
              <a:t>Objective 2</a:t>
            </a:r>
          </a:p>
          <a:p>
            <a:pPr eaLnBrk="0" hangingPunct="0"/>
            <a:endParaRPr lang="en-US" sz="2000" dirty="0"/>
          </a:p>
          <a:p>
            <a:pPr eaLnBrk="0" hangingPunct="0"/>
            <a:endParaRPr lang="en-US" sz="2000" dirty="0"/>
          </a:p>
          <a:p>
            <a:pPr eaLnBrk="0" hangingPunct="0"/>
            <a:endParaRPr lang="en-US" sz="2000" dirty="0"/>
          </a:p>
          <a:p>
            <a:pPr eaLnBrk="0" hangingPunct="0"/>
            <a:endParaRPr lang="en-US" sz="2000" dirty="0"/>
          </a:p>
          <a:p>
            <a:pPr eaLnBrk="0" hangingPunct="0"/>
            <a:r>
              <a:rPr lang="en-US" sz="2000" dirty="0"/>
              <a:t>Control </a:t>
            </a:r>
          </a:p>
          <a:p>
            <a:pPr eaLnBrk="0" hangingPunct="0"/>
            <a:r>
              <a:rPr lang="en-US" sz="2000" dirty="0"/>
              <a:t>Objective 3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379FA-5095-430D-B244-5070AD6907AF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81400" y="121920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3505200" y="5105400"/>
            <a:ext cx="2209800" cy="68580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2400" y="5131266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Subsidiary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Ledgers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172200" y="5105400"/>
            <a:ext cx="1981200" cy="68580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29400" y="5105400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General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Ledger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39000" y="6172200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Figure 3-4</a:t>
            </a:r>
            <a:endParaRPr lang="en-US" sz="8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7772400" cy="45720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Transaction Authorization</a:t>
            </a:r>
            <a:endParaRPr lang="en-US" sz="3200" dirty="0" smtClean="0"/>
          </a:p>
          <a:p>
            <a:r>
              <a:rPr lang="en-US" dirty="0" smtClean="0"/>
              <a:t>The rules are often embedded within computer programs.</a:t>
            </a:r>
          </a:p>
          <a:p>
            <a:pPr lvl="1"/>
            <a:r>
              <a:rPr lang="en-US" dirty="0" smtClean="0"/>
              <a:t>EDI/JIT: automated re-ordering of inventory without human intervention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182D7-88BC-4A65-B255-BCBDB3E7EEF8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/>
          <a:lstStyle/>
          <a:p>
            <a:r>
              <a:rPr lang="en-US" smtClean="0"/>
              <a:t>Business Ethics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03438"/>
            <a:ext cx="8229600" cy="4144962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	Business ethics </a:t>
            </a:r>
            <a:r>
              <a:rPr lang="en-US" smtClean="0"/>
              <a:t>involves finding the answers to two questions:</a:t>
            </a:r>
          </a:p>
          <a:p>
            <a:r>
              <a:rPr lang="en-US" smtClean="0"/>
              <a:t>How do managers decide on what is right in conducting their business?</a:t>
            </a:r>
          </a:p>
          <a:p>
            <a:r>
              <a:rPr lang="en-US" smtClean="0"/>
              <a:t>Once managers have recognized what is right, how do they achieve it?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100CB7-7BB2-45BC-A946-13ECC8ED051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86800" cy="4495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Segregation of Duties</a:t>
            </a:r>
            <a:r>
              <a:rPr lang="en-US" sz="3200" dirty="0" smtClean="0"/>
              <a:t> </a:t>
            </a:r>
          </a:p>
          <a:p>
            <a:r>
              <a:rPr lang="en-US" dirty="0" smtClean="0"/>
              <a:t>A computer program may perform many tasks that are deemed incompatible. </a:t>
            </a:r>
          </a:p>
          <a:p>
            <a:r>
              <a:rPr lang="en-US" dirty="0" smtClean="0"/>
              <a:t>Thus the crucial need to separate program development, program operations, and program maintenance.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33F91-FB8F-49D2-A000-DC78352881D6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Supervision</a:t>
            </a:r>
            <a:r>
              <a:rPr lang="en-US" sz="3200" dirty="0" smtClean="0"/>
              <a:t> </a:t>
            </a:r>
          </a:p>
          <a:p>
            <a:r>
              <a:rPr lang="en-US" dirty="0" smtClean="0"/>
              <a:t>The ability to assess competent employees becomes more challenging due to the greater technical knowledge required.</a:t>
            </a:r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082F5-2354-4522-905A-D4EDF384AF99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9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495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Accounting Records</a:t>
            </a:r>
            <a:r>
              <a:rPr lang="en-US" sz="3200" dirty="0" smtClean="0"/>
              <a:t> </a:t>
            </a:r>
          </a:p>
          <a:p>
            <a:r>
              <a:rPr lang="en-US" dirty="0" smtClean="0"/>
              <a:t>ledger accounts and sometimes source documents are kept magnetically</a:t>
            </a:r>
          </a:p>
          <a:p>
            <a:pPr lvl="1"/>
            <a:r>
              <a:rPr lang="en-US" dirty="0" smtClean="0"/>
              <a:t>no audit trail is readily apparent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63627-C3BA-474B-B2CE-1534F27DBA30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495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Access Control</a:t>
            </a:r>
            <a:r>
              <a:rPr lang="en-US" sz="3200" dirty="0" smtClean="0"/>
              <a:t> </a:t>
            </a:r>
          </a:p>
          <a:p>
            <a:r>
              <a:rPr lang="en-US" dirty="0" smtClean="0"/>
              <a:t>Data consolidation exposes the organization to computer fraud and excessive losses from disaster.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5F89B2-9A3D-4336-8944-79C70DB6D13A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106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Physical Controls in IT Contexts</a:t>
            </a:r>
          </a:p>
        </p:txBody>
      </p:sp>
      <p:sp>
        <p:nvSpPr>
          <p:cNvPr id="11469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4958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200" b="1" u="sng" dirty="0" smtClean="0"/>
              <a:t>Independent Verification</a:t>
            </a:r>
            <a:r>
              <a:rPr lang="en-US" sz="3200" dirty="0" smtClean="0"/>
              <a:t>  </a:t>
            </a:r>
          </a:p>
          <a:p>
            <a:r>
              <a:rPr lang="en-US" dirty="0" smtClean="0"/>
              <a:t>When tasks are performed by the computer rather than manually, the need for an independent check is not necessary. </a:t>
            </a:r>
          </a:p>
          <a:p>
            <a:r>
              <a:rPr lang="en-US" dirty="0" smtClean="0"/>
              <a:t>However, the programs themselves are checked.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CEBDB-FFAE-4995-BEC1-A5141646AAFC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Controls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458200" cy="3581400"/>
          </a:xfrm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Risks within specific applications</a:t>
            </a:r>
          </a:p>
          <a:p>
            <a:pPr eaLnBrk="1" hangingPunct="1"/>
            <a:r>
              <a:rPr lang="en-US" dirty="0" smtClean="0"/>
              <a:t>Can affect manual procedures (e.g., entering data) or embedded (automated) procedures</a:t>
            </a:r>
          </a:p>
          <a:p>
            <a:pPr eaLnBrk="1" hangingPunct="1"/>
            <a:r>
              <a:rPr lang="en-US" dirty="0" smtClean="0"/>
              <a:t>Convenient to look at in terms of:</a:t>
            </a:r>
          </a:p>
          <a:p>
            <a:pPr lvl="1" eaLnBrk="1" hangingPunct="1"/>
            <a:r>
              <a:rPr lang="en-US" dirty="0" smtClean="0"/>
              <a:t>input stage</a:t>
            </a:r>
          </a:p>
          <a:p>
            <a:pPr lvl="1" eaLnBrk="1" hangingPunct="1"/>
            <a:r>
              <a:rPr lang="en-US" dirty="0" smtClean="0"/>
              <a:t>processing stage</a:t>
            </a:r>
          </a:p>
          <a:p>
            <a:pPr lvl="1" eaLnBrk="1" hangingPunct="1"/>
            <a:r>
              <a:rPr lang="en-US" dirty="0" smtClean="0"/>
              <a:t>output stage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3124200" y="4953000"/>
            <a:ext cx="2895600" cy="1219200"/>
          </a:xfrm>
          <a:prstGeom prst="rightArrowCallout">
            <a:avLst>
              <a:gd name="adj1" fmla="val 25000"/>
              <a:gd name="adj2" fmla="val 25000"/>
              <a:gd name="adj3" fmla="val 39583"/>
              <a:gd name="adj4" fmla="val 66667"/>
            </a:avLst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PROCESSING</a:t>
            </a:r>
            <a:endParaRPr lang="en-US" sz="2000">
              <a:solidFill>
                <a:srgbClr val="33CC33"/>
              </a:solidFill>
              <a:latin typeface="Times New Roman" pitchFamily="18" charset="0"/>
            </a:endParaRP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914400" y="5105400"/>
            <a:ext cx="2133600" cy="990600"/>
          </a:xfrm>
          <a:prstGeom prst="rightArrow">
            <a:avLst>
              <a:gd name="adj1" fmla="val 50000"/>
              <a:gd name="adj2" fmla="val 53846"/>
            </a:avLst>
          </a:prstGeom>
          <a:solidFill>
            <a:srgbClr val="FC012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INPUT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096000" y="5105400"/>
            <a:ext cx="1828800" cy="990600"/>
          </a:xfrm>
          <a:prstGeom prst="rect">
            <a:avLst/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OUTPUT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FDB56D-7AC2-4899-9451-219F8EAC7933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Input Controls</a:t>
            </a:r>
          </a:p>
        </p:txBody>
      </p:sp>
      <p:sp>
        <p:nvSpPr>
          <p:cNvPr id="58375" name="Rectangle 7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20000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600" smtClean="0"/>
              <a:t>Goal of input controls - valid, accurate, and complete input data</a:t>
            </a:r>
          </a:p>
          <a:p>
            <a:pPr eaLnBrk="1" hangingPunct="1"/>
            <a:r>
              <a:rPr lang="en-US" sz="3600" smtClean="0"/>
              <a:t>Two common causes of input errors:</a:t>
            </a:r>
          </a:p>
          <a:p>
            <a:pPr lvl="1" eaLnBrk="1" hangingPunct="1"/>
            <a:r>
              <a:rPr lang="en-US" sz="3000" smtClean="0"/>
              <a:t>transcription errors – wrong character or value</a:t>
            </a:r>
          </a:p>
          <a:p>
            <a:pPr lvl="1" eaLnBrk="1" hangingPunct="1"/>
            <a:r>
              <a:rPr lang="en-US" sz="3000" smtClean="0"/>
              <a:t>transposition errors – ‘right’ character or value, but in wrong place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69E004-C074-4FC7-9CBD-4AE3D57A9280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3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3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Input Controls</a:t>
            </a:r>
          </a:p>
        </p:txBody>
      </p:sp>
      <p:sp>
        <p:nvSpPr>
          <p:cNvPr id="60423" name="Rectangle 7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7848600" cy="44196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Check digits – data code is added to produce a control digit</a:t>
            </a:r>
          </a:p>
          <a:p>
            <a:pPr lvl="1" eaLnBrk="1" hangingPunct="1"/>
            <a:r>
              <a:rPr lang="en-US" sz="2600" smtClean="0"/>
              <a:t>especially useful for transcription and transposition errors</a:t>
            </a:r>
          </a:p>
          <a:p>
            <a:pPr eaLnBrk="1" hangingPunct="1"/>
            <a:r>
              <a:rPr lang="en-US" smtClean="0"/>
              <a:t>Missing data checks – control for blanks or incorrect justifications</a:t>
            </a:r>
          </a:p>
          <a:p>
            <a:pPr eaLnBrk="1" hangingPunct="1"/>
            <a:r>
              <a:rPr lang="en-US" smtClean="0"/>
              <a:t>Numeric-alphabetic checks – verify that characters are in correct form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F124C-FEBF-4264-A1D3-073099E84AF5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Input Controls</a:t>
            </a:r>
          </a:p>
        </p:txBody>
      </p:sp>
      <p:sp>
        <p:nvSpPr>
          <p:cNvPr id="624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924800" cy="45720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Limit checks – identify values beyond          pre-set limits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Range checks – identify values outside upper and lower bounds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Reasonableness checks – compare one field to another to see if relationship is appropriate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Validity checks – compares values to known or standard values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B90A0-B532-4266-B635-1C5D860752F0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1534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Processing Controls</a:t>
            </a:r>
          </a:p>
        </p:txBody>
      </p:sp>
      <p:sp>
        <p:nvSpPr>
          <p:cNvPr id="133127" name="Rectangle 7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772400" cy="4495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600" smtClean="0"/>
              <a:t>Programmed processes that transform input data into information for output</a:t>
            </a:r>
          </a:p>
          <a:p>
            <a:pPr eaLnBrk="1" hangingPunct="1"/>
            <a:r>
              <a:rPr lang="en-US" sz="3600" smtClean="0"/>
              <a:t>Three categories:</a:t>
            </a:r>
          </a:p>
          <a:p>
            <a:pPr lvl="1" eaLnBrk="1" hangingPunct="1"/>
            <a:r>
              <a:rPr lang="en-US" sz="3200" smtClean="0"/>
              <a:t>Batch controls</a:t>
            </a:r>
          </a:p>
          <a:p>
            <a:pPr lvl="1" eaLnBrk="1" hangingPunct="1"/>
            <a:r>
              <a:rPr lang="en-US" sz="3200" smtClean="0"/>
              <a:t>Run-to-run controls</a:t>
            </a:r>
          </a:p>
          <a:p>
            <a:pPr lvl="1" eaLnBrk="1" hangingPunct="1"/>
            <a:r>
              <a:rPr lang="en-US" sz="3200" smtClean="0"/>
              <a:t>Audit trail controls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3A970-8669-4F8B-8C97-CCA7FCC0B1A6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762000"/>
          </a:xfrm>
          <a:noFill/>
        </p:spPr>
        <p:txBody>
          <a:bodyPr lIns="90488" tIns="44450" rIns="90488" bIns="44450"/>
          <a:lstStyle/>
          <a:p>
            <a:r>
              <a:rPr lang="en-US" sz="3200" dirty="0" smtClean="0"/>
              <a:t>Four Main Areas of Business Ethics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1371601" y="1295400"/>
          <a:ext cx="6182326" cy="4953000"/>
        </p:xfrm>
        <a:graphic>
          <a:graphicData uri="http://schemas.openxmlformats.org/presentationml/2006/ole">
            <p:oleObj spid="_x0000_s1026" name="Bitmap Image" r:id="rId4" imgW="5266667" imgH="4219048" progId="PBrush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7678A-E455-4A34-8A0A-9E440752FE1B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9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81534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Processing Controls</a:t>
            </a:r>
          </a:p>
        </p:txBody>
      </p:sp>
      <p:sp>
        <p:nvSpPr>
          <p:cNvPr id="131079" name="Rectangle 7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7696200" cy="41910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</a:pPr>
            <a:r>
              <a:rPr lang="en-US" sz="3400" b="1" smtClean="0"/>
              <a:t>Batch controls</a:t>
            </a:r>
            <a:r>
              <a:rPr lang="en-US" sz="3400" smtClean="0"/>
              <a:t> - reconcile system output with the input originally entered into the system</a:t>
            </a:r>
          </a:p>
          <a:p>
            <a:pPr eaLnBrk="1" hangingPunct="1">
              <a:lnSpc>
                <a:spcPct val="80000"/>
              </a:lnSpc>
            </a:pPr>
            <a:r>
              <a:rPr lang="en-US" sz="3400" smtClean="0"/>
              <a:t>Based on different types of batch totals: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total number of records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total dollar value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hash totals – sum of non-financial numbers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D2199E-DA16-4A6D-8A93-D9A64D7CE27E}" type="slidenum">
              <a:rPr lang="en-US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1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1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1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1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1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1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9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9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81534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Processing Controls</a:t>
            </a:r>
          </a:p>
        </p:txBody>
      </p:sp>
      <p:sp>
        <p:nvSpPr>
          <p:cNvPr id="69639" name="Rectangle 7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772400" cy="4191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200" b="1" smtClean="0"/>
              <a:t>Run-to-run controls</a:t>
            </a:r>
            <a:r>
              <a:rPr lang="en-US" sz="3200" smtClean="0"/>
              <a:t> - use batch figures to monitor the batch as it moves from one programmed procedure (run) to another</a:t>
            </a:r>
          </a:p>
          <a:p>
            <a:pPr eaLnBrk="1" hangingPunct="1"/>
            <a:r>
              <a:rPr lang="en-US" sz="3200" b="1" smtClean="0"/>
              <a:t>Audit trail controls</a:t>
            </a:r>
            <a:r>
              <a:rPr lang="en-US" sz="3200" smtClean="0"/>
              <a:t> - numerous logs used so that every transaction can be traced through each stage of processing from its economic source to its presentation in financial statements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3BB61-0253-4729-BD64-6954AAB2B96F}" type="slidenum">
              <a:rPr lang="en-US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99B93-D9DC-44CF-B45D-AC9078382AE3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7924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838200" y="457200"/>
            <a:ext cx="6781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1B4493"/>
                </a:solidFill>
              </a:rPr>
              <a:t>Transaction Log to Preserve </a:t>
            </a:r>
            <a:br>
              <a:rPr lang="en-US" sz="3600">
                <a:solidFill>
                  <a:srgbClr val="1B4493"/>
                </a:solidFill>
              </a:rPr>
            </a:br>
            <a:r>
              <a:rPr lang="en-US" sz="3600">
                <a:solidFill>
                  <a:srgbClr val="1B4493"/>
                </a:solidFill>
              </a:rPr>
              <a:t>the Audit Trail</a:t>
            </a:r>
          </a:p>
        </p:txBody>
      </p:sp>
      <p:sp>
        <p:nvSpPr>
          <p:cNvPr id="36869" name="TextBox 4"/>
          <p:cNvSpPr txBox="1">
            <a:spLocks noChangeArrowheads="1"/>
          </p:cNvSpPr>
          <p:nvPr/>
        </p:nvSpPr>
        <p:spPr bwMode="auto">
          <a:xfrm>
            <a:off x="6629400" y="5867400"/>
            <a:ext cx="65434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/>
              <a:t>Figure </a:t>
            </a:r>
            <a:r>
              <a:rPr lang="en-US" sz="800" dirty="0" smtClean="0"/>
              <a:t>3-7</a:t>
            </a:r>
            <a:endParaRPr lang="en-US" sz="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File Backup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master file system</a:t>
            </a:r>
          </a:p>
          <a:p>
            <a:pPr lvl="1"/>
            <a:r>
              <a:rPr lang="en-US" dirty="0" smtClean="0"/>
              <a:t>GFS Backup Technique</a:t>
            </a:r>
          </a:p>
          <a:p>
            <a:r>
              <a:rPr lang="en-US" dirty="0" smtClean="0"/>
              <a:t>Batch system using direct access files</a:t>
            </a:r>
          </a:p>
          <a:p>
            <a:pPr lvl="1"/>
            <a:r>
              <a:rPr lang="en-US" dirty="0" smtClean="0"/>
              <a:t>Destructive update approach calls for</a:t>
            </a:r>
          </a:p>
          <a:p>
            <a:pPr lvl="1"/>
            <a:r>
              <a:rPr lang="en-US" dirty="0" smtClean="0"/>
              <a:t>Separate master back up procedure</a:t>
            </a:r>
          </a:p>
          <a:p>
            <a:r>
              <a:rPr lang="en-US" dirty="0" smtClean="0"/>
              <a:t>Real-time system master file backup</a:t>
            </a:r>
          </a:p>
          <a:p>
            <a:pPr lvl="1"/>
            <a:r>
              <a:rPr lang="en-US" dirty="0" smtClean="0"/>
              <a:t>Processed continuously, therefore</a:t>
            </a:r>
          </a:p>
          <a:p>
            <a:pPr lvl="1"/>
            <a:r>
              <a:rPr lang="en-US" dirty="0" smtClean="0"/>
              <a:t>Backup at pre-specified intervals through the 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4D53D-B1DB-4570-901D-E09D3298363B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Output Controls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229600" cy="44196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600" smtClean="0"/>
              <a:t>Goal of output controls is to ensure that system output is not lost, misdirected, or corrupted, and that privacy is not violated.</a:t>
            </a:r>
          </a:p>
          <a:p>
            <a:pPr eaLnBrk="1" hangingPunct="1"/>
            <a:r>
              <a:rPr lang="en-US" sz="3600" smtClean="0"/>
              <a:t>In the following flowchart, there are exposures at every stage.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29E4FB-FAB7-4D64-AAA4-D8AC467B3C74}" type="slidenum">
              <a:rPr lang="en-US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pPr eaLnBrk="1" hangingPunct="1"/>
            <a:r>
              <a:rPr lang="en-US" smtClean="0"/>
              <a:t>Stages in the Output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D400-C432-463A-BEC2-065168FB852A}" type="slidenum">
              <a:rPr lang="en-US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38916" name="TextBox 7"/>
          <p:cNvSpPr txBox="1">
            <a:spLocks noChangeArrowheads="1"/>
          </p:cNvSpPr>
          <p:nvPr/>
        </p:nvSpPr>
        <p:spPr bwMode="auto">
          <a:xfrm>
            <a:off x="6019800" y="6172200"/>
            <a:ext cx="1752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 dirty="0"/>
              <a:t>Figure </a:t>
            </a:r>
            <a:r>
              <a:rPr lang="en-US" sz="800" dirty="0" smtClean="0"/>
              <a:t>3-12</a:t>
            </a:r>
            <a:endParaRPr lang="en-US" sz="800" dirty="0"/>
          </a:p>
        </p:txBody>
      </p:sp>
      <p:pic>
        <p:nvPicPr>
          <p:cNvPr id="3891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71628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Controls Output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847850"/>
            <a:ext cx="8178800" cy="432435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600" b="1" smtClean="0"/>
              <a:t>Output spooling – </a:t>
            </a:r>
            <a:r>
              <a:rPr lang="en-US" sz="3600" smtClean="0"/>
              <a:t> creates a file during the printing process that may be inappropriately accessed</a:t>
            </a:r>
          </a:p>
          <a:p>
            <a:pPr eaLnBrk="1" hangingPunct="1"/>
            <a:r>
              <a:rPr lang="en-US" sz="3600" b="1" smtClean="0"/>
              <a:t>Printing – </a:t>
            </a:r>
            <a:r>
              <a:rPr lang="en-US" sz="3600" smtClean="0"/>
              <a:t>create two risks:</a:t>
            </a:r>
          </a:p>
          <a:p>
            <a:pPr lvl="1" eaLnBrk="1" hangingPunct="1"/>
            <a:r>
              <a:rPr lang="en-US" sz="3200" smtClean="0"/>
              <a:t>production of unauthorized copies of output </a:t>
            </a:r>
          </a:p>
          <a:p>
            <a:pPr lvl="1" eaLnBrk="1" hangingPunct="1"/>
            <a:r>
              <a:rPr lang="en-US" sz="3200" smtClean="0"/>
              <a:t>employee browsing of sensitive data</a:t>
            </a:r>
            <a:endParaRPr lang="en-US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00B46-1A91-42CD-9116-ECC0C6A254EC}" type="slidenum">
              <a:rPr lang="en-US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78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3152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Controls Output</a:t>
            </a:r>
          </a:p>
        </p:txBody>
      </p:sp>
      <p:sp>
        <p:nvSpPr>
          <p:cNvPr id="138247" name="Rectangle 7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239000" cy="5029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200" b="1" smtClean="0"/>
              <a:t>Waste – </a:t>
            </a:r>
            <a:r>
              <a:rPr lang="en-US" sz="3200" smtClean="0"/>
              <a:t> can be stolen if not properly disposed of, e.g., shredding </a:t>
            </a:r>
          </a:p>
          <a:p>
            <a:pPr eaLnBrk="1" hangingPunct="1"/>
            <a:r>
              <a:rPr lang="en-US" sz="3200" b="1" smtClean="0"/>
              <a:t>Report distribution – </a:t>
            </a:r>
            <a:r>
              <a:rPr lang="en-US" sz="3200" smtClean="0"/>
              <a:t>for sensitive reports, the following are available:</a:t>
            </a:r>
          </a:p>
          <a:p>
            <a:pPr lvl="1" eaLnBrk="1" hangingPunct="1"/>
            <a:r>
              <a:rPr lang="en-US" sz="3200" smtClean="0"/>
              <a:t>use of secure mailboxes</a:t>
            </a:r>
          </a:p>
          <a:p>
            <a:pPr lvl="1" eaLnBrk="1" hangingPunct="1"/>
            <a:r>
              <a:rPr lang="en-US" sz="3200" smtClean="0"/>
              <a:t>require the user to sign for reports in person</a:t>
            </a:r>
          </a:p>
          <a:p>
            <a:pPr lvl="1" eaLnBrk="1" hangingPunct="1"/>
            <a:r>
              <a:rPr lang="en-US" sz="3200" smtClean="0"/>
              <a:t>deliver the reports to the user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34326-8EAD-4517-87D7-1F0211702A2F}" type="slidenum">
              <a:rPr lang="en-US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8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8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8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8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Application Controls Output</a:t>
            </a:r>
          </a:p>
        </p:txBody>
      </p:sp>
      <p:sp>
        <p:nvSpPr>
          <p:cNvPr id="79879" name="Rectangle 7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7924800" cy="48006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200" b="1" smtClean="0"/>
              <a:t>End user controls – </a:t>
            </a:r>
            <a:r>
              <a:rPr lang="en-US" sz="3200" smtClean="0"/>
              <a:t>end users need to inspect sensitive reports for accuracy</a:t>
            </a:r>
          </a:p>
          <a:p>
            <a:pPr lvl="1" eaLnBrk="1" hangingPunct="1"/>
            <a:r>
              <a:rPr lang="en-US" sz="3200" smtClean="0"/>
              <a:t>shred after used</a:t>
            </a:r>
          </a:p>
          <a:p>
            <a:pPr eaLnBrk="1" hangingPunct="1"/>
            <a:r>
              <a:rPr lang="en-US" sz="3200" b="1" smtClean="0"/>
              <a:t>Controlling digital output – </a:t>
            </a:r>
            <a:r>
              <a:rPr lang="en-US" sz="3200" smtClean="0"/>
              <a:t> digital output message can be intercepted, disrupted, destroyed, or corrupted as it passes along communications links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EF304-0858-45A1-8743-823AB05CDE42}" type="slidenum">
              <a:rPr lang="en-US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Computer Ethics…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idx="1"/>
          </p:nvPr>
        </p:nvSpPr>
        <p:spPr>
          <a:xfrm>
            <a:off x="-228600" y="1600200"/>
            <a:ext cx="8915400" cy="1676400"/>
          </a:xfrm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400" dirty="0" smtClean="0"/>
              <a:t>    concerns the social impact of computer technology (hardware, software, and telecommunications).</a:t>
            </a:r>
          </a:p>
          <a:p>
            <a:pPr>
              <a:buFontTx/>
              <a:buNone/>
            </a:pPr>
            <a:r>
              <a:rPr lang="en-US" sz="2400" b="1" dirty="0" smtClean="0"/>
              <a:t>    What are the main computer ethics issues?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3F27C-3119-4587-9FC1-11CC2519A2B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066800" y="2971800"/>
            <a:ext cx="6324600" cy="2985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000" dirty="0">
                <a:cs typeface="Arial" pitchFamily="34" charset="0"/>
              </a:rPr>
              <a:t>Privacy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Security—accuracy and confidentiality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Ownership of property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Equity in access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Environmental issues 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Artificial intelligence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Unemployment and displacement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cs typeface="Arial" pitchFamily="34" charset="0"/>
              </a:rPr>
              <a:t> Misuse of computer</a:t>
            </a:r>
          </a:p>
          <a:p>
            <a:pPr lvl="1" eaLnBrk="0" hangingPunct="0">
              <a:buClr>
                <a:schemeClr val="accent2"/>
              </a:buClr>
              <a:buFont typeface="Wingdings" pitchFamily="2" charset="2"/>
              <a:buNone/>
            </a:pPr>
            <a:endParaRPr 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924800" cy="1143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Legal Definition of Fraud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772400" cy="4572000"/>
          </a:xfrm>
        </p:spPr>
        <p:txBody>
          <a:bodyPr lIns="90488" tIns="44450" rIns="90488" bIns="44450"/>
          <a:lstStyle/>
          <a:p>
            <a:r>
              <a:rPr lang="en-US" b="1" i="1" dirty="0" smtClean="0"/>
              <a:t>False representation</a:t>
            </a:r>
            <a:r>
              <a:rPr lang="en-US" i="1" dirty="0" smtClean="0"/>
              <a:t> - </a:t>
            </a:r>
            <a:r>
              <a:rPr lang="en-US" dirty="0" smtClean="0"/>
              <a:t>false statement</a:t>
            </a:r>
            <a:r>
              <a:rPr lang="en-US" b="1" dirty="0" smtClean="0"/>
              <a:t> </a:t>
            </a:r>
            <a:r>
              <a:rPr lang="en-US" dirty="0" smtClean="0"/>
              <a:t>or disclosure </a:t>
            </a:r>
          </a:p>
          <a:p>
            <a:r>
              <a:rPr lang="en-US" b="1" i="1" dirty="0" smtClean="0"/>
              <a:t>Material fact</a:t>
            </a:r>
            <a:r>
              <a:rPr lang="en-US" i="1" dirty="0" smtClean="0"/>
              <a:t> - </a:t>
            </a:r>
            <a:r>
              <a:rPr lang="en-US" dirty="0" smtClean="0"/>
              <a:t>a fact must be substantial in inducing someone to act </a:t>
            </a:r>
          </a:p>
          <a:p>
            <a:r>
              <a:rPr lang="en-US" b="1" i="1" dirty="0" smtClean="0"/>
              <a:t>Intent to deceive</a:t>
            </a:r>
            <a:r>
              <a:rPr lang="en-US" dirty="0" smtClean="0"/>
              <a:t> must exist </a:t>
            </a:r>
          </a:p>
          <a:p>
            <a:r>
              <a:rPr lang="en-US" dirty="0" smtClean="0"/>
              <a:t>The misrepresentation must have resulted in </a:t>
            </a:r>
            <a:r>
              <a:rPr lang="en-US" b="1" i="1" dirty="0" smtClean="0"/>
              <a:t>justifiable reliance</a:t>
            </a:r>
            <a:r>
              <a:rPr lang="en-US" i="1" dirty="0" smtClean="0"/>
              <a:t> </a:t>
            </a:r>
            <a:r>
              <a:rPr lang="en-US" dirty="0" smtClean="0"/>
              <a:t>upon information, which caused someone to act</a:t>
            </a:r>
          </a:p>
          <a:p>
            <a:r>
              <a:rPr lang="en-US" dirty="0" smtClean="0"/>
              <a:t>The misrepresentation must have caused </a:t>
            </a:r>
            <a:r>
              <a:rPr lang="en-US" b="1" i="1" dirty="0" smtClean="0"/>
              <a:t>injury  or 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BB3CA2-6712-4B15-AE8E-A467592D4C80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1"/>
          <p:cNvGrpSpPr>
            <a:grpSpLocks/>
          </p:cNvGrpSpPr>
          <p:nvPr/>
        </p:nvGrpSpPr>
        <p:grpSpPr bwMode="auto">
          <a:xfrm>
            <a:off x="685800" y="685800"/>
            <a:ext cx="7848600" cy="5791200"/>
            <a:chOff x="609600" y="-387807"/>
            <a:chExt cx="7848600" cy="6987045"/>
          </a:xfrm>
        </p:grpSpPr>
        <p:sp>
          <p:nvSpPr>
            <p:cNvPr id="21509" name="AutoShape 4"/>
            <p:cNvSpPr>
              <a:spLocks noChangeArrowheads="1"/>
            </p:cNvSpPr>
            <p:nvPr/>
          </p:nvSpPr>
          <p:spPr bwMode="auto">
            <a:xfrm>
              <a:off x="1447800" y="457200"/>
              <a:ext cx="457200" cy="990600"/>
            </a:xfrm>
            <a:prstGeom prst="downArrow">
              <a:avLst>
                <a:gd name="adj1" fmla="val 50000"/>
                <a:gd name="adj2" fmla="val 54167"/>
              </a:avLst>
            </a:prstGeom>
            <a:solidFill>
              <a:srgbClr val="E9C4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10" name="AutoShape 5"/>
            <p:cNvSpPr>
              <a:spLocks noChangeArrowheads="1"/>
            </p:cNvSpPr>
            <p:nvPr/>
          </p:nvSpPr>
          <p:spPr bwMode="auto">
            <a:xfrm>
              <a:off x="2590800" y="457200"/>
              <a:ext cx="457200" cy="990600"/>
            </a:xfrm>
            <a:prstGeom prst="downArrow">
              <a:avLst>
                <a:gd name="adj1" fmla="val 50000"/>
                <a:gd name="adj2" fmla="val 541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11" name="Rectangle 6"/>
            <p:cNvSpPr>
              <a:spLocks noChangeArrowheads="1"/>
            </p:cNvSpPr>
            <p:nvPr/>
          </p:nvSpPr>
          <p:spPr bwMode="auto">
            <a:xfrm>
              <a:off x="609600" y="1524000"/>
              <a:ext cx="3276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2" name="Text Box 7"/>
            <p:cNvSpPr txBox="1">
              <a:spLocks noChangeArrowheads="1"/>
            </p:cNvSpPr>
            <p:nvPr/>
          </p:nvSpPr>
          <p:spPr bwMode="auto">
            <a:xfrm>
              <a:off x="4724400" y="228600"/>
              <a:ext cx="2743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No Fraud</a:t>
              </a:r>
            </a:p>
          </p:txBody>
        </p:sp>
        <p:sp>
          <p:nvSpPr>
            <p:cNvPr id="21513" name="Text Box 8"/>
            <p:cNvSpPr txBox="1">
              <a:spLocks noChangeArrowheads="1"/>
            </p:cNvSpPr>
            <p:nvPr/>
          </p:nvSpPr>
          <p:spPr bwMode="auto">
            <a:xfrm>
              <a:off x="3124200" y="5867400"/>
              <a:ext cx="2743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   Fraud</a:t>
              </a:r>
            </a:p>
          </p:txBody>
        </p:sp>
        <p:sp>
          <p:nvSpPr>
            <p:cNvPr id="21514" name="AutoShape 9"/>
            <p:cNvSpPr>
              <a:spLocks noChangeArrowheads="1"/>
            </p:cNvSpPr>
            <p:nvPr/>
          </p:nvSpPr>
          <p:spPr bwMode="auto">
            <a:xfrm rot="5400000">
              <a:off x="1676400" y="3048000"/>
              <a:ext cx="5791200" cy="457200"/>
            </a:xfrm>
            <a:prstGeom prst="leftRightArrow">
              <a:avLst>
                <a:gd name="adj1" fmla="val 50000"/>
                <a:gd name="adj2" fmla="val 2166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5" name="AutoShape 10"/>
            <p:cNvSpPr>
              <a:spLocks noChangeArrowheads="1"/>
            </p:cNvSpPr>
            <p:nvPr/>
          </p:nvSpPr>
          <p:spPr bwMode="auto">
            <a:xfrm>
              <a:off x="1524000" y="1828800"/>
              <a:ext cx="1371600" cy="1981200"/>
            </a:xfrm>
            <a:prstGeom prst="upArrow">
              <a:avLst>
                <a:gd name="adj1" fmla="val 50000"/>
                <a:gd name="adj2" fmla="val 36111"/>
              </a:avLst>
            </a:prstGeom>
            <a:solidFill>
              <a:srgbClr val="B7A9F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16" name="Text Box 11"/>
            <p:cNvSpPr txBox="1">
              <a:spLocks noChangeArrowheads="1"/>
            </p:cNvSpPr>
            <p:nvPr/>
          </p:nvSpPr>
          <p:spPr bwMode="auto">
            <a:xfrm>
              <a:off x="1295400" y="152400"/>
              <a:ext cx="8382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Pressure</a:t>
              </a:r>
            </a:p>
          </p:txBody>
        </p:sp>
        <p:sp>
          <p:nvSpPr>
            <p:cNvPr id="21517" name="Text Box 12"/>
            <p:cNvSpPr txBox="1">
              <a:spLocks noChangeArrowheads="1"/>
            </p:cNvSpPr>
            <p:nvPr/>
          </p:nvSpPr>
          <p:spPr bwMode="auto">
            <a:xfrm>
              <a:off x="2286000" y="152400"/>
              <a:ext cx="990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Opportunity</a:t>
              </a:r>
            </a:p>
          </p:txBody>
        </p:sp>
        <p:sp>
          <p:nvSpPr>
            <p:cNvPr id="21518" name="Text Box 13"/>
            <p:cNvSpPr txBox="1">
              <a:spLocks noChangeArrowheads="1"/>
            </p:cNvSpPr>
            <p:nvPr/>
          </p:nvSpPr>
          <p:spPr bwMode="auto">
            <a:xfrm>
              <a:off x="1905000" y="3962400"/>
              <a:ext cx="990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Ethics</a:t>
              </a:r>
            </a:p>
          </p:txBody>
        </p:sp>
        <p:sp>
          <p:nvSpPr>
            <p:cNvPr id="21519" name="Rectangle 14"/>
            <p:cNvSpPr>
              <a:spLocks noChangeArrowheads="1"/>
            </p:cNvSpPr>
            <p:nvPr/>
          </p:nvSpPr>
          <p:spPr bwMode="auto">
            <a:xfrm>
              <a:off x="5181600" y="4876800"/>
              <a:ext cx="3276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AutoShape 15"/>
            <p:cNvSpPr>
              <a:spLocks noChangeArrowheads="1"/>
            </p:cNvSpPr>
            <p:nvPr/>
          </p:nvSpPr>
          <p:spPr bwMode="auto">
            <a:xfrm>
              <a:off x="7086600" y="3200400"/>
              <a:ext cx="1143000" cy="160020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21" name="AutoShape 16"/>
            <p:cNvSpPr>
              <a:spLocks noChangeArrowheads="1"/>
            </p:cNvSpPr>
            <p:nvPr/>
          </p:nvSpPr>
          <p:spPr bwMode="auto">
            <a:xfrm>
              <a:off x="5638800" y="3200400"/>
              <a:ext cx="1143000" cy="160020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E9C4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22" name="AutoShape 17"/>
            <p:cNvSpPr>
              <a:spLocks noChangeArrowheads="1"/>
            </p:cNvSpPr>
            <p:nvPr/>
          </p:nvSpPr>
          <p:spPr bwMode="auto">
            <a:xfrm>
              <a:off x="6705600" y="5181600"/>
              <a:ext cx="304800" cy="10668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rgbClr val="B7A9F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523" name="Text Box 18"/>
            <p:cNvSpPr txBox="1">
              <a:spLocks noChangeArrowheads="1"/>
            </p:cNvSpPr>
            <p:nvPr/>
          </p:nvSpPr>
          <p:spPr bwMode="auto">
            <a:xfrm>
              <a:off x="6553200" y="6324600"/>
              <a:ext cx="990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Ethics</a:t>
              </a:r>
            </a:p>
          </p:txBody>
        </p:sp>
        <p:sp>
          <p:nvSpPr>
            <p:cNvPr id="21524" name="Text Box 21"/>
            <p:cNvSpPr txBox="1">
              <a:spLocks noChangeArrowheads="1"/>
            </p:cNvSpPr>
            <p:nvPr/>
          </p:nvSpPr>
          <p:spPr bwMode="auto">
            <a:xfrm>
              <a:off x="7162800" y="2819400"/>
              <a:ext cx="9906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Opportunity</a:t>
              </a:r>
            </a:p>
          </p:txBody>
        </p:sp>
        <p:sp>
          <p:nvSpPr>
            <p:cNvPr id="21525" name="Text Box 22"/>
            <p:cNvSpPr txBox="1">
              <a:spLocks noChangeArrowheads="1"/>
            </p:cNvSpPr>
            <p:nvPr/>
          </p:nvSpPr>
          <p:spPr bwMode="auto">
            <a:xfrm>
              <a:off x="5715000" y="2819400"/>
              <a:ext cx="8382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Pressure</a:t>
              </a:r>
            </a:p>
          </p:txBody>
        </p:sp>
        <p:sp>
          <p:nvSpPr>
            <p:cNvPr id="21526" name="Text Box 23"/>
            <p:cNvSpPr txBox="1">
              <a:spLocks noChangeArrowheads="1"/>
            </p:cNvSpPr>
            <p:nvPr/>
          </p:nvSpPr>
          <p:spPr bwMode="auto">
            <a:xfrm>
              <a:off x="759097" y="-387807"/>
              <a:ext cx="2895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Figure 3-1 Fraud Triangle</a:t>
              </a:r>
            </a:p>
          </p:txBody>
        </p: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945D8-A8E8-4659-A350-BE0550804F4F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2008 ACFE Study of Fraud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8001000" cy="4114800"/>
          </a:xfrm>
        </p:spPr>
        <p:txBody>
          <a:bodyPr/>
          <a:lstStyle/>
          <a:p>
            <a:r>
              <a:rPr lang="en-US" smtClean="0"/>
              <a:t>Loss due to fraud equal to 7% of revenues—approximately $994 billion</a:t>
            </a:r>
          </a:p>
          <a:p>
            <a:r>
              <a:rPr lang="en-US" smtClean="0"/>
              <a:t>Loss by position within the company: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Other results: higher losses due to men, employees acting in collusion, and employees with advance degrees</a:t>
            </a:r>
          </a:p>
          <a:p>
            <a:endParaRPr lang="en-US" smtClean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1219200" y="3200400"/>
          <a:ext cx="5562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991"/>
                <a:gridCol w="1882726"/>
                <a:gridCol w="2053883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Position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% of Frauds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Loss $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Owner/Executive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23%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$834,000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Manager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37%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150,000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Employee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40%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70,000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ll 2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hall 2</Template>
  <TotalTime>468</TotalTime>
  <Words>2335</Words>
  <Application>Microsoft Office PowerPoint</Application>
  <PresentationFormat>On-screen Show (4:3)</PresentationFormat>
  <Paragraphs>508</Paragraphs>
  <Slides>58</Slides>
  <Notes>46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0" baseType="lpstr">
      <vt:lpstr>hall 2</vt:lpstr>
      <vt:lpstr>Bitmap Image</vt:lpstr>
      <vt:lpstr>Chapter 3 Ethics, Fraud, and Internal Control</vt:lpstr>
      <vt:lpstr>Objectives for Chapter 3</vt:lpstr>
      <vt:lpstr>Business Ethics</vt:lpstr>
      <vt:lpstr>Business Ethics</vt:lpstr>
      <vt:lpstr>Four Main Areas of Business Ethics</vt:lpstr>
      <vt:lpstr>Computer Ethics…</vt:lpstr>
      <vt:lpstr>Legal Definition of Fraud</vt:lpstr>
      <vt:lpstr>Slide 8</vt:lpstr>
      <vt:lpstr>2008 ACFE Study of Fraud</vt:lpstr>
      <vt:lpstr>Enron, WorldCom, Adelphia Underlying Problems</vt:lpstr>
      <vt:lpstr>Sarbanes-Oxley Act of 2002 </vt:lpstr>
      <vt:lpstr>Employee Fraud</vt:lpstr>
      <vt:lpstr>Management Fraud</vt:lpstr>
      <vt:lpstr>Fraud Schemes</vt:lpstr>
      <vt:lpstr>A. Fraudulent Statements</vt:lpstr>
      <vt:lpstr>B. Corruption</vt:lpstr>
      <vt:lpstr>C. Asset Misappropriation</vt:lpstr>
      <vt:lpstr>Internal Control Objectives According to AICPA SAS</vt:lpstr>
      <vt:lpstr>Modifying Assumptions to the Internal Control Objectives</vt:lpstr>
      <vt:lpstr>Limitations of Internal Controls</vt:lpstr>
      <vt:lpstr>Exposures of Weak Internal Controls (Risk)</vt:lpstr>
      <vt:lpstr>The Internal Controls Shield</vt:lpstr>
      <vt:lpstr>Preventive, Detective, and Corrective Controls</vt:lpstr>
      <vt:lpstr>SAS 109 / COSO</vt:lpstr>
      <vt:lpstr>Five Internal Control Components: SAS 109 / COSO</vt:lpstr>
      <vt:lpstr>1: The Control Environment</vt:lpstr>
      <vt:lpstr>2: Risk Assessment</vt:lpstr>
      <vt:lpstr>3: Information and Communication</vt:lpstr>
      <vt:lpstr>Information and Communication </vt:lpstr>
      <vt:lpstr>4: Monitoring</vt:lpstr>
      <vt:lpstr>5: Control Activities</vt:lpstr>
      <vt:lpstr>Two Types of IT Controls</vt:lpstr>
      <vt:lpstr>Six Types of Physical Controls</vt:lpstr>
      <vt:lpstr>Physical Controls</vt:lpstr>
      <vt:lpstr>Physical Controls</vt:lpstr>
      <vt:lpstr>Physical Controls</vt:lpstr>
      <vt:lpstr>Physical Controls</vt:lpstr>
      <vt:lpstr>Slide 38</vt:lpstr>
      <vt:lpstr>Physical Controls in IT Contexts</vt:lpstr>
      <vt:lpstr>Physical Controls in IT Contexts</vt:lpstr>
      <vt:lpstr>Physical Controls in IT Contexts</vt:lpstr>
      <vt:lpstr>Physical Controls in IT Contexts</vt:lpstr>
      <vt:lpstr>Physical Controls in IT Contexts</vt:lpstr>
      <vt:lpstr>Physical Controls in IT Contexts</vt:lpstr>
      <vt:lpstr>Application Controls</vt:lpstr>
      <vt:lpstr>Application Input Controls</vt:lpstr>
      <vt:lpstr>Application Input Controls</vt:lpstr>
      <vt:lpstr>Application Input Controls</vt:lpstr>
      <vt:lpstr>Application Processing Controls</vt:lpstr>
      <vt:lpstr>Application Processing Controls</vt:lpstr>
      <vt:lpstr>Application Processing Controls</vt:lpstr>
      <vt:lpstr>Slide 52</vt:lpstr>
      <vt:lpstr>Master File Backup Controls</vt:lpstr>
      <vt:lpstr>Application Output Controls</vt:lpstr>
      <vt:lpstr>Stages in the Output Process</vt:lpstr>
      <vt:lpstr>Application Controls Output</vt:lpstr>
      <vt:lpstr>Application Controls Output</vt:lpstr>
      <vt:lpstr>Application Controls Output</vt:lpstr>
    </vt:vector>
  </TitlesOfParts>
  <Company>Thomson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HALL, ACCOUNTING INFORMATION SYSTEMS</dc:title>
  <dc:creator>Patrick Wheeler</dc:creator>
  <cp:lastModifiedBy>Trish</cp:lastModifiedBy>
  <cp:revision>126</cp:revision>
  <dcterms:created xsi:type="dcterms:W3CDTF">2005-09-09T17:17:47Z</dcterms:created>
  <dcterms:modified xsi:type="dcterms:W3CDTF">2012-04-20T18:01:18Z</dcterms:modified>
</cp:coreProperties>
</file>