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306" r:id="rId14"/>
    <p:sldId id="307" r:id="rId15"/>
    <p:sldId id="30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03" r:id="rId27"/>
    <p:sldId id="281" r:id="rId28"/>
    <p:sldId id="282" r:id="rId29"/>
    <p:sldId id="305" r:id="rId30"/>
    <p:sldId id="304" r:id="rId31"/>
    <p:sldId id="285" r:id="rId32"/>
    <p:sldId id="286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493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1" autoAdjust="0"/>
    <p:restoredTop sz="94660"/>
  </p:normalViewPr>
  <p:slideViewPr>
    <p:cSldViewPr>
      <p:cViewPr varScale="1">
        <p:scale>
          <a:sx n="85" d="100"/>
          <a:sy n="85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363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D1A6AEA0-3BA4-4047-9F40-6852CC6BC10F}" type="datetimeFigureOut">
              <a:rPr lang="en-US"/>
              <a:pPr>
                <a:defRPr/>
              </a:pPr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A09A727D-5B2D-4802-B233-BB7502ED1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1A39EA6-D4D5-41C0-9C33-154B7FFB0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6EA5F-B85C-47B2-BBA8-E9CD33F162E9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14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0404C-90D4-4275-96A0-DD87ECADF40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18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96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44696-616B-44C7-BCD7-2EE451E0DD5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476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8A13B-686B-435B-9BD1-58D9B2FC62D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6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578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Solves the following problems of the flat file approach</a:t>
            </a:r>
          </a:p>
          <a:p>
            <a:pPr lvl="1" eaLnBrk="1" hangingPunct="1"/>
            <a:r>
              <a:rPr lang="en-US" b="1" smtClean="0">
                <a:solidFill>
                  <a:srgbClr val="FC0128"/>
                </a:solidFill>
              </a:rPr>
              <a:t>no data redundancy </a:t>
            </a:r>
            <a:r>
              <a:rPr lang="en-US" smtClean="0"/>
              <a:t>- except for primary keys, data is only stored once</a:t>
            </a:r>
          </a:p>
          <a:p>
            <a:pPr lvl="1" eaLnBrk="1" hangingPunct="1"/>
            <a:r>
              <a:rPr lang="en-US" b="1" smtClean="0">
                <a:solidFill>
                  <a:srgbClr val="FC0128"/>
                </a:solidFill>
              </a:rPr>
              <a:t>single update</a:t>
            </a:r>
          </a:p>
          <a:p>
            <a:pPr lvl="1" eaLnBrk="1" hangingPunct="1"/>
            <a:r>
              <a:rPr lang="en-US" b="1" smtClean="0">
                <a:solidFill>
                  <a:srgbClr val="FC0128"/>
                </a:solidFill>
              </a:rPr>
              <a:t>current values</a:t>
            </a:r>
            <a:endParaRPr lang="en-US" smtClean="0"/>
          </a:p>
          <a:p>
            <a:pPr lvl="1" eaLnBrk="1" hangingPunct="1"/>
            <a:r>
              <a:rPr lang="en-US" b="1" smtClean="0">
                <a:solidFill>
                  <a:srgbClr val="FC0128"/>
                </a:solidFill>
              </a:rPr>
              <a:t>task-data independence </a:t>
            </a:r>
            <a:r>
              <a:rPr lang="en-US" smtClean="0"/>
              <a:t>- users have access to the full domain of data available to the firm</a:t>
            </a:r>
          </a:p>
          <a:p>
            <a:pPr eaLnBrk="1" hangingPunct="1"/>
            <a:r>
              <a:rPr lang="en-US" sz="1000" smtClean="0"/>
              <a:t>A </a:t>
            </a:r>
            <a:r>
              <a:rPr lang="en-US" sz="1000" b="1" smtClean="0"/>
              <a:t>database</a:t>
            </a:r>
            <a:r>
              <a:rPr lang="en-US" sz="1000" smtClean="0"/>
              <a:t> is a set of computer files that minimizes data redundancy and is accessed by one or more application programs for data processing.</a:t>
            </a:r>
          </a:p>
          <a:p>
            <a:pPr eaLnBrk="1" hangingPunct="1"/>
            <a:r>
              <a:rPr lang="en-US" sz="1000" smtClean="0"/>
              <a:t>The database approach to data storage applies whenever a database is established to serve two or more applications, organizational units, or types of users.</a:t>
            </a:r>
          </a:p>
          <a:p>
            <a:pPr eaLnBrk="1" hangingPunct="1"/>
            <a:r>
              <a:rPr lang="en-US" sz="1000" smtClean="0"/>
              <a:t>A </a:t>
            </a:r>
            <a:r>
              <a:rPr lang="en-US" sz="1000" b="1" smtClean="0"/>
              <a:t>database management system</a:t>
            </a:r>
            <a:r>
              <a:rPr lang="en-US" sz="1000" smtClean="0"/>
              <a:t> (DBMS) is a computer program that enables users to create, modify, and utilize database information efficiently.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1E36D-FF6F-4DA8-ACFC-ACB0372A169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20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16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632AF3-B8F8-4A1A-8B57-41C639E56E4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19</a:t>
            </a: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27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30BA0-56F6-45F3-9BB2-9306DD270034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21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37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D965A-BDBB-475B-A0B6-E0621291B28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22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476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7DA58-6005-4FF7-9C30-94D153A12D1F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23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578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2B320-1D65-43A2-BB12-C97B0FBEA1A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24</a:t>
            </a:r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68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9E645-2A2C-4FA6-8827-66AE0906CEE7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25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78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8B2EE-5CC9-4E4D-939E-8799DA0EAE1D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B00F5-5547-4E80-9278-6BB00A8E0DC2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26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88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7C90F-51F1-449A-BA8B-B92C0BE6C0A4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24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27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98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C73AF-C34C-45DB-B6D2-1700BD894B6D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972FD-8846-46A8-8713-6E7CE1F5085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28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295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7845F-0E18-40D0-804E-B58664E6A6BE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29</a:t>
            </a: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39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E6EB8-D5AC-4BBC-A8C0-F9DF95D0022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70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30</a:t>
            </a: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70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7E834-9EA5-452B-933A-2E3B6CEEAB22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32</a:t>
            </a: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90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5C700-30E6-460F-938F-84768B5B7CE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34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42</a:t>
            </a:r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01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95E80-4D31-48DD-BE7C-B6B95AB93125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41</a:t>
            </a:r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11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1F8A6-90CF-4C6D-9032-52C212F84C77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33</a:t>
            </a:r>
          </a:p>
        </p:txBody>
      </p:sp>
      <p:sp>
        <p:nvSpPr>
          <p:cNvPr id="9216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21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5DDD5-977B-4C2D-8643-85293893553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5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34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F0298-F120-4E14-8E75-FA3F15F75A8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318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34</a:t>
            </a:r>
          </a:p>
        </p:txBody>
      </p:sp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319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D903D-251C-4FA9-95FB-5039F820DD05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35</a:t>
            </a: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42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BBE91-6A2D-429F-A7BF-B3A92B4BB0CF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40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52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3E67B-EA63-4B57-8F8D-893594DABCCE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62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5</a:t>
            </a: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626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 sz="1000" smtClean="0">
                <a:solidFill>
                  <a:srgbClr val="D93192"/>
                </a:solidFill>
                <a:latin typeface="Arial" pitchFamily="34" charset="0"/>
              </a:rPr>
              <a:t>Disadvantages</a:t>
            </a:r>
          </a:p>
          <a:p>
            <a:pPr lvl="1"/>
            <a:r>
              <a:rPr lang="en-US" smtClean="0">
                <a:latin typeface="Arial" pitchFamily="34" charset="0"/>
              </a:rPr>
              <a:t>carry no information content beyond their order in the sequence</a:t>
            </a:r>
          </a:p>
          <a:p>
            <a:pPr lvl="1"/>
            <a:r>
              <a:rPr lang="en-US" smtClean="0">
                <a:latin typeface="Arial" pitchFamily="34" charset="0"/>
              </a:rPr>
              <a:t>inserting a new item at some midpoint requires complete renumbering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84C9E-E4B2-4399-A780-F6CA914042FE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6</a:t>
            </a:r>
          </a:p>
        </p:txBody>
      </p:sp>
      <p:sp>
        <p:nvSpPr>
          <p:cNvPr id="972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72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 sz="1000" smtClean="0">
                <a:latin typeface="Arial" pitchFamily="34" charset="0"/>
              </a:rPr>
              <a:t>Disadvantage</a:t>
            </a:r>
          </a:p>
          <a:p>
            <a:pPr lvl="1"/>
            <a:r>
              <a:rPr lang="en-US" sz="1100" smtClean="0">
                <a:latin typeface="Arial" pitchFamily="34" charset="0"/>
              </a:rPr>
              <a:t>the information content is not readily apparent.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57FFE-D6C9-457C-8900-324E9F5A341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7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83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 sz="900" smtClean="0">
                <a:latin typeface="Arial" pitchFamily="34" charset="0"/>
              </a:rPr>
              <a:t>Advantages</a:t>
            </a:r>
          </a:p>
          <a:p>
            <a:pPr lvl="1"/>
            <a:r>
              <a:rPr lang="en-US" sz="1000" smtClean="0">
                <a:latin typeface="Arial" pitchFamily="34" charset="0"/>
              </a:rPr>
              <a:t>facilitates the representation of </a:t>
            </a:r>
            <a:r>
              <a:rPr lang="en-US" sz="1000" b="1" smtClean="0">
                <a:latin typeface="Arial" pitchFamily="34" charset="0"/>
              </a:rPr>
              <a:t>large amounts of diverse data</a:t>
            </a:r>
            <a:endParaRPr lang="en-US" sz="1000" smtClean="0">
              <a:latin typeface="Arial" pitchFamily="34" charset="0"/>
            </a:endParaRPr>
          </a:p>
          <a:p>
            <a:pPr lvl="1"/>
            <a:r>
              <a:rPr lang="en-US" sz="1000" smtClean="0">
                <a:latin typeface="Arial" pitchFamily="34" charset="0"/>
              </a:rPr>
              <a:t>allows complex data structures to be represented in a hierarchical form that is logical and </a:t>
            </a:r>
            <a:r>
              <a:rPr lang="en-US" sz="1000" b="1" smtClean="0">
                <a:latin typeface="Arial" pitchFamily="34" charset="0"/>
              </a:rPr>
              <a:t>more easily remembered by humans</a:t>
            </a:r>
            <a:endParaRPr lang="en-US" sz="1000" smtClean="0">
              <a:latin typeface="Arial" pitchFamily="34" charset="0"/>
            </a:endParaRPr>
          </a:p>
          <a:p>
            <a:pPr lvl="1"/>
            <a:r>
              <a:rPr lang="en-US" sz="1000" smtClean="0">
                <a:latin typeface="Arial" pitchFamily="34" charset="0"/>
              </a:rPr>
              <a:t>permits </a:t>
            </a:r>
            <a:r>
              <a:rPr lang="en-US" sz="1000" b="1" smtClean="0">
                <a:latin typeface="Arial" pitchFamily="34" charset="0"/>
              </a:rPr>
              <a:t>detailed analysis and reporting </a:t>
            </a:r>
            <a:r>
              <a:rPr lang="en-US" sz="1000" smtClean="0">
                <a:latin typeface="Arial" pitchFamily="34" charset="0"/>
              </a:rPr>
              <a:t>both within an item class and across different classes of items</a:t>
            </a:r>
          </a:p>
          <a:p>
            <a:r>
              <a:rPr lang="en-US" sz="900" smtClean="0">
                <a:solidFill>
                  <a:srgbClr val="D93192"/>
                </a:solidFill>
                <a:latin typeface="Arial" pitchFamily="34" charset="0"/>
              </a:rPr>
              <a:t>Disadvantage</a:t>
            </a:r>
            <a:endParaRPr lang="en-US" sz="900" smtClean="0">
              <a:latin typeface="Arial" pitchFamily="34" charset="0"/>
            </a:endParaRPr>
          </a:p>
          <a:p>
            <a:pPr lvl="1"/>
            <a:r>
              <a:rPr lang="en-US" sz="1000" smtClean="0">
                <a:latin typeface="Arial" pitchFamily="34" charset="0"/>
              </a:rPr>
              <a:t>tend to be overused which can lead to </a:t>
            </a:r>
            <a:r>
              <a:rPr lang="en-US" sz="1000" i="1" smtClean="0">
                <a:latin typeface="Arial" pitchFamily="34" charset="0"/>
              </a:rPr>
              <a:t>unnecessarily complex group codes </a:t>
            </a:r>
            <a:r>
              <a:rPr lang="en-US" sz="1000" smtClean="0">
                <a:latin typeface="Arial" pitchFamily="34" charset="0"/>
              </a:rPr>
              <a:t>that cannot be easily interpreted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27A32-8D18-4C4A-BBD1-5922FA4B48E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44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93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9</a:t>
            </a:r>
          </a:p>
        </p:txBody>
      </p:sp>
      <p:sp>
        <p:nvSpPr>
          <p:cNvPr id="993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93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 sz="1000" smtClean="0">
                <a:solidFill>
                  <a:srgbClr val="D93192"/>
                </a:solidFill>
                <a:latin typeface="Arial" pitchFamily="34" charset="0"/>
              </a:rPr>
              <a:t>Disadvantages</a:t>
            </a:r>
          </a:p>
          <a:p>
            <a:pPr lvl="1"/>
            <a:r>
              <a:rPr lang="en-US" smtClean="0">
                <a:latin typeface="Arial" pitchFamily="34" charset="0"/>
              </a:rPr>
              <a:t>difficulty of rationalizing the meaning of codes sequentially assigned</a:t>
            </a:r>
          </a:p>
          <a:p>
            <a:pPr lvl="1"/>
            <a:r>
              <a:rPr lang="en-US" smtClean="0">
                <a:latin typeface="Arial" pitchFamily="34" charset="0"/>
              </a:rPr>
              <a:t>sorting records that are coded alphabetically tend to be more difficult for users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88F79-4C4D-4E29-ABEA-AA0FCBA6972F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10</a:t>
            </a:r>
          </a:p>
        </p:txBody>
      </p:sp>
      <p:sp>
        <p:nvSpPr>
          <p:cNvPr id="1003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036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 smtClean="0">
                <a:solidFill>
                  <a:srgbClr val="D93192"/>
                </a:solidFill>
                <a:latin typeface="Arial" pitchFamily="34" charset="0"/>
              </a:rPr>
              <a:t>Disadvantage</a:t>
            </a:r>
            <a:endParaRPr lang="en-US" smtClean="0">
              <a:latin typeface="Arial" pitchFamily="34" charset="0"/>
            </a:endParaRPr>
          </a:p>
          <a:p>
            <a:pPr lvl="1"/>
            <a:r>
              <a:rPr lang="en-US" smtClean="0">
                <a:latin typeface="Arial" pitchFamily="34" charset="0"/>
              </a:rPr>
              <a:t>they are limited in their ability to represent items within a class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DE4C9-6632-4E7A-8CC2-720BABC2EF6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5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45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FDCA4-3F65-49AA-9A23-124BAF7DD6E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13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55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8FC34-9DB8-4765-9538-F577FC6E009E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17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65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3B023-6194-43EF-90A0-0D254A95232E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17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759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3E68F-8342-4548-89CE-1F4157911FFD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19</a:t>
            </a: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066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BF4F5-BEA7-4F24-BD83-A0A7218BE654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16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86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all7ePPTcv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8025"/>
            <a:ext cx="8535988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Hall_sidest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900" dirty="0" smtClean="0">
              <a:solidFill>
                <a:srgbClr val="C4DFED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sz="900" dirty="0" smtClean="0">
              <a:solidFill>
                <a:srgbClr val="C4DFED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sz="900" dirty="0">
              <a:solidFill>
                <a:srgbClr val="C4DFED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sz="900" dirty="0">
                <a:solidFill>
                  <a:srgbClr val="C4DFED"/>
                </a:solidFill>
                <a:ea typeface="+mn-ea"/>
                <a:cs typeface="+mn-cs"/>
              </a:rPr>
              <a:t>©</a:t>
            </a:r>
            <a:r>
              <a:rPr lang="en-US" sz="900" dirty="0" smtClean="0">
                <a:solidFill>
                  <a:srgbClr val="C4DFED"/>
                </a:solidFill>
                <a:ea typeface="+mn-ea"/>
                <a:cs typeface="+mn-cs"/>
              </a:rPr>
              <a:t>2013 </a:t>
            </a:r>
            <a:r>
              <a:rPr lang="en-US" sz="900" dirty="0">
                <a:solidFill>
                  <a:srgbClr val="C4DFED"/>
                </a:solidFill>
                <a:ea typeface="+mn-ea"/>
                <a:cs typeface="+mn-cs"/>
              </a:rPr>
              <a:t>Cengage Learning. All Rights Reserved. May not be scanned, copied or duplicated, or posted to a publicly accessible website, in whole or in part.</a:t>
            </a:r>
          </a:p>
          <a:p>
            <a:pPr>
              <a:spcBef>
                <a:spcPct val="50000"/>
              </a:spcBef>
              <a:defRPr/>
            </a:pPr>
            <a:endParaRPr lang="en-US" sz="1000" dirty="0">
              <a:solidFill>
                <a:srgbClr val="C4DFED"/>
              </a:solidFill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495800" y="0"/>
            <a:ext cx="4038600" cy="160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7EA8D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0" y="381000"/>
            <a:ext cx="81534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04800" y="5257800"/>
            <a:ext cx="4267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C4DFED"/>
                </a:solidFill>
                <a:ea typeface="+mn-ea"/>
                <a:cs typeface="+mn-cs"/>
              </a:rPr>
              <a:t>Introduction to Accounting </a:t>
            </a:r>
            <a:r>
              <a:rPr lang="en-US" dirty="0">
                <a:solidFill>
                  <a:srgbClr val="C4DFED"/>
                </a:solidFill>
                <a:ea typeface="+mn-ea"/>
                <a:cs typeface="+mn-cs"/>
              </a:rPr>
              <a:t>Information Systems, </a:t>
            </a:r>
            <a:r>
              <a:rPr lang="en-US" dirty="0" smtClean="0">
                <a:solidFill>
                  <a:srgbClr val="C4DFED"/>
                </a:solidFill>
                <a:ea typeface="+mn-ea"/>
                <a:cs typeface="+mn-cs"/>
              </a:rPr>
              <a:t>8e</a:t>
            </a:r>
            <a:endParaRPr lang="en-US" dirty="0">
              <a:solidFill>
                <a:srgbClr val="C4DFED"/>
              </a:solidFill>
              <a:ea typeface="+mn-ea"/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James A. Hall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410200" y="304800"/>
            <a:ext cx="2514600" cy="1295400"/>
          </a:xfrm>
        </p:spPr>
        <p:txBody>
          <a:bodyPr/>
          <a:lstStyle>
            <a:lvl1pPr algn="r">
              <a:defRPr sz="8800" b="0">
                <a:solidFill>
                  <a:srgbClr val="133C70"/>
                </a:solidFill>
                <a:latin typeface="Times" pitchFamily="1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7620000" cy="3352800"/>
          </a:xfrm>
        </p:spPr>
        <p:txBody>
          <a:bodyPr/>
          <a:lstStyle>
            <a:lvl1pPr marL="0" indent="0">
              <a:buFont typeface="Wingdings" pitchFamily="1" charset="2"/>
              <a:buNone/>
              <a:defRPr sz="5400">
                <a:solidFill>
                  <a:srgbClr val="133C7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93389-DD01-4103-8337-B5C034A1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00A1-D7D4-46BF-874B-D82F4FD9B536}" type="datetime1">
              <a:rPr lang="en-US"/>
              <a:pPr>
                <a:defRPr/>
              </a:pPr>
              <a:t>4/20/2012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4CAE-F2D1-4AAC-9513-92C7FC502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F10E-7C4A-427F-8F9D-E87108965277}" type="datetime1">
              <a:rPr lang="en-US"/>
              <a:pPr>
                <a:defRPr/>
              </a:pPr>
              <a:t>4/20/2012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B271-4324-40EA-AC16-37DEE208E7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604F6-66DE-4BE0-8827-02758D64E070}" type="datetime1">
              <a:rPr lang="en-US"/>
              <a:pPr>
                <a:defRPr/>
              </a:pPr>
              <a:t>4/20/2012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48400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6B673B05-2D7F-479F-8965-1BE001BFC8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C95A-CE39-4993-AB2A-C02A75DA16A2}" type="datetime1">
              <a:rPr lang="en-US"/>
              <a:pPr>
                <a:defRPr/>
              </a:pPr>
              <a:t>4/20/2012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2A59E-D37B-4CF6-A099-34E042CFC2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95F64-2093-4C18-8717-4D621DF0E1C6}" type="datetime1">
              <a:rPr lang="en-US"/>
              <a:pPr>
                <a:defRPr/>
              </a:pPr>
              <a:t>4/20/2012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C874-4121-4CDF-84F0-D63AE85B2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49C7-DB0D-45E6-8033-756C59F4865E}" type="datetime1">
              <a:rPr lang="en-US"/>
              <a:pPr>
                <a:defRPr/>
              </a:pPr>
              <a:t>4/20/2012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59E44-A3B4-499C-8DF3-B7D74EE17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2F2FC-325D-4F9E-8250-86833AE0CD04}" type="datetime1">
              <a:rPr lang="en-US"/>
              <a:pPr>
                <a:defRPr/>
              </a:pPr>
              <a:t>4/20/2012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81944-52AB-4C03-BB58-C4C4E547B5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1D60-724A-4C9F-A4DC-10B4590A49B2}" type="datetime1">
              <a:rPr lang="en-US"/>
              <a:pPr>
                <a:defRPr/>
              </a:pPr>
              <a:t>4/20/2012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AEAE55C-8425-4A5D-9C5A-70E1DAF213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6D12-BDC4-48BF-ABDA-CB3EC6A47325}" type="datetime1">
              <a:rPr lang="en-US"/>
              <a:pPr>
                <a:defRPr/>
              </a:pPr>
              <a:t>4/20/2012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5C643-4A5F-428E-A51E-07E2D743CA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90FCB-EA6D-461E-B965-FACAB70537A7}" type="datetime1">
              <a:rPr lang="en-US"/>
              <a:pPr>
                <a:defRPr/>
              </a:pPr>
              <a:t>4/20/2012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13F26-7727-4828-B714-0847ABB12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8534400" cy="160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7EA8D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rgbClr val="133C7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0" y="381000"/>
            <a:ext cx="81534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81000" y="381000"/>
            <a:ext cx="304800" cy="304800"/>
          </a:xfrm>
          <a:prstGeom prst="rect">
            <a:avLst/>
          </a:prstGeom>
          <a:solidFill>
            <a:srgbClr val="24B87B"/>
          </a:solidFill>
          <a:ln w="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6200" y="76200"/>
            <a:ext cx="304800" cy="304800"/>
          </a:xfrm>
          <a:prstGeom prst="rect">
            <a:avLst/>
          </a:prstGeom>
          <a:solidFill>
            <a:srgbClr val="D5982E"/>
          </a:solidFill>
          <a:ln w="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4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04800" y="61722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altLang="en-US" sz="900" dirty="0">
              <a:solidFill>
                <a:schemeClr val="bg2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altLang="en-US" sz="900" dirty="0" smtClean="0">
              <a:solidFill>
                <a:schemeClr val="bg2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altLang="en-US" sz="900" dirty="0" smtClean="0">
              <a:solidFill>
                <a:schemeClr val="bg2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chemeClr val="bg2"/>
                </a:solidFill>
                <a:ea typeface="+mn-ea"/>
                <a:cs typeface="+mn-cs"/>
              </a:rPr>
              <a:t>©</a:t>
            </a:r>
            <a:r>
              <a:rPr lang="en-US" sz="900" dirty="0" smtClean="0">
                <a:solidFill>
                  <a:schemeClr val="bg2"/>
                </a:solidFill>
                <a:ea typeface="+mn-ea"/>
                <a:cs typeface="+mn-cs"/>
              </a:rPr>
              <a:t>2013 </a:t>
            </a:r>
            <a:r>
              <a:rPr lang="en-US" sz="900" dirty="0">
                <a:solidFill>
                  <a:schemeClr val="bg2"/>
                </a:solidFill>
                <a:ea typeface="+mn-ea"/>
                <a:cs typeface="+mn-cs"/>
              </a:rPr>
              <a:t>Cengage Learning. All Rights Reserved. May not be scanned, copied or duplicated, or posted to a publicly accessible website, in whole or in part.</a:t>
            </a:r>
          </a:p>
          <a:p>
            <a:pPr>
              <a:spcBef>
                <a:spcPct val="50000"/>
              </a:spcBef>
              <a:defRPr/>
            </a:pPr>
            <a:endParaRPr lang="en-US" sz="1000" dirty="0">
              <a:solidFill>
                <a:schemeClr val="bg2"/>
              </a:solidFill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4493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28B1B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9D75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8960"/>
        </a:buClr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7772400" cy="1981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"/>
              </a:rPr>
              <a:t>Chapter 2</a:t>
            </a:r>
            <a:br>
              <a:rPr lang="en-US" sz="4000" b="1" dirty="0" smtClean="0">
                <a:latin typeface="Times"/>
              </a:rPr>
            </a:br>
            <a:r>
              <a:rPr lang="en-US" sz="4000" b="1" dirty="0" smtClean="0">
                <a:latin typeface="Times"/>
              </a:rPr>
              <a:t>Introduction to</a:t>
            </a:r>
            <a:br>
              <a:rPr lang="en-US" sz="4000" b="1" dirty="0" smtClean="0">
                <a:latin typeface="Times"/>
              </a:rPr>
            </a:br>
            <a:r>
              <a:rPr lang="en-US" sz="4000" b="1" dirty="0" smtClean="0">
                <a:latin typeface="Times"/>
              </a:rPr>
              <a:t> Transaction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4676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Computer-Based Systems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2255838"/>
            <a:ext cx="8229600" cy="3535362"/>
          </a:xfrm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The </a:t>
            </a:r>
            <a:r>
              <a:rPr lang="en-US" i="1" smtClean="0"/>
              <a:t>audit trail is less observable </a:t>
            </a:r>
            <a:r>
              <a:rPr lang="en-US" smtClean="0"/>
              <a:t>in computer-based systems than traditional manual systems.  </a:t>
            </a:r>
          </a:p>
          <a:p>
            <a:pPr eaLnBrk="1" hangingPunct="1"/>
            <a:r>
              <a:rPr lang="en-US" smtClean="0"/>
              <a:t>The data entry and computer programs are the physical trail.</a:t>
            </a:r>
          </a:p>
          <a:p>
            <a:pPr eaLnBrk="1" hangingPunct="1"/>
            <a:r>
              <a:rPr lang="en-US" smtClean="0"/>
              <a:t>The data are stored in magnetic files.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CC87E-23B4-431C-AF34-4DB885BE64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685800" y="1905000"/>
            <a:ext cx="1298575" cy="842963"/>
          </a:xfrm>
          <a:custGeom>
            <a:avLst/>
            <a:gdLst>
              <a:gd name="T0" fmla="*/ 0 w 818"/>
              <a:gd name="T1" fmla="*/ 2147483647 h 531"/>
              <a:gd name="T2" fmla="*/ 0 w 818"/>
              <a:gd name="T3" fmla="*/ 0 h 531"/>
              <a:gd name="T4" fmla="*/ 2147483647 w 818"/>
              <a:gd name="T5" fmla="*/ 0 h 531"/>
              <a:gd name="T6" fmla="*/ 2147483647 w 818"/>
              <a:gd name="T7" fmla="*/ 2147483647 h 531"/>
              <a:gd name="T8" fmla="*/ 2147483647 w 818"/>
              <a:gd name="T9" fmla="*/ 2147483647 h 531"/>
              <a:gd name="T10" fmla="*/ 2147483647 w 818"/>
              <a:gd name="T11" fmla="*/ 2147483647 h 531"/>
              <a:gd name="T12" fmla="*/ 2147483647 w 818"/>
              <a:gd name="T13" fmla="*/ 2147483647 h 531"/>
              <a:gd name="T14" fmla="*/ 2147483647 w 818"/>
              <a:gd name="T15" fmla="*/ 2147483647 h 531"/>
              <a:gd name="T16" fmla="*/ 2147483647 w 818"/>
              <a:gd name="T17" fmla="*/ 2147483647 h 531"/>
              <a:gd name="T18" fmla="*/ 2147483647 w 818"/>
              <a:gd name="T19" fmla="*/ 2147483647 h 531"/>
              <a:gd name="T20" fmla="*/ 2147483647 w 818"/>
              <a:gd name="T21" fmla="*/ 2147483647 h 531"/>
              <a:gd name="T22" fmla="*/ 2147483647 w 818"/>
              <a:gd name="T23" fmla="*/ 2147483647 h 531"/>
              <a:gd name="T24" fmla="*/ 2147483647 w 818"/>
              <a:gd name="T25" fmla="*/ 2147483647 h 531"/>
              <a:gd name="T26" fmla="*/ 2147483647 w 818"/>
              <a:gd name="T27" fmla="*/ 2147483647 h 531"/>
              <a:gd name="T28" fmla="*/ 2147483647 w 818"/>
              <a:gd name="T29" fmla="*/ 2147483647 h 531"/>
              <a:gd name="T30" fmla="*/ 2147483647 w 818"/>
              <a:gd name="T31" fmla="*/ 2147483647 h 531"/>
              <a:gd name="T32" fmla="*/ 2147483647 w 818"/>
              <a:gd name="T33" fmla="*/ 2147483647 h 531"/>
              <a:gd name="T34" fmla="*/ 2147483647 w 818"/>
              <a:gd name="T35" fmla="*/ 2147483647 h 531"/>
              <a:gd name="T36" fmla="*/ 2147483647 w 818"/>
              <a:gd name="T37" fmla="*/ 2147483647 h 531"/>
              <a:gd name="T38" fmla="*/ 2147483647 w 818"/>
              <a:gd name="T39" fmla="*/ 2147483647 h 531"/>
              <a:gd name="T40" fmla="*/ 2147483647 w 818"/>
              <a:gd name="T41" fmla="*/ 2147483647 h 531"/>
              <a:gd name="T42" fmla="*/ 2147483647 w 818"/>
              <a:gd name="T43" fmla="*/ 2147483647 h 531"/>
              <a:gd name="T44" fmla="*/ 2147483647 w 818"/>
              <a:gd name="T45" fmla="*/ 2147483647 h 531"/>
              <a:gd name="T46" fmla="*/ 2147483647 w 818"/>
              <a:gd name="T47" fmla="*/ 2147483647 h 531"/>
              <a:gd name="T48" fmla="*/ 2147483647 w 818"/>
              <a:gd name="T49" fmla="*/ 2147483647 h 531"/>
              <a:gd name="T50" fmla="*/ 2147483647 w 818"/>
              <a:gd name="T51" fmla="*/ 2147483647 h 531"/>
              <a:gd name="T52" fmla="*/ 2147483647 w 818"/>
              <a:gd name="T53" fmla="*/ 2147483647 h 531"/>
              <a:gd name="T54" fmla="*/ 2147483647 w 818"/>
              <a:gd name="T55" fmla="*/ 2147483647 h 531"/>
              <a:gd name="T56" fmla="*/ 2147483647 w 818"/>
              <a:gd name="T57" fmla="*/ 2147483647 h 531"/>
              <a:gd name="T58" fmla="*/ 2147483647 w 818"/>
              <a:gd name="T59" fmla="*/ 2147483647 h 531"/>
              <a:gd name="T60" fmla="*/ 0 w 818"/>
              <a:gd name="T61" fmla="*/ 2147483647 h 5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18"/>
              <a:gd name="T94" fmla="*/ 0 h 531"/>
              <a:gd name="T95" fmla="*/ 818 w 818"/>
              <a:gd name="T96" fmla="*/ 531 h 53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18" h="531">
                <a:moveTo>
                  <a:pt x="0" y="530"/>
                </a:moveTo>
                <a:lnTo>
                  <a:pt x="0" y="0"/>
                </a:lnTo>
                <a:lnTo>
                  <a:pt x="817" y="0"/>
                </a:lnTo>
                <a:lnTo>
                  <a:pt x="817" y="382"/>
                </a:lnTo>
                <a:lnTo>
                  <a:pt x="781" y="382"/>
                </a:lnTo>
                <a:lnTo>
                  <a:pt x="747" y="383"/>
                </a:lnTo>
                <a:lnTo>
                  <a:pt x="716" y="384"/>
                </a:lnTo>
                <a:lnTo>
                  <a:pt x="686" y="387"/>
                </a:lnTo>
                <a:lnTo>
                  <a:pt x="659" y="391"/>
                </a:lnTo>
                <a:lnTo>
                  <a:pt x="634" y="394"/>
                </a:lnTo>
                <a:lnTo>
                  <a:pt x="610" y="398"/>
                </a:lnTo>
                <a:lnTo>
                  <a:pt x="588" y="403"/>
                </a:lnTo>
                <a:lnTo>
                  <a:pt x="567" y="408"/>
                </a:lnTo>
                <a:lnTo>
                  <a:pt x="546" y="414"/>
                </a:lnTo>
                <a:lnTo>
                  <a:pt x="508" y="426"/>
                </a:lnTo>
                <a:lnTo>
                  <a:pt x="473" y="439"/>
                </a:lnTo>
                <a:lnTo>
                  <a:pt x="437" y="452"/>
                </a:lnTo>
                <a:lnTo>
                  <a:pt x="400" y="466"/>
                </a:lnTo>
                <a:lnTo>
                  <a:pt x="362" y="479"/>
                </a:lnTo>
                <a:lnTo>
                  <a:pt x="341" y="486"/>
                </a:lnTo>
                <a:lnTo>
                  <a:pt x="319" y="492"/>
                </a:lnTo>
                <a:lnTo>
                  <a:pt x="297" y="498"/>
                </a:lnTo>
                <a:lnTo>
                  <a:pt x="272" y="504"/>
                </a:lnTo>
                <a:lnTo>
                  <a:pt x="246" y="508"/>
                </a:lnTo>
                <a:lnTo>
                  <a:pt x="218" y="514"/>
                </a:lnTo>
                <a:lnTo>
                  <a:pt x="188" y="517"/>
                </a:lnTo>
                <a:lnTo>
                  <a:pt x="155" y="522"/>
                </a:lnTo>
                <a:lnTo>
                  <a:pt x="121" y="525"/>
                </a:lnTo>
                <a:lnTo>
                  <a:pt x="83" y="527"/>
                </a:lnTo>
                <a:lnTo>
                  <a:pt x="43" y="529"/>
                </a:lnTo>
                <a:lnTo>
                  <a:pt x="0" y="53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2438400" y="1905000"/>
            <a:ext cx="1298575" cy="842963"/>
          </a:xfrm>
          <a:custGeom>
            <a:avLst/>
            <a:gdLst>
              <a:gd name="T0" fmla="*/ 0 w 818"/>
              <a:gd name="T1" fmla="*/ 2147483647 h 531"/>
              <a:gd name="T2" fmla="*/ 0 w 818"/>
              <a:gd name="T3" fmla="*/ 0 h 531"/>
              <a:gd name="T4" fmla="*/ 2147483647 w 818"/>
              <a:gd name="T5" fmla="*/ 0 h 531"/>
              <a:gd name="T6" fmla="*/ 2147483647 w 818"/>
              <a:gd name="T7" fmla="*/ 2147483647 h 531"/>
              <a:gd name="T8" fmla="*/ 2147483647 w 818"/>
              <a:gd name="T9" fmla="*/ 2147483647 h 531"/>
              <a:gd name="T10" fmla="*/ 2147483647 w 818"/>
              <a:gd name="T11" fmla="*/ 2147483647 h 531"/>
              <a:gd name="T12" fmla="*/ 2147483647 w 818"/>
              <a:gd name="T13" fmla="*/ 2147483647 h 531"/>
              <a:gd name="T14" fmla="*/ 2147483647 w 818"/>
              <a:gd name="T15" fmla="*/ 2147483647 h 531"/>
              <a:gd name="T16" fmla="*/ 2147483647 w 818"/>
              <a:gd name="T17" fmla="*/ 2147483647 h 531"/>
              <a:gd name="T18" fmla="*/ 2147483647 w 818"/>
              <a:gd name="T19" fmla="*/ 2147483647 h 531"/>
              <a:gd name="T20" fmla="*/ 2147483647 w 818"/>
              <a:gd name="T21" fmla="*/ 2147483647 h 531"/>
              <a:gd name="T22" fmla="*/ 2147483647 w 818"/>
              <a:gd name="T23" fmla="*/ 2147483647 h 531"/>
              <a:gd name="T24" fmla="*/ 2147483647 w 818"/>
              <a:gd name="T25" fmla="*/ 2147483647 h 531"/>
              <a:gd name="T26" fmla="*/ 2147483647 w 818"/>
              <a:gd name="T27" fmla="*/ 2147483647 h 531"/>
              <a:gd name="T28" fmla="*/ 2147483647 w 818"/>
              <a:gd name="T29" fmla="*/ 2147483647 h 531"/>
              <a:gd name="T30" fmla="*/ 2147483647 w 818"/>
              <a:gd name="T31" fmla="*/ 2147483647 h 531"/>
              <a:gd name="T32" fmla="*/ 2147483647 w 818"/>
              <a:gd name="T33" fmla="*/ 2147483647 h 531"/>
              <a:gd name="T34" fmla="*/ 2147483647 w 818"/>
              <a:gd name="T35" fmla="*/ 2147483647 h 531"/>
              <a:gd name="T36" fmla="*/ 2147483647 w 818"/>
              <a:gd name="T37" fmla="*/ 2147483647 h 531"/>
              <a:gd name="T38" fmla="*/ 2147483647 w 818"/>
              <a:gd name="T39" fmla="*/ 2147483647 h 531"/>
              <a:gd name="T40" fmla="*/ 2147483647 w 818"/>
              <a:gd name="T41" fmla="*/ 2147483647 h 531"/>
              <a:gd name="T42" fmla="*/ 2147483647 w 818"/>
              <a:gd name="T43" fmla="*/ 2147483647 h 531"/>
              <a:gd name="T44" fmla="*/ 2147483647 w 818"/>
              <a:gd name="T45" fmla="*/ 2147483647 h 531"/>
              <a:gd name="T46" fmla="*/ 2147483647 w 818"/>
              <a:gd name="T47" fmla="*/ 2147483647 h 531"/>
              <a:gd name="T48" fmla="*/ 2147483647 w 818"/>
              <a:gd name="T49" fmla="*/ 2147483647 h 531"/>
              <a:gd name="T50" fmla="*/ 2147483647 w 818"/>
              <a:gd name="T51" fmla="*/ 2147483647 h 531"/>
              <a:gd name="T52" fmla="*/ 2147483647 w 818"/>
              <a:gd name="T53" fmla="*/ 2147483647 h 531"/>
              <a:gd name="T54" fmla="*/ 2147483647 w 818"/>
              <a:gd name="T55" fmla="*/ 2147483647 h 531"/>
              <a:gd name="T56" fmla="*/ 2147483647 w 818"/>
              <a:gd name="T57" fmla="*/ 2147483647 h 531"/>
              <a:gd name="T58" fmla="*/ 2147483647 w 818"/>
              <a:gd name="T59" fmla="*/ 2147483647 h 531"/>
              <a:gd name="T60" fmla="*/ 0 w 818"/>
              <a:gd name="T61" fmla="*/ 2147483647 h 5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18"/>
              <a:gd name="T94" fmla="*/ 0 h 531"/>
              <a:gd name="T95" fmla="*/ 818 w 818"/>
              <a:gd name="T96" fmla="*/ 531 h 53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18" h="531">
                <a:moveTo>
                  <a:pt x="0" y="530"/>
                </a:moveTo>
                <a:lnTo>
                  <a:pt x="0" y="0"/>
                </a:lnTo>
                <a:lnTo>
                  <a:pt x="817" y="0"/>
                </a:lnTo>
                <a:lnTo>
                  <a:pt x="817" y="382"/>
                </a:lnTo>
                <a:lnTo>
                  <a:pt x="781" y="382"/>
                </a:lnTo>
                <a:lnTo>
                  <a:pt x="747" y="383"/>
                </a:lnTo>
                <a:lnTo>
                  <a:pt x="716" y="384"/>
                </a:lnTo>
                <a:lnTo>
                  <a:pt x="686" y="387"/>
                </a:lnTo>
                <a:lnTo>
                  <a:pt x="659" y="391"/>
                </a:lnTo>
                <a:lnTo>
                  <a:pt x="634" y="394"/>
                </a:lnTo>
                <a:lnTo>
                  <a:pt x="610" y="398"/>
                </a:lnTo>
                <a:lnTo>
                  <a:pt x="588" y="403"/>
                </a:lnTo>
                <a:lnTo>
                  <a:pt x="567" y="408"/>
                </a:lnTo>
                <a:lnTo>
                  <a:pt x="546" y="414"/>
                </a:lnTo>
                <a:lnTo>
                  <a:pt x="508" y="426"/>
                </a:lnTo>
                <a:lnTo>
                  <a:pt x="473" y="439"/>
                </a:lnTo>
                <a:lnTo>
                  <a:pt x="437" y="452"/>
                </a:lnTo>
                <a:lnTo>
                  <a:pt x="400" y="466"/>
                </a:lnTo>
                <a:lnTo>
                  <a:pt x="362" y="479"/>
                </a:lnTo>
                <a:lnTo>
                  <a:pt x="341" y="486"/>
                </a:lnTo>
                <a:lnTo>
                  <a:pt x="319" y="492"/>
                </a:lnTo>
                <a:lnTo>
                  <a:pt x="297" y="498"/>
                </a:lnTo>
                <a:lnTo>
                  <a:pt x="272" y="504"/>
                </a:lnTo>
                <a:lnTo>
                  <a:pt x="246" y="508"/>
                </a:lnTo>
                <a:lnTo>
                  <a:pt x="218" y="514"/>
                </a:lnTo>
                <a:lnTo>
                  <a:pt x="188" y="517"/>
                </a:lnTo>
                <a:lnTo>
                  <a:pt x="155" y="522"/>
                </a:lnTo>
                <a:lnTo>
                  <a:pt x="121" y="525"/>
                </a:lnTo>
                <a:lnTo>
                  <a:pt x="83" y="527"/>
                </a:lnTo>
                <a:lnTo>
                  <a:pt x="43" y="529"/>
                </a:lnTo>
                <a:lnTo>
                  <a:pt x="0" y="53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4495800" y="1905000"/>
            <a:ext cx="1298575" cy="842963"/>
          </a:xfrm>
          <a:custGeom>
            <a:avLst/>
            <a:gdLst>
              <a:gd name="T0" fmla="*/ 0 w 818"/>
              <a:gd name="T1" fmla="*/ 2147483647 h 531"/>
              <a:gd name="T2" fmla="*/ 0 w 818"/>
              <a:gd name="T3" fmla="*/ 0 h 531"/>
              <a:gd name="T4" fmla="*/ 2147483647 w 818"/>
              <a:gd name="T5" fmla="*/ 0 h 531"/>
              <a:gd name="T6" fmla="*/ 2147483647 w 818"/>
              <a:gd name="T7" fmla="*/ 2147483647 h 531"/>
              <a:gd name="T8" fmla="*/ 2147483647 w 818"/>
              <a:gd name="T9" fmla="*/ 2147483647 h 531"/>
              <a:gd name="T10" fmla="*/ 2147483647 w 818"/>
              <a:gd name="T11" fmla="*/ 2147483647 h 531"/>
              <a:gd name="T12" fmla="*/ 2147483647 w 818"/>
              <a:gd name="T13" fmla="*/ 2147483647 h 531"/>
              <a:gd name="T14" fmla="*/ 2147483647 w 818"/>
              <a:gd name="T15" fmla="*/ 2147483647 h 531"/>
              <a:gd name="T16" fmla="*/ 2147483647 w 818"/>
              <a:gd name="T17" fmla="*/ 2147483647 h 531"/>
              <a:gd name="T18" fmla="*/ 2147483647 w 818"/>
              <a:gd name="T19" fmla="*/ 2147483647 h 531"/>
              <a:gd name="T20" fmla="*/ 2147483647 w 818"/>
              <a:gd name="T21" fmla="*/ 2147483647 h 531"/>
              <a:gd name="T22" fmla="*/ 2147483647 w 818"/>
              <a:gd name="T23" fmla="*/ 2147483647 h 531"/>
              <a:gd name="T24" fmla="*/ 2147483647 w 818"/>
              <a:gd name="T25" fmla="*/ 2147483647 h 531"/>
              <a:gd name="T26" fmla="*/ 2147483647 w 818"/>
              <a:gd name="T27" fmla="*/ 2147483647 h 531"/>
              <a:gd name="T28" fmla="*/ 2147483647 w 818"/>
              <a:gd name="T29" fmla="*/ 2147483647 h 531"/>
              <a:gd name="T30" fmla="*/ 2147483647 w 818"/>
              <a:gd name="T31" fmla="*/ 2147483647 h 531"/>
              <a:gd name="T32" fmla="*/ 2147483647 w 818"/>
              <a:gd name="T33" fmla="*/ 2147483647 h 531"/>
              <a:gd name="T34" fmla="*/ 2147483647 w 818"/>
              <a:gd name="T35" fmla="*/ 2147483647 h 531"/>
              <a:gd name="T36" fmla="*/ 2147483647 w 818"/>
              <a:gd name="T37" fmla="*/ 2147483647 h 531"/>
              <a:gd name="T38" fmla="*/ 2147483647 w 818"/>
              <a:gd name="T39" fmla="*/ 2147483647 h 531"/>
              <a:gd name="T40" fmla="*/ 2147483647 w 818"/>
              <a:gd name="T41" fmla="*/ 2147483647 h 531"/>
              <a:gd name="T42" fmla="*/ 2147483647 w 818"/>
              <a:gd name="T43" fmla="*/ 2147483647 h 531"/>
              <a:gd name="T44" fmla="*/ 2147483647 w 818"/>
              <a:gd name="T45" fmla="*/ 2147483647 h 531"/>
              <a:gd name="T46" fmla="*/ 2147483647 w 818"/>
              <a:gd name="T47" fmla="*/ 2147483647 h 531"/>
              <a:gd name="T48" fmla="*/ 2147483647 w 818"/>
              <a:gd name="T49" fmla="*/ 2147483647 h 531"/>
              <a:gd name="T50" fmla="*/ 2147483647 w 818"/>
              <a:gd name="T51" fmla="*/ 2147483647 h 531"/>
              <a:gd name="T52" fmla="*/ 2147483647 w 818"/>
              <a:gd name="T53" fmla="*/ 2147483647 h 531"/>
              <a:gd name="T54" fmla="*/ 2147483647 w 818"/>
              <a:gd name="T55" fmla="*/ 2147483647 h 531"/>
              <a:gd name="T56" fmla="*/ 2147483647 w 818"/>
              <a:gd name="T57" fmla="*/ 2147483647 h 531"/>
              <a:gd name="T58" fmla="*/ 2147483647 w 818"/>
              <a:gd name="T59" fmla="*/ 2147483647 h 531"/>
              <a:gd name="T60" fmla="*/ 0 w 818"/>
              <a:gd name="T61" fmla="*/ 2147483647 h 5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18"/>
              <a:gd name="T94" fmla="*/ 0 h 531"/>
              <a:gd name="T95" fmla="*/ 818 w 818"/>
              <a:gd name="T96" fmla="*/ 531 h 53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18" h="531">
                <a:moveTo>
                  <a:pt x="0" y="530"/>
                </a:moveTo>
                <a:lnTo>
                  <a:pt x="0" y="0"/>
                </a:lnTo>
                <a:lnTo>
                  <a:pt x="817" y="0"/>
                </a:lnTo>
                <a:lnTo>
                  <a:pt x="817" y="382"/>
                </a:lnTo>
                <a:lnTo>
                  <a:pt x="781" y="382"/>
                </a:lnTo>
                <a:lnTo>
                  <a:pt x="747" y="383"/>
                </a:lnTo>
                <a:lnTo>
                  <a:pt x="716" y="384"/>
                </a:lnTo>
                <a:lnTo>
                  <a:pt x="686" y="387"/>
                </a:lnTo>
                <a:lnTo>
                  <a:pt x="659" y="391"/>
                </a:lnTo>
                <a:lnTo>
                  <a:pt x="634" y="394"/>
                </a:lnTo>
                <a:lnTo>
                  <a:pt x="610" y="398"/>
                </a:lnTo>
                <a:lnTo>
                  <a:pt x="588" y="403"/>
                </a:lnTo>
                <a:lnTo>
                  <a:pt x="567" y="408"/>
                </a:lnTo>
                <a:lnTo>
                  <a:pt x="546" y="414"/>
                </a:lnTo>
                <a:lnTo>
                  <a:pt x="508" y="426"/>
                </a:lnTo>
                <a:lnTo>
                  <a:pt x="473" y="439"/>
                </a:lnTo>
                <a:lnTo>
                  <a:pt x="437" y="452"/>
                </a:lnTo>
                <a:lnTo>
                  <a:pt x="400" y="466"/>
                </a:lnTo>
                <a:lnTo>
                  <a:pt x="362" y="479"/>
                </a:lnTo>
                <a:lnTo>
                  <a:pt x="341" y="486"/>
                </a:lnTo>
                <a:lnTo>
                  <a:pt x="319" y="492"/>
                </a:lnTo>
                <a:lnTo>
                  <a:pt x="297" y="498"/>
                </a:lnTo>
                <a:lnTo>
                  <a:pt x="272" y="504"/>
                </a:lnTo>
                <a:lnTo>
                  <a:pt x="246" y="508"/>
                </a:lnTo>
                <a:lnTo>
                  <a:pt x="218" y="514"/>
                </a:lnTo>
                <a:lnTo>
                  <a:pt x="188" y="517"/>
                </a:lnTo>
                <a:lnTo>
                  <a:pt x="155" y="522"/>
                </a:lnTo>
                <a:lnTo>
                  <a:pt x="121" y="525"/>
                </a:lnTo>
                <a:lnTo>
                  <a:pt x="83" y="527"/>
                </a:lnTo>
                <a:lnTo>
                  <a:pt x="43" y="529"/>
                </a:lnTo>
                <a:lnTo>
                  <a:pt x="0" y="53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6477000" y="1905000"/>
            <a:ext cx="1298575" cy="842963"/>
          </a:xfrm>
          <a:custGeom>
            <a:avLst/>
            <a:gdLst>
              <a:gd name="T0" fmla="*/ 0 w 818"/>
              <a:gd name="T1" fmla="*/ 2147483647 h 531"/>
              <a:gd name="T2" fmla="*/ 0 w 818"/>
              <a:gd name="T3" fmla="*/ 0 h 531"/>
              <a:gd name="T4" fmla="*/ 2147483647 w 818"/>
              <a:gd name="T5" fmla="*/ 0 h 531"/>
              <a:gd name="T6" fmla="*/ 2147483647 w 818"/>
              <a:gd name="T7" fmla="*/ 2147483647 h 531"/>
              <a:gd name="T8" fmla="*/ 2147483647 w 818"/>
              <a:gd name="T9" fmla="*/ 2147483647 h 531"/>
              <a:gd name="T10" fmla="*/ 2147483647 w 818"/>
              <a:gd name="T11" fmla="*/ 2147483647 h 531"/>
              <a:gd name="T12" fmla="*/ 2147483647 w 818"/>
              <a:gd name="T13" fmla="*/ 2147483647 h 531"/>
              <a:gd name="T14" fmla="*/ 2147483647 w 818"/>
              <a:gd name="T15" fmla="*/ 2147483647 h 531"/>
              <a:gd name="T16" fmla="*/ 2147483647 w 818"/>
              <a:gd name="T17" fmla="*/ 2147483647 h 531"/>
              <a:gd name="T18" fmla="*/ 2147483647 w 818"/>
              <a:gd name="T19" fmla="*/ 2147483647 h 531"/>
              <a:gd name="T20" fmla="*/ 2147483647 w 818"/>
              <a:gd name="T21" fmla="*/ 2147483647 h 531"/>
              <a:gd name="T22" fmla="*/ 2147483647 w 818"/>
              <a:gd name="T23" fmla="*/ 2147483647 h 531"/>
              <a:gd name="T24" fmla="*/ 2147483647 w 818"/>
              <a:gd name="T25" fmla="*/ 2147483647 h 531"/>
              <a:gd name="T26" fmla="*/ 2147483647 w 818"/>
              <a:gd name="T27" fmla="*/ 2147483647 h 531"/>
              <a:gd name="T28" fmla="*/ 2147483647 w 818"/>
              <a:gd name="T29" fmla="*/ 2147483647 h 531"/>
              <a:gd name="T30" fmla="*/ 2147483647 w 818"/>
              <a:gd name="T31" fmla="*/ 2147483647 h 531"/>
              <a:gd name="T32" fmla="*/ 2147483647 w 818"/>
              <a:gd name="T33" fmla="*/ 2147483647 h 531"/>
              <a:gd name="T34" fmla="*/ 2147483647 w 818"/>
              <a:gd name="T35" fmla="*/ 2147483647 h 531"/>
              <a:gd name="T36" fmla="*/ 2147483647 w 818"/>
              <a:gd name="T37" fmla="*/ 2147483647 h 531"/>
              <a:gd name="T38" fmla="*/ 2147483647 w 818"/>
              <a:gd name="T39" fmla="*/ 2147483647 h 531"/>
              <a:gd name="T40" fmla="*/ 2147483647 w 818"/>
              <a:gd name="T41" fmla="*/ 2147483647 h 531"/>
              <a:gd name="T42" fmla="*/ 2147483647 w 818"/>
              <a:gd name="T43" fmla="*/ 2147483647 h 531"/>
              <a:gd name="T44" fmla="*/ 2147483647 w 818"/>
              <a:gd name="T45" fmla="*/ 2147483647 h 531"/>
              <a:gd name="T46" fmla="*/ 2147483647 w 818"/>
              <a:gd name="T47" fmla="*/ 2147483647 h 531"/>
              <a:gd name="T48" fmla="*/ 2147483647 w 818"/>
              <a:gd name="T49" fmla="*/ 2147483647 h 531"/>
              <a:gd name="T50" fmla="*/ 2147483647 w 818"/>
              <a:gd name="T51" fmla="*/ 2147483647 h 531"/>
              <a:gd name="T52" fmla="*/ 2147483647 w 818"/>
              <a:gd name="T53" fmla="*/ 2147483647 h 531"/>
              <a:gd name="T54" fmla="*/ 2147483647 w 818"/>
              <a:gd name="T55" fmla="*/ 2147483647 h 531"/>
              <a:gd name="T56" fmla="*/ 2147483647 w 818"/>
              <a:gd name="T57" fmla="*/ 2147483647 h 531"/>
              <a:gd name="T58" fmla="*/ 2147483647 w 818"/>
              <a:gd name="T59" fmla="*/ 2147483647 h 531"/>
              <a:gd name="T60" fmla="*/ 0 w 818"/>
              <a:gd name="T61" fmla="*/ 2147483647 h 5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18"/>
              <a:gd name="T94" fmla="*/ 0 h 531"/>
              <a:gd name="T95" fmla="*/ 818 w 818"/>
              <a:gd name="T96" fmla="*/ 531 h 53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18" h="531">
                <a:moveTo>
                  <a:pt x="0" y="530"/>
                </a:moveTo>
                <a:lnTo>
                  <a:pt x="0" y="0"/>
                </a:lnTo>
                <a:lnTo>
                  <a:pt x="817" y="0"/>
                </a:lnTo>
                <a:lnTo>
                  <a:pt x="817" y="382"/>
                </a:lnTo>
                <a:lnTo>
                  <a:pt x="781" y="382"/>
                </a:lnTo>
                <a:lnTo>
                  <a:pt x="747" y="383"/>
                </a:lnTo>
                <a:lnTo>
                  <a:pt x="716" y="384"/>
                </a:lnTo>
                <a:lnTo>
                  <a:pt x="686" y="387"/>
                </a:lnTo>
                <a:lnTo>
                  <a:pt x="659" y="391"/>
                </a:lnTo>
                <a:lnTo>
                  <a:pt x="634" y="394"/>
                </a:lnTo>
                <a:lnTo>
                  <a:pt x="610" y="398"/>
                </a:lnTo>
                <a:lnTo>
                  <a:pt x="588" y="403"/>
                </a:lnTo>
                <a:lnTo>
                  <a:pt x="567" y="408"/>
                </a:lnTo>
                <a:lnTo>
                  <a:pt x="546" y="414"/>
                </a:lnTo>
                <a:lnTo>
                  <a:pt x="508" y="426"/>
                </a:lnTo>
                <a:lnTo>
                  <a:pt x="473" y="439"/>
                </a:lnTo>
                <a:lnTo>
                  <a:pt x="437" y="452"/>
                </a:lnTo>
                <a:lnTo>
                  <a:pt x="400" y="466"/>
                </a:lnTo>
                <a:lnTo>
                  <a:pt x="362" y="479"/>
                </a:lnTo>
                <a:lnTo>
                  <a:pt x="341" y="486"/>
                </a:lnTo>
                <a:lnTo>
                  <a:pt x="319" y="492"/>
                </a:lnTo>
                <a:lnTo>
                  <a:pt x="297" y="498"/>
                </a:lnTo>
                <a:lnTo>
                  <a:pt x="272" y="504"/>
                </a:lnTo>
                <a:lnTo>
                  <a:pt x="246" y="508"/>
                </a:lnTo>
                <a:lnTo>
                  <a:pt x="218" y="514"/>
                </a:lnTo>
                <a:lnTo>
                  <a:pt x="188" y="517"/>
                </a:lnTo>
                <a:lnTo>
                  <a:pt x="155" y="522"/>
                </a:lnTo>
                <a:lnTo>
                  <a:pt x="121" y="525"/>
                </a:lnTo>
                <a:lnTo>
                  <a:pt x="83" y="527"/>
                </a:lnTo>
                <a:lnTo>
                  <a:pt x="43" y="529"/>
                </a:lnTo>
                <a:lnTo>
                  <a:pt x="0" y="53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685800" y="4038600"/>
            <a:ext cx="1298575" cy="842963"/>
          </a:xfrm>
          <a:custGeom>
            <a:avLst/>
            <a:gdLst>
              <a:gd name="T0" fmla="*/ 0 w 818"/>
              <a:gd name="T1" fmla="*/ 2147483647 h 531"/>
              <a:gd name="T2" fmla="*/ 0 w 818"/>
              <a:gd name="T3" fmla="*/ 0 h 531"/>
              <a:gd name="T4" fmla="*/ 2147483647 w 818"/>
              <a:gd name="T5" fmla="*/ 0 h 531"/>
              <a:gd name="T6" fmla="*/ 2147483647 w 818"/>
              <a:gd name="T7" fmla="*/ 2147483647 h 531"/>
              <a:gd name="T8" fmla="*/ 2147483647 w 818"/>
              <a:gd name="T9" fmla="*/ 2147483647 h 531"/>
              <a:gd name="T10" fmla="*/ 2147483647 w 818"/>
              <a:gd name="T11" fmla="*/ 2147483647 h 531"/>
              <a:gd name="T12" fmla="*/ 2147483647 w 818"/>
              <a:gd name="T13" fmla="*/ 2147483647 h 531"/>
              <a:gd name="T14" fmla="*/ 2147483647 w 818"/>
              <a:gd name="T15" fmla="*/ 2147483647 h 531"/>
              <a:gd name="T16" fmla="*/ 2147483647 w 818"/>
              <a:gd name="T17" fmla="*/ 2147483647 h 531"/>
              <a:gd name="T18" fmla="*/ 2147483647 w 818"/>
              <a:gd name="T19" fmla="*/ 2147483647 h 531"/>
              <a:gd name="T20" fmla="*/ 2147483647 w 818"/>
              <a:gd name="T21" fmla="*/ 2147483647 h 531"/>
              <a:gd name="T22" fmla="*/ 2147483647 w 818"/>
              <a:gd name="T23" fmla="*/ 2147483647 h 531"/>
              <a:gd name="T24" fmla="*/ 2147483647 w 818"/>
              <a:gd name="T25" fmla="*/ 2147483647 h 531"/>
              <a:gd name="T26" fmla="*/ 2147483647 w 818"/>
              <a:gd name="T27" fmla="*/ 2147483647 h 531"/>
              <a:gd name="T28" fmla="*/ 2147483647 w 818"/>
              <a:gd name="T29" fmla="*/ 2147483647 h 531"/>
              <a:gd name="T30" fmla="*/ 2147483647 w 818"/>
              <a:gd name="T31" fmla="*/ 2147483647 h 531"/>
              <a:gd name="T32" fmla="*/ 2147483647 w 818"/>
              <a:gd name="T33" fmla="*/ 2147483647 h 531"/>
              <a:gd name="T34" fmla="*/ 2147483647 w 818"/>
              <a:gd name="T35" fmla="*/ 2147483647 h 531"/>
              <a:gd name="T36" fmla="*/ 2147483647 w 818"/>
              <a:gd name="T37" fmla="*/ 2147483647 h 531"/>
              <a:gd name="T38" fmla="*/ 2147483647 w 818"/>
              <a:gd name="T39" fmla="*/ 2147483647 h 531"/>
              <a:gd name="T40" fmla="*/ 2147483647 w 818"/>
              <a:gd name="T41" fmla="*/ 2147483647 h 531"/>
              <a:gd name="T42" fmla="*/ 2147483647 w 818"/>
              <a:gd name="T43" fmla="*/ 2147483647 h 531"/>
              <a:gd name="T44" fmla="*/ 2147483647 w 818"/>
              <a:gd name="T45" fmla="*/ 2147483647 h 531"/>
              <a:gd name="T46" fmla="*/ 2147483647 w 818"/>
              <a:gd name="T47" fmla="*/ 2147483647 h 531"/>
              <a:gd name="T48" fmla="*/ 2147483647 w 818"/>
              <a:gd name="T49" fmla="*/ 2147483647 h 531"/>
              <a:gd name="T50" fmla="*/ 2147483647 w 818"/>
              <a:gd name="T51" fmla="*/ 2147483647 h 531"/>
              <a:gd name="T52" fmla="*/ 2147483647 w 818"/>
              <a:gd name="T53" fmla="*/ 2147483647 h 531"/>
              <a:gd name="T54" fmla="*/ 2147483647 w 818"/>
              <a:gd name="T55" fmla="*/ 2147483647 h 531"/>
              <a:gd name="T56" fmla="*/ 2147483647 w 818"/>
              <a:gd name="T57" fmla="*/ 2147483647 h 531"/>
              <a:gd name="T58" fmla="*/ 2147483647 w 818"/>
              <a:gd name="T59" fmla="*/ 2147483647 h 531"/>
              <a:gd name="T60" fmla="*/ 0 w 818"/>
              <a:gd name="T61" fmla="*/ 2147483647 h 5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18"/>
              <a:gd name="T94" fmla="*/ 0 h 531"/>
              <a:gd name="T95" fmla="*/ 818 w 818"/>
              <a:gd name="T96" fmla="*/ 531 h 53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18" h="531">
                <a:moveTo>
                  <a:pt x="0" y="530"/>
                </a:moveTo>
                <a:lnTo>
                  <a:pt x="0" y="0"/>
                </a:lnTo>
                <a:lnTo>
                  <a:pt x="817" y="0"/>
                </a:lnTo>
                <a:lnTo>
                  <a:pt x="817" y="382"/>
                </a:lnTo>
                <a:lnTo>
                  <a:pt x="781" y="382"/>
                </a:lnTo>
                <a:lnTo>
                  <a:pt x="747" y="383"/>
                </a:lnTo>
                <a:lnTo>
                  <a:pt x="716" y="384"/>
                </a:lnTo>
                <a:lnTo>
                  <a:pt x="686" y="387"/>
                </a:lnTo>
                <a:lnTo>
                  <a:pt x="659" y="391"/>
                </a:lnTo>
                <a:lnTo>
                  <a:pt x="634" y="394"/>
                </a:lnTo>
                <a:lnTo>
                  <a:pt x="610" y="398"/>
                </a:lnTo>
                <a:lnTo>
                  <a:pt x="588" y="403"/>
                </a:lnTo>
                <a:lnTo>
                  <a:pt x="567" y="408"/>
                </a:lnTo>
                <a:lnTo>
                  <a:pt x="546" y="414"/>
                </a:lnTo>
                <a:lnTo>
                  <a:pt x="508" y="426"/>
                </a:lnTo>
                <a:lnTo>
                  <a:pt x="473" y="439"/>
                </a:lnTo>
                <a:lnTo>
                  <a:pt x="437" y="452"/>
                </a:lnTo>
                <a:lnTo>
                  <a:pt x="400" y="466"/>
                </a:lnTo>
                <a:lnTo>
                  <a:pt x="362" y="479"/>
                </a:lnTo>
                <a:lnTo>
                  <a:pt x="341" y="486"/>
                </a:lnTo>
                <a:lnTo>
                  <a:pt x="319" y="492"/>
                </a:lnTo>
                <a:lnTo>
                  <a:pt x="297" y="498"/>
                </a:lnTo>
                <a:lnTo>
                  <a:pt x="272" y="504"/>
                </a:lnTo>
                <a:lnTo>
                  <a:pt x="246" y="508"/>
                </a:lnTo>
                <a:lnTo>
                  <a:pt x="218" y="514"/>
                </a:lnTo>
                <a:lnTo>
                  <a:pt x="188" y="517"/>
                </a:lnTo>
                <a:lnTo>
                  <a:pt x="155" y="522"/>
                </a:lnTo>
                <a:lnTo>
                  <a:pt x="121" y="525"/>
                </a:lnTo>
                <a:lnTo>
                  <a:pt x="83" y="527"/>
                </a:lnTo>
                <a:lnTo>
                  <a:pt x="43" y="529"/>
                </a:lnTo>
                <a:lnTo>
                  <a:pt x="0" y="530"/>
                </a:lnTo>
              </a:path>
            </a:pathLst>
          </a:custGeom>
          <a:solidFill>
            <a:schemeClr val="bg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438400" y="4038600"/>
            <a:ext cx="1373188" cy="842963"/>
          </a:xfrm>
          <a:custGeom>
            <a:avLst/>
            <a:gdLst>
              <a:gd name="T0" fmla="*/ 0 w 865"/>
              <a:gd name="T1" fmla="*/ 2147483647 h 531"/>
              <a:gd name="T2" fmla="*/ 0 w 865"/>
              <a:gd name="T3" fmla="*/ 0 h 531"/>
              <a:gd name="T4" fmla="*/ 2147483647 w 865"/>
              <a:gd name="T5" fmla="*/ 0 h 531"/>
              <a:gd name="T6" fmla="*/ 2147483647 w 865"/>
              <a:gd name="T7" fmla="*/ 2147483647 h 531"/>
              <a:gd name="T8" fmla="*/ 2147483647 w 865"/>
              <a:gd name="T9" fmla="*/ 2147483647 h 531"/>
              <a:gd name="T10" fmla="*/ 2147483647 w 865"/>
              <a:gd name="T11" fmla="*/ 2147483647 h 531"/>
              <a:gd name="T12" fmla="*/ 2147483647 w 865"/>
              <a:gd name="T13" fmla="*/ 2147483647 h 531"/>
              <a:gd name="T14" fmla="*/ 2147483647 w 865"/>
              <a:gd name="T15" fmla="*/ 2147483647 h 531"/>
              <a:gd name="T16" fmla="*/ 2147483647 w 865"/>
              <a:gd name="T17" fmla="*/ 2147483647 h 531"/>
              <a:gd name="T18" fmla="*/ 2147483647 w 865"/>
              <a:gd name="T19" fmla="*/ 2147483647 h 531"/>
              <a:gd name="T20" fmla="*/ 2147483647 w 865"/>
              <a:gd name="T21" fmla="*/ 2147483647 h 531"/>
              <a:gd name="T22" fmla="*/ 2147483647 w 865"/>
              <a:gd name="T23" fmla="*/ 2147483647 h 531"/>
              <a:gd name="T24" fmla="*/ 2147483647 w 865"/>
              <a:gd name="T25" fmla="*/ 2147483647 h 531"/>
              <a:gd name="T26" fmla="*/ 2147483647 w 865"/>
              <a:gd name="T27" fmla="*/ 2147483647 h 531"/>
              <a:gd name="T28" fmla="*/ 2147483647 w 865"/>
              <a:gd name="T29" fmla="*/ 2147483647 h 531"/>
              <a:gd name="T30" fmla="*/ 2147483647 w 865"/>
              <a:gd name="T31" fmla="*/ 2147483647 h 531"/>
              <a:gd name="T32" fmla="*/ 2147483647 w 865"/>
              <a:gd name="T33" fmla="*/ 2147483647 h 531"/>
              <a:gd name="T34" fmla="*/ 2147483647 w 865"/>
              <a:gd name="T35" fmla="*/ 2147483647 h 531"/>
              <a:gd name="T36" fmla="*/ 2147483647 w 865"/>
              <a:gd name="T37" fmla="*/ 2147483647 h 531"/>
              <a:gd name="T38" fmla="*/ 2147483647 w 865"/>
              <a:gd name="T39" fmla="*/ 2147483647 h 531"/>
              <a:gd name="T40" fmla="*/ 2147483647 w 865"/>
              <a:gd name="T41" fmla="*/ 2147483647 h 531"/>
              <a:gd name="T42" fmla="*/ 2147483647 w 865"/>
              <a:gd name="T43" fmla="*/ 2147483647 h 531"/>
              <a:gd name="T44" fmla="*/ 2147483647 w 865"/>
              <a:gd name="T45" fmla="*/ 2147483647 h 531"/>
              <a:gd name="T46" fmla="*/ 2147483647 w 865"/>
              <a:gd name="T47" fmla="*/ 2147483647 h 531"/>
              <a:gd name="T48" fmla="*/ 2147483647 w 865"/>
              <a:gd name="T49" fmla="*/ 2147483647 h 531"/>
              <a:gd name="T50" fmla="*/ 2147483647 w 865"/>
              <a:gd name="T51" fmla="*/ 2147483647 h 531"/>
              <a:gd name="T52" fmla="*/ 2147483647 w 865"/>
              <a:gd name="T53" fmla="*/ 2147483647 h 531"/>
              <a:gd name="T54" fmla="*/ 2147483647 w 865"/>
              <a:gd name="T55" fmla="*/ 2147483647 h 531"/>
              <a:gd name="T56" fmla="*/ 2147483647 w 865"/>
              <a:gd name="T57" fmla="*/ 2147483647 h 531"/>
              <a:gd name="T58" fmla="*/ 2147483647 w 865"/>
              <a:gd name="T59" fmla="*/ 2147483647 h 531"/>
              <a:gd name="T60" fmla="*/ 0 w 865"/>
              <a:gd name="T61" fmla="*/ 2147483647 h 5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65"/>
              <a:gd name="T94" fmla="*/ 0 h 531"/>
              <a:gd name="T95" fmla="*/ 865 w 865"/>
              <a:gd name="T96" fmla="*/ 531 h 53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65" h="531">
                <a:moveTo>
                  <a:pt x="0" y="530"/>
                </a:moveTo>
                <a:lnTo>
                  <a:pt x="0" y="0"/>
                </a:lnTo>
                <a:lnTo>
                  <a:pt x="864" y="0"/>
                </a:lnTo>
                <a:lnTo>
                  <a:pt x="864" y="382"/>
                </a:lnTo>
                <a:lnTo>
                  <a:pt x="826" y="382"/>
                </a:lnTo>
                <a:lnTo>
                  <a:pt x="790" y="383"/>
                </a:lnTo>
                <a:lnTo>
                  <a:pt x="757" y="384"/>
                </a:lnTo>
                <a:lnTo>
                  <a:pt x="726" y="387"/>
                </a:lnTo>
                <a:lnTo>
                  <a:pt x="697" y="391"/>
                </a:lnTo>
                <a:lnTo>
                  <a:pt x="670" y="394"/>
                </a:lnTo>
                <a:lnTo>
                  <a:pt x="645" y="398"/>
                </a:lnTo>
                <a:lnTo>
                  <a:pt x="622" y="403"/>
                </a:lnTo>
                <a:lnTo>
                  <a:pt x="599" y="408"/>
                </a:lnTo>
                <a:lnTo>
                  <a:pt x="578" y="414"/>
                </a:lnTo>
                <a:lnTo>
                  <a:pt x="538" y="426"/>
                </a:lnTo>
                <a:lnTo>
                  <a:pt x="500" y="439"/>
                </a:lnTo>
                <a:lnTo>
                  <a:pt x="462" y="452"/>
                </a:lnTo>
                <a:lnTo>
                  <a:pt x="423" y="466"/>
                </a:lnTo>
                <a:lnTo>
                  <a:pt x="382" y="479"/>
                </a:lnTo>
                <a:lnTo>
                  <a:pt x="361" y="486"/>
                </a:lnTo>
                <a:lnTo>
                  <a:pt x="338" y="492"/>
                </a:lnTo>
                <a:lnTo>
                  <a:pt x="314" y="498"/>
                </a:lnTo>
                <a:lnTo>
                  <a:pt x="288" y="504"/>
                </a:lnTo>
                <a:lnTo>
                  <a:pt x="260" y="508"/>
                </a:lnTo>
                <a:lnTo>
                  <a:pt x="231" y="514"/>
                </a:lnTo>
                <a:lnTo>
                  <a:pt x="199" y="517"/>
                </a:lnTo>
                <a:lnTo>
                  <a:pt x="164" y="522"/>
                </a:lnTo>
                <a:lnTo>
                  <a:pt x="128" y="525"/>
                </a:lnTo>
                <a:lnTo>
                  <a:pt x="88" y="527"/>
                </a:lnTo>
                <a:lnTo>
                  <a:pt x="46" y="529"/>
                </a:lnTo>
                <a:lnTo>
                  <a:pt x="0" y="530"/>
                </a:lnTo>
              </a:path>
            </a:pathLst>
          </a:custGeom>
          <a:solidFill>
            <a:schemeClr val="bg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4648200" y="4038600"/>
            <a:ext cx="1298575" cy="842963"/>
          </a:xfrm>
          <a:custGeom>
            <a:avLst/>
            <a:gdLst>
              <a:gd name="T0" fmla="*/ 0 w 818"/>
              <a:gd name="T1" fmla="*/ 2147483647 h 531"/>
              <a:gd name="T2" fmla="*/ 0 w 818"/>
              <a:gd name="T3" fmla="*/ 0 h 531"/>
              <a:gd name="T4" fmla="*/ 2147483647 w 818"/>
              <a:gd name="T5" fmla="*/ 0 h 531"/>
              <a:gd name="T6" fmla="*/ 2147483647 w 818"/>
              <a:gd name="T7" fmla="*/ 2147483647 h 531"/>
              <a:gd name="T8" fmla="*/ 2147483647 w 818"/>
              <a:gd name="T9" fmla="*/ 2147483647 h 531"/>
              <a:gd name="T10" fmla="*/ 2147483647 w 818"/>
              <a:gd name="T11" fmla="*/ 2147483647 h 531"/>
              <a:gd name="T12" fmla="*/ 2147483647 w 818"/>
              <a:gd name="T13" fmla="*/ 2147483647 h 531"/>
              <a:gd name="T14" fmla="*/ 2147483647 w 818"/>
              <a:gd name="T15" fmla="*/ 2147483647 h 531"/>
              <a:gd name="T16" fmla="*/ 2147483647 w 818"/>
              <a:gd name="T17" fmla="*/ 2147483647 h 531"/>
              <a:gd name="T18" fmla="*/ 2147483647 w 818"/>
              <a:gd name="T19" fmla="*/ 2147483647 h 531"/>
              <a:gd name="T20" fmla="*/ 2147483647 w 818"/>
              <a:gd name="T21" fmla="*/ 2147483647 h 531"/>
              <a:gd name="T22" fmla="*/ 2147483647 w 818"/>
              <a:gd name="T23" fmla="*/ 2147483647 h 531"/>
              <a:gd name="T24" fmla="*/ 2147483647 w 818"/>
              <a:gd name="T25" fmla="*/ 2147483647 h 531"/>
              <a:gd name="T26" fmla="*/ 2147483647 w 818"/>
              <a:gd name="T27" fmla="*/ 2147483647 h 531"/>
              <a:gd name="T28" fmla="*/ 2147483647 w 818"/>
              <a:gd name="T29" fmla="*/ 2147483647 h 531"/>
              <a:gd name="T30" fmla="*/ 2147483647 w 818"/>
              <a:gd name="T31" fmla="*/ 2147483647 h 531"/>
              <a:gd name="T32" fmla="*/ 2147483647 w 818"/>
              <a:gd name="T33" fmla="*/ 2147483647 h 531"/>
              <a:gd name="T34" fmla="*/ 2147483647 w 818"/>
              <a:gd name="T35" fmla="*/ 2147483647 h 531"/>
              <a:gd name="T36" fmla="*/ 2147483647 w 818"/>
              <a:gd name="T37" fmla="*/ 2147483647 h 531"/>
              <a:gd name="T38" fmla="*/ 2147483647 w 818"/>
              <a:gd name="T39" fmla="*/ 2147483647 h 531"/>
              <a:gd name="T40" fmla="*/ 2147483647 w 818"/>
              <a:gd name="T41" fmla="*/ 2147483647 h 531"/>
              <a:gd name="T42" fmla="*/ 2147483647 w 818"/>
              <a:gd name="T43" fmla="*/ 2147483647 h 531"/>
              <a:gd name="T44" fmla="*/ 2147483647 w 818"/>
              <a:gd name="T45" fmla="*/ 2147483647 h 531"/>
              <a:gd name="T46" fmla="*/ 2147483647 w 818"/>
              <a:gd name="T47" fmla="*/ 2147483647 h 531"/>
              <a:gd name="T48" fmla="*/ 2147483647 w 818"/>
              <a:gd name="T49" fmla="*/ 2147483647 h 531"/>
              <a:gd name="T50" fmla="*/ 2147483647 w 818"/>
              <a:gd name="T51" fmla="*/ 2147483647 h 531"/>
              <a:gd name="T52" fmla="*/ 2147483647 w 818"/>
              <a:gd name="T53" fmla="*/ 2147483647 h 531"/>
              <a:gd name="T54" fmla="*/ 2147483647 w 818"/>
              <a:gd name="T55" fmla="*/ 2147483647 h 531"/>
              <a:gd name="T56" fmla="*/ 2147483647 w 818"/>
              <a:gd name="T57" fmla="*/ 2147483647 h 531"/>
              <a:gd name="T58" fmla="*/ 2147483647 w 818"/>
              <a:gd name="T59" fmla="*/ 2147483647 h 531"/>
              <a:gd name="T60" fmla="*/ 0 w 818"/>
              <a:gd name="T61" fmla="*/ 2147483647 h 5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18"/>
              <a:gd name="T94" fmla="*/ 0 h 531"/>
              <a:gd name="T95" fmla="*/ 818 w 818"/>
              <a:gd name="T96" fmla="*/ 531 h 53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18" h="531">
                <a:moveTo>
                  <a:pt x="0" y="530"/>
                </a:moveTo>
                <a:lnTo>
                  <a:pt x="0" y="0"/>
                </a:lnTo>
                <a:lnTo>
                  <a:pt x="817" y="0"/>
                </a:lnTo>
                <a:lnTo>
                  <a:pt x="817" y="382"/>
                </a:lnTo>
                <a:lnTo>
                  <a:pt x="781" y="382"/>
                </a:lnTo>
                <a:lnTo>
                  <a:pt x="747" y="383"/>
                </a:lnTo>
                <a:lnTo>
                  <a:pt x="716" y="384"/>
                </a:lnTo>
                <a:lnTo>
                  <a:pt x="686" y="387"/>
                </a:lnTo>
                <a:lnTo>
                  <a:pt x="659" y="391"/>
                </a:lnTo>
                <a:lnTo>
                  <a:pt x="634" y="394"/>
                </a:lnTo>
                <a:lnTo>
                  <a:pt x="610" y="398"/>
                </a:lnTo>
                <a:lnTo>
                  <a:pt x="588" y="403"/>
                </a:lnTo>
                <a:lnTo>
                  <a:pt x="567" y="408"/>
                </a:lnTo>
                <a:lnTo>
                  <a:pt x="546" y="414"/>
                </a:lnTo>
                <a:lnTo>
                  <a:pt x="508" y="426"/>
                </a:lnTo>
                <a:lnTo>
                  <a:pt x="473" y="439"/>
                </a:lnTo>
                <a:lnTo>
                  <a:pt x="437" y="452"/>
                </a:lnTo>
                <a:lnTo>
                  <a:pt x="400" y="466"/>
                </a:lnTo>
                <a:lnTo>
                  <a:pt x="362" y="479"/>
                </a:lnTo>
                <a:lnTo>
                  <a:pt x="341" y="486"/>
                </a:lnTo>
                <a:lnTo>
                  <a:pt x="319" y="492"/>
                </a:lnTo>
                <a:lnTo>
                  <a:pt x="297" y="498"/>
                </a:lnTo>
                <a:lnTo>
                  <a:pt x="272" y="504"/>
                </a:lnTo>
                <a:lnTo>
                  <a:pt x="246" y="508"/>
                </a:lnTo>
                <a:lnTo>
                  <a:pt x="218" y="514"/>
                </a:lnTo>
                <a:lnTo>
                  <a:pt x="188" y="517"/>
                </a:lnTo>
                <a:lnTo>
                  <a:pt x="155" y="522"/>
                </a:lnTo>
                <a:lnTo>
                  <a:pt x="121" y="525"/>
                </a:lnTo>
                <a:lnTo>
                  <a:pt x="83" y="527"/>
                </a:lnTo>
                <a:lnTo>
                  <a:pt x="43" y="529"/>
                </a:lnTo>
                <a:lnTo>
                  <a:pt x="0" y="530"/>
                </a:lnTo>
              </a:path>
            </a:pathLst>
          </a:custGeom>
          <a:solidFill>
            <a:schemeClr val="bg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6553200" y="4038600"/>
            <a:ext cx="1298575" cy="842963"/>
          </a:xfrm>
          <a:custGeom>
            <a:avLst/>
            <a:gdLst>
              <a:gd name="T0" fmla="*/ 0 w 818"/>
              <a:gd name="T1" fmla="*/ 2147483647 h 531"/>
              <a:gd name="T2" fmla="*/ 0 w 818"/>
              <a:gd name="T3" fmla="*/ 0 h 531"/>
              <a:gd name="T4" fmla="*/ 2147483647 w 818"/>
              <a:gd name="T5" fmla="*/ 0 h 531"/>
              <a:gd name="T6" fmla="*/ 2147483647 w 818"/>
              <a:gd name="T7" fmla="*/ 2147483647 h 531"/>
              <a:gd name="T8" fmla="*/ 2147483647 w 818"/>
              <a:gd name="T9" fmla="*/ 2147483647 h 531"/>
              <a:gd name="T10" fmla="*/ 2147483647 w 818"/>
              <a:gd name="T11" fmla="*/ 2147483647 h 531"/>
              <a:gd name="T12" fmla="*/ 2147483647 w 818"/>
              <a:gd name="T13" fmla="*/ 2147483647 h 531"/>
              <a:gd name="T14" fmla="*/ 2147483647 w 818"/>
              <a:gd name="T15" fmla="*/ 2147483647 h 531"/>
              <a:gd name="T16" fmla="*/ 2147483647 w 818"/>
              <a:gd name="T17" fmla="*/ 2147483647 h 531"/>
              <a:gd name="T18" fmla="*/ 2147483647 w 818"/>
              <a:gd name="T19" fmla="*/ 2147483647 h 531"/>
              <a:gd name="T20" fmla="*/ 2147483647 w 818"/>
              <a:gd name="T21" fmla="*/ 2147483647 h 531"/>
              <a:gd name="T22" fmla="*/ 2147483647 w 818"/>
              <a:gd name="T23" fmla="*/ 2147483647 h 531"/>
              <a:gd name="T24" fmla="*/ 2147483647 w 818"/>
              <a:gd name="T25" fmla="*/ 2147483647 h 531"/>
              <a:gd name="T26" fmla="*/ 2147483647 w 818"/>
              <a:gd name="T27" fmla="*/ 2147483647 h 531"/>
              <a:gd name="T28" fmla="*/ 2147483647 w 818"/>
              <a:gd name="T29" fmla="*/ 2147483647 h 531"/>
              <a:gd name="T30" fmla="*/ 2147483647 w 818"/>
              <a:gd name="T31" fmla="*/ 2147483647 h 531"/>
              <a:gd name="T32" fmla="*/ 2147483647 w 818"/>
              <a:gd name="T33" fmla="*/ 2147483647 h 531"/>
              <a:gd name="T34" fmla="*/ 2147483647 w 818"/>
              <a:gd name="T35" fmla="*/ 2147483647 h 531"/>
              <a:gd name="T36" fmla="*/ 2147483647 w 818"/>
              <a:gd name="T37" fmla="*/ 2147483647 h 531"/>
              <a:gd name="T38" fmla="*/ 2147483647 w 818"/>
              <a:gd name="T39" fmla="*/ 2147483647 h 531"/>
              <a:gd name="T40" fmla="*/ 2147483647 w 818"/>
              <a:gd name="T41" fmla="*/ 2147483647 h 531"/>
              <a:gd name="T42" fmla="*/ 2147483647 w 818"/>
              <a:gd name="T43" fmla="*/ 2147483647 h 531"/>
              <a:gd name="T44" fmla="*/ 2147483647 w 818"/>
              <a:gd name="T45" fmla="*/ 2147483647 h 531"/>
              <a:gd name="T46" fmla="*/ 2147483647 w 818"/>
              <a:gd name="T47" fmla="*/ 2147483647 h 531"/>
              <a:gd name="T48" fmla="*/ 2147483647 w 818"/>
              <a:gd name="T49" fmla="*/ 2147483647 h 531"/>
              <a:gd name="T50" fmla="*/ 2147483647 w 818"/>
              <a:gd name="T51" fmla="*/ 2147483647 h 531"/>
              <a:gd name="T52" fmla="*/ 2147483647 w 818"/>
              <a:gd name="T53" fmla="*/ 2147483647 h 531"/>
              <a:gd name="T54" fmla="*/ 2147483647 w 818"/>
              <a:gd name="T55" fmla="*/ 2147483647 h 531"/>
              <a:gd name="T56" fmla="*/ 2147483647 w 818"/>
              <a:gd name="T57" fmla="*/ 2147483647 h 531"/>
              <a:gd name="T58" fmla="*/ 2147483647 w 818"/>
              <a:gd name="T59" fmla="*/ 2147483647 h 531"/>
              <a:gd name="T60" fmla="*/ 0 w 818"/>
              <a:gd name="T61" fmla="*/ 2147483647 h 5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18"/>
              <a:gd name="T94" fmla="*/ 0 h 531"/>
              <a:gd name="T95" fmla="*/ 818 w 818"/>
              <a:gd name="T96" fmla="*/ 531 h 53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18" h="531">
                <a:moveTo>
                  <a:pt x="0" y="530"/>
                </a:moveTo>
                <a:lnTo>
                  <a:pt x="0" y="0"/>
                </a:lnTo>
                <a:lnTo>
                  <a:pt x="817" y="0"/>
                </a:lnTo>
                <a:lnTo>
                  <a:pt x="817" y="382"/>
                </a:lnTo>
                <a:lnTo>
                  <a:pt x="781" y="382"/>
                </a:lnTo>
                <a:lnTo>
                  <a:pt x="747" y="383"/>
                </a:lnTo>
                <a:lnTo>
                  <a:pt x="716" y="384"/>
                </a:lnTo>
                <a:lnTo>
                  <a:pt x="686" y="387"/>
                </a:lnTo>
                <a:lnTo>
                  <a:pt x="659" y="391"/>
                </a:lnTo>
                <a:lnTo>
                  <a:pt x="634" y="394"/>
                </a:lnTo>
                <a:lnTo>
                  <a:pt x="610" y="398"/>
                </a:lnTo>
                <a:lnTo>
                  <a:pt x="588" y="403"/>
                </a:lnTo>
                <a:lnTo>
                  <a:pt x="567" y="408"/>
                </a:lnTo>
                <a:lnTo>
                  <a:pt x="546" y="414"/>
                </a:lnTo>
                <a:lnTo>
                  <a:pt x="508" y="426"/>
                </a:lnTo>
                <a:lnTo>
                  <a:pt x="473" y="439"/>
                </a:lnTo>
                <a:lnTo>
                  <a:pt x="437" y="452"/>
                </a:lnTo>
                <a:lnTo>
                  <a:pt x="400" y="466"/>
                </a:lnTo>
                <a:lnTo>
                  <a:pt x="362" y="479"/>
                </a:lnTo>
                <a:lnTo>
                  <a:pt x="341" y="486"/>
                </a:lnTo>
                <a:lnTo>
                  <a:pt x="319" y="492"/>
                </a:lnTo>
                <a:lnTo>
                  <a:pt x="297" y="498"/>
                </a:lnTo>
                <a:lnTo>
                  <a:pt x="272" y="504"/>
                </a:lnTo>
                <a:lnTo>
                  <a:pt x="246" y="508"/>
                </a:lnTo>
                <a:lnTo>
                  <a:pt x="218" y="514"/>
                </a:lnTo>
                <a:lnTo>
                  <a:pt x="188" y="517"/>
                </a:lnTo>
                <a:lnTo>
                  <a:pt x="155" y="522"/>
                </a:lnTo>
                <a:lnTo>
                  <a:pt x="121" y="525"/>
                </a:lnTo>
                <a:lnTo>
                  <a:pt x="83" y="527"/>
                </a:lnTo>
                <a:lnTo>
                  <a:pt x="43" y="529"/>
                </a:lnTo>
                <a:lnTo>
                  <a:pt x="0" y="530"/>
                </a:lnTo>
              </a:path>
            </a:pathLst>
          </a:custGeom>
          <a:solidFill>
            <a:schemeClr val="bg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650875" y="1884363"/>
            <a:ext cx="1350963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Source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Document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2566988" y="2044700"/>
            <a:ext cx="10239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Journal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4475163" y="1931988"/>
            <a:ext cx="1096962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General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Ledger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6424613" y="1868488"/>
            <a:ext cx="134937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Financial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Statements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9600" y="3978275"/>
            <a:ext cx="15494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chemeClr val="accent1"/>
                </a:solidFill>
              </a:rPr>
              <a:t>Financial</a:t>
            </a:r>
          </a:p>
          <a:p>
            <a:pPr eaLnBrk="0" hangingPunct="0"/>
            <a:r>
              <a:rPr lang="en-US">
                <a:solidFill>
                  <a:schemeClr val="accent1"/>
                </a:solidFill>
              </a:rPr>
              <a:t>Statements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463800" y="4032250"/>
            <a:ext cx="14732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chemeClr val="accent1"/>
                </a:solidFill>
              </a:rPr>
              <a:t>General</a:t>
            </a:r>
          </a:p>
          <a:p>
            <a:pPr eaLnBrk="0" hangingPunct="0"/>
            <a:r>
              <a:rPr lang="en-US" sz="2000">
                <a:solidFill>
                  <a:schemeClr val="accent1"/>
                </a:solidFill>
              </a:rPr>
              <a:t>Ledger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4776788" y="4178300"/>
            <a:ext cx="10239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chemeClr val="accent1"/>
                </a:solidFill>
              </a:rPr>
              <a:t>Journal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6503988" y="4000500"/>
            <a:ext cx="1350962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chemeClr val="accent1"/>
                </a:solidFill>
              </a:rPr>
              <a:t>Source</a:t>
            </a:r>
          </a:p>
          <a:p>
            <a:pPr eaLnBrk="0" hangingPunct="0"/>
            <a:r>
              <a:rPr lang="en-US" sz="2000">
                <a:solidFill>
                  <a:schemeClr val="accent1"/>
                </a:solidFill>
              </a:rPr>
              <a:t>Document</a:t>
            </a:r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2063750" y="2139950"/>
            <a:ext cx="292100" cy="139700"/>
          </a:xfrm>
          <a:prstGeom prst="rightArrow">
            <a:avLst>
              <a:gd name="adj1" fmla="val 50000"/>
              <a:gd name="adj2" fmla="val 10455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>
            <a:off x="3892550" y="2139950"/>
            <a:ext cx="520700" cy="139700"/>
          </a:xfrm>
          <a:prstGeom prst="rightArrow">
            <a:avLst>
              <a:gd name="adj1" fmla="val 50000"/>
              <a:gd name="adj2" fmla="val 18638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>
            <a:off x="5838825" y="2216150"/>
            <a:ext cx="596900" cy="139700"/>
          </a:xfrm>
          <a:prstGeom prst="rightArrow">
            <a:avLst>
              <a:gd name="adj1" fmla="val 50000"/>
              <a:gd name="adj2" fmla="val 21365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3892550" y="4349750"/>
            <a:ext cx="596900" cy="139700"/>
          </a:xfrm>
          <a:prstGeom prst="rightArrow">
            <a:avLst>
              <a:gd name="adj1" fmla="val 50000"/>
              <a:gd name="adj2" fmla="val 21365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>
            <a:off x="6026150" y="4349750"/>
            <a:ext cx="444500" cy="139700"/>
          </a:xfrm>
          <a:prstGeom prst="rightArrow">
            <a:avLst>
              <a:gd name="adj1" fmla="val 50000"/>
              <a:gd name="adj2" fmla="val 15910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381000" y="685800"/>
            <a:ext cx="34290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1B4493"/>
                </a:solidFill>
              </a:rPr>
              <a:t>Audit Trail</a:t>
            </a: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381000" y="5257800"/>
            <a:ext cx="7516812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/>
              <a:t>Accountants should be able to trace in both directions.</a:t>
            </a:r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2063750" y="4349750"/>
            <a:ext cx="368300" cy="63500"/>
          </a:xfrm>
          <a:prstGeom prst="rightArrow">
            <a:avLst>
              <a:gd name="adj1" fmla="val 50000"/>
              <a:gd name="adj2" fmla="val 29002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381000" y="5638800"/>
            <a:ext cx="7789862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/>
              <a:t>Sampling and confirmation are two common techniques.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54116-B4A7-40F6-BB3F-290BCADC861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905000" y="1905000"/>
            <a:ext cx="6278562" cy="161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Accounts Receivable Control Account-General Ledger</a:t>
            </a:r>
          </a:p>
          <a:p>
            <a:pPr eaLnBrk="0" hangingPunct="0"/>
            <a:endParaRPr lang="en-US" sz="2000" dirty="0"/>
          </a:p>
          <a:p>
            <a:pPr eaLnBrk="0" hangingPunct="0"/>
            <a:endParaRPr lang="en-US" sz="2000" dirty="0"/>
          </a:p>
          <a:p>
            <a:pPr eaLnBrk="0" hangingPunct="0"/>
            <a:r>
              <a:rPr lang="en-US" sz="2000" dirty="0"/>
              <a:t>Accounts Receivable Subsidiary Ledger</a:t>
            </a:r>
          </a:p>
          <a:p>
            <a:pPr eaLnBrk="0" hangingPunct="0"/>
            <a:r>
              <a:rPr lang="en-US" sz="2000" dirty="0"/>
              <a:t>    (sum of all customers’ receivables)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047750" y="4406900"/>
            <a:ext cx="17208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Sales Journal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322763" y="4406900"/>
            <a:ext cx="27368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Cash Receipts Journal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1047750" y="5321300"/>
            <a:ext cx="1535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Sales Order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4398963" y="5321300"/>
            <a:ext cx="15382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Deposit Slip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4398963" y="5930900"/>
            <a:ext cx="22987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Remittance Advice</a:t>
            </a: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1047750" y="5626100"/>
            <a:ext cx="19621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Shipping Notice</a:t>
            </a: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3886200" y="228600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H="1">
            <a:off x="1974850" y="3657600"/>
            <a:ext cx="1835150" cy="641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1981200" y="4692650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3962400" y="3657600"/>
            <a:ext cx="1600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>
            <a:off x="5029200" y="4800600"/>
            <a:ext cx="0" cy="565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16"/>
          <p:cNvSpPr txBox="1">
            <a:spLocks noChangeArrowheads="1"/>
          </p:cNvSpPr>
          <p:nvPr/>
        </p:nvSpPr>
        <p:spPr bwMode="auto">
          <a:xfrm>
            <a:off x="304800" y="609600"/>
            <a:ext cx="79248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1B4493"/>
                </a:solidFill>
                <a:latin typeface="+mj-lt"/>
              </a:rPr>
              <a:t>Example of Tracing an Audit Trail</a:t>
            </a:r>
          </a:p>
          <a:p>
            <a:pPr algn="ctr" eaLnBrk="0" hangingPunct="0"/>
            <a:r>
              <a:rPr lang="en-US" sz="2400" dirty="0">
                <a:solidFill>
                  <a:srgbClr val="1B4493"/>
                </a:solidFill>
              </a:rPr>
              <a:t>Verifying Accounts Receivable</a:t>
            </a:r>
            <a:endParaRPr lang="en-US" sz="2400" dirty="0">
              <a:solidFill>
                <a:srgbClr val="1B4493"/>
              </a:solidFill>
              <a:latin typeface="Times New Roman" pitchFamily="18" charset="0"/>
            </a:endParaRPr>
          </a:p>
        </p:txBody>
      </p:sp>
      <p:sp>
        <p:nvSpPr>
          <p:cNvPr id="24592" name="TextBox 15"/>
          <p:cNvSpPr txBox="1">
            <a:spLocks noChangeArrowheads="1"/>
          </p:cNvSpPr>
          <p:nvPr/>
        </p:nvSpPr>
        <p:spPr bwMode="auto">
          <a:xfrm>
            <a:off x="685800" y="3962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70C0"/>
                </a:solidFill>
              </a:rPr>
              <a:t>Physical</a:t>
            </a:r>
          </a:p>
        </p:txBody>
      </p:sp>
      <p:sp>
        <p:nvSpPr>
          <p:cNvPr id="24593" name="TextBox 16"/>
          <p:cNvSpPr txBox="1">
            <a:spLocks noChangeArrowheads="1"/>
          </p:cNvSpPr>
          <p:nvPr/>
        </p:nvSpPr>
        <p:spPr bwMode="auto">
          <a:xfrm>
            <a:off x="6172200" y="3962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70C0"/>
                </a:solidFill>
              </a:rPr>
              <a:t>Financial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6A682-DD07-4FE2-AE22-8360604E607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4914900" y="5829300"/>
            <a:ext cx="2286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381001" y="1143000"/>
          <a:ext cx="7581532" cy="5181600"/>
        </p:xfrm>
        <a:graphic>
          <a:graphicData uri="http://schemas.openxmlformats.org/presentationml/2006/ole">
            <p:oleObj spid="_x0000_s1026" name="Bitmap Image" r:id="rId3" imgW="6200000" imgH="4544059" progId="PBrush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algn="r">
              <a:defRPr/>
            </a:pPr>
            <a:fld id="{8CF793B6-44BA-4368-B703-F8DEA3E0B841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2-12</a:t>
            </a:r>
            <a:endParaRPr lang="en-US" sz="800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924800" cy="14478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Flat-File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04200" cy="838200"/>
          </a:xfrm>
        </p:spPr>
        <p:txBody>
          <a:bodyPr lIns="90488" tIns="44450" rIns="90488" bIns="4445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Data Redundancy Problems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7772400" cy="4495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/>
              <a:t>Data Storage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excessive storage costs of paper documents and/or magnetic form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/>
              <a:t>Data Updating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changes or additions must be performed multiple times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/>
              <a:t>Currency of Information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potential problem of failing to update all affected files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/>
              <a:t>Task-Data Dependency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user’s inability to obtain additional information as needs change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/>
              <a:t>Data Integration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separate files are difficult to integrate across multiple users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algn="r">
              <a:defRPr/>
            </a:pPr>
            <a:fld id="{8CF793B6-44BA-4368-B703-F8DEA3E0B841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Database Model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1676400"/>
          <a:ext cx="8305800" cy="4183062"/>
        </p:xfrm>
        <a:graphic>
          <a:graphicData uri="http://schemas.openxmlformats.org/presentationml/2006/ole">
            <p:oleObj spid="_x0000_s2050" name="Bitmap Image" r:id="rId4" imgW="7380952" imgH="3580952" progId="PBrush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 algn="r">
              <a:defRPr/>
            </a:pPr>
            <a:fld id="{8CF793B6-44BA-4368-B703-F8DEA3E0B841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59436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2-13</a:t>
            </a:r>
            <a:endParaRPr lang="en-US" sz="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762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Computer Files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924800" cy="4343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b="1" dirty="0" smtClean="0"/>
              <a:t>Master File </a:t>
            </a:r>
            <a:r>
              <a:rPr lang="en-US" dirty="0" smtClean="0"/>
              <a:t>- generally contains account data (e.g., general ledger and subsidiary file)</a:t>
            </a:r>
          </a:p>
          <a:p>
            <a:pPr eaLnBrk="1" hangingPunct="1"/>
            <a:r>
              <a:rPr lang="en-US" b="1" dirty="0" smtClean="0"/>
              <a:t>Transaction File </a:t>
            </a:r>
            <a:r>
              <a:rPr lang="en-US" dirty="0" smtClean="0"/>
              <a:t>- a temporary file containing transactions since the last update</a:t>
            </a:r>
          </a:p>
          <a:p>
            <a:pPr eaLnBrk="1" hangingPunct="1"/>
            <a:r>
              <a:rPr lang="en-US" b="1" dirty="0" smtClean="0"/>
              <a:t>Reference File </a:t>
            </a:r>
            <a:r>
              <a:rPr lang="en-US" dirty="0" smtClean="0"/>
              <a:t>- contains relatively constant information used in processing (e.g., tax tables, customer addresses)</a:t>
            </a:r>
          </a:p>
          <a:p>
            <a:pPr eaLnBrk="1" hangingPunct="1"/>
            <a:r>
              <a:rPr lang="en-US" b="1" dirty="0" smtClean="0"/>
              <a:t>Archive File </a:t>
            </a:r>
            <a:r>
              <a:rPr lang="en-US" dirty="0" smtClean="0"/>
              <a:t>- contains past transactions for reference purposes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1641B-7B27-4204-AA77-A8D32B76E27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762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Documentation Techniques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Documentation in a digital environment is necessary for many reasons.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Five common documentation techniques: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Entity Relationship Diagram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Data Flow Diagrams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Document Flowcharts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System Flowcharts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Program Flowcharts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599F6-3524-431E-B5A0-63E805B451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686800" cy="762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Entity Relationship Diagram (ERD)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696200" cy="41449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A documentation technique to represent the relationship between entities </a:t>
            </a:r>
            <a:r>
              <a:rPr lang="en-US" sz="3000" dirty="0" smtClean="0">
                <a:sym typeface="SPSS Marker Set" pitchFamily="2" charset="2"/>
              </a:rPr>
              <a:t>in a system</a:t>
            </a:r>
            <a:r>
              <a:rPr lang="en-US" sz="3000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DA833-9CB4-4F04-98D6-8DA0C6BF2F2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4676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Cardinalities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2390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Represent the numerical mapping between entities:</a:t>
            </a:r>
          </a:p>
          <a:p>
            <a:pPr lvl="1" eaLnBrk="1" hangingPunct="1"/>
            <a:r>
              <a:rPr lang="en-US" dirty="0" smtClean="0"/>
              <a:t>one-to-one</a:t>
            </a:r>
          </a:p>
          <a:p>
            <a:pPr lvl="1" eaLnBrk="1" hangingPunct="1"/>
            <a:r>
              <a:rPr lang="en-US" dirty="0" smtClean="0"/>
              <a:t>one-to-many</a:t>
            </a:r>
          </a:p>
          <a:p>
            <a:pPr lvl="1" eaLnBrk="1" hangingPunct="1"/>
            <a:r>
              <a:rPr lang="en-US" dirty="0" smtClean="0"/>
              <a:t>many-to-many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9B6C6-8FB1-4E23-9BBA-2C8E754DEA5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9906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Objectives for Chapter 2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229600" cy="4144963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400" dirty="0" smtClean="0">
                <a:latin typeface="AvantGarde"/>
              </a:rPr>
              <a:t>Understand the broad objectives of transaction cycles.</a:t>
            </a:r>
          </a:p>
          <a:p>
            <a:pPr eaLnBrk="1" hangingPunct="1"/>
            <a:r>
              <a:rPr lang="en-US" sz="2400" dirty="0" smtClean="0">
                <a:latin typeface="AvantGarde"/>
              </a:rPr>
              <a:t>Recognize the types of transactions processed by each of the three transaction cycles</a:t>
            </a:r>
          </a:p>
          <a:p>
            <a:pPr eaLnBrk="1" hangingPunct="1"/>
            <a:r>
              <a:rPr lang="en-US" sz="2400" dirty="0" smtClean="0">
                <a:latin typeface="AvantGarde"/>
              </a:rPr>
              <a:t>Know the basic accounting records used in TPS.</a:t>
            </a:r>
          </a:p>
          <a:p>
            <a:pPr eaLnBrk="1" hangingPunct="1"/>
            <a:r>
              <a:rPr lang="en-US" sz="2400" dirty="0" smtClean="0">
                <a:latin typeface="AvantGarde"/>
              </a:rPr>
              <a:t>Understand the relationship between the traditional accounting records and their magnetic equivalents. </a:t>
            </a:r>
          </a:p>
          <a:p>
            <a:pPr eaLnBrk="1" hangingPunct="1"/>
            <a:r>
              <a:rPr lang="en-US" sz="2400" dirty="0" smtClean="0">
                <a:latin typeface="AvantGarde"/>
              </a:rPr>
              <a:t>Be familiar with documentation techniques.</a:t>
            </a:r>
          </a:p>
          <a:p>
            <a:pPr eaLnBrk="1" hangingPunct="1"/>
            <a:r>
              <a:rPr lang="en-US" sz="2400" dirty="0" smtClean="0">
                <a:latin typeface="AvantGarde"/>
              </a:rPr>
              <a:t>Understand the differences between batch and real-time processing and the impact of these technologies on transaction processing.</a:t>
            </a:r>
          </a:p>
          <a:p>
            <a:pPr eaLnBrk="1" hangingPunct="1"/>
            <a:r>
              <a:rPr lang="en-US" sz="2400" dirty="0" smtClean="0">
                <a:latin typeface="AvantGarde"/>
              </a:rPr>
              <a:t>Be familiar with data coding schemes used in AIS.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DB556-A1DC-4722-83BE-18F634F302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301750" y="1682750"/>
            <a:ext cx="1130300" cy="9017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79001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219200" y="3130550"/>
            <a:ext cx="1212850" cy="9017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79001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143000" y="4730750"/>
            <a:ext cx="1289050" cy="9017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79001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254750" y="1682750"/>
            <a:ext cx="1130300" cy="9017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79001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254750" y="3130550"/>
            <a:ext cx="1130300" cy="9017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79001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254750" y="4730750"/>
            <a:ext cx="1130300" cy="9017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79001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657600" y="1752600"/>
            <a:ext cx="1524000" cy="914400"/>
          </a:xfrm>
          <a:prstGeom prst="diamond">
            <a:avLst/>
          </a:prstGeom>
          <a:solidFill>
            <a:srgbClr val="79001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886200" y="3130550"/>
            <a:ext cx="1130300" cy="749300"/>
          </a:xfrm>
          <a:prstGeom prst="diamond">
            <a:avLst/>
          </a:prstGeom>
          <a:solidFill>
            <a:srgbClr val="79001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3892550" y="4806950"/>
            <a:ext cx="1130300" cy="749300"/>
          </a:xfrm>
          <a:prstGeom prst="diamond">
            <a:avLst/>
          </a:prstGeom>
          <a:solidFill>
            <a:srgbClr val="79001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371600" y="1828800"/>
            <a:ext cx="95726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Sales-</a:t>
            </a:r>
          </a:p>
          <a:p>
            <a:pPr eaLnBrk="0" hangingPunct="0"/>
            <a:r>
              <a:rPr lang="en-US" sz="2000" dirty="0"/>
              <a:t>person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477000" y="1752600"/>
            <a:ext cx="746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Car</a:t>
            </a:r>
          </a:p>
          <a:p>
            <a:pPr eaLnBrk="0" hangingPunct="0"/>
            <a:r>
              <a:rPr lang="en-US" sz="2000"/>
              <a:t>Type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200150" y="3378200"/>
            <a:ext cx="1293813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Customer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6324600" y="3352800"/>
            <a:ext cx="8286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Order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200150" y="4978400"/>
            <a:ext cx="101282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Vendor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6227763" y="4978400"/>
            <a:ext cx="123666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Inventory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943350" y="2030413"/>
            <a:ext cx="1120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Assigned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4019550" y="3324225"/>
            <a:ext cx="879475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Places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3943350" y="5000625"/>
            <a:ext cx="892175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Supply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2508250" y="3505200"/>
            <a:ext cx="1384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H="1">
            <a:off x="2508250" y="5181600"/>
            <a:ext cx="1308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5035550" y="5181600"/>
            <a:ext cx="1206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1276350" y="1093788"/>
            <a:ext cx="89852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Entity</a:t>
            </a: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3638550" y="1093788"/>
            <a:ext cx="171767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Relationship</a:t>
            </a: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6227763" y="1093788"/>
            <a:ext cx="89852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Entity</a:t>
            </a: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2495550" y="1687513"/>
            <a:ext cx="392113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/>
              <a:t>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5770563" y="3059113"/>
            <a:ext cx="490537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/>
              <a:t>M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2495550" y="4657725"/>
            <a:ext cx="490538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/>
              <a:t>M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5770563" y="4733925"/>
            <a:ext cx="490537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/>
              <a:t>M</a:t>
            </a: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2419350" y="2982913"/>
            <a:ext cx="392113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/>
              <a:t>1</a:t>
            </a: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846763" y="1763713"/>
            <a:ext cx="392112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dirty="0"/>
              <a:t>1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905000" y="381000"/>
            <a:ext cx="52578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1B4493"/>
                </a:solidFill>
                <a:latin typeface="+mj-lt"/>
              </a:rPr>
              <a:t>Cardinalities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96CD9-ABD0-491C-9EC8-F6137999195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38" name="Straight Connector 37"/>
          <p:cNvCxnSpPr>
            <a:stCxn id="30728" idx="1"/>
          </p:cNvCxnSpPr>
          <p:nvPr/>
        </p:nvCxnSpPr>
        <p:spPr bwMode="auto">
          <a:xfrm rot="10800000">
            <a:off x="2514600" y="2209800"/>
            <a:ext cx="1143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30728" idx="3"/>
          </p:cNvCxnSpPr>
          <p:nvPr/>
        </p:nvCxnSpPr>
        <p:spPr bwMode="auto">
          <a:xfrm>
            <a:off x="5181600" y="2209800"/>
            <a:ext cx="1066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0729" idx="3"/>
          </p:cNvCxnSpPr>
          <p:nvPr/>
        </p:nvCxnSpPr>
        <p:spPr bwMode="auto">
          <a:xfrm>
            <a:off x="5016500" y="3505200"/>
            <a:ext cx="12319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4676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Data Flow Diagrams (DFD)…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mtClean="0"/>
              <a:t>use symbols to represent the processes, data sources, data flows, and entities in a system</a:t>
            </a:r>
          </a:p>
          <a:p>
            <a:pPr eaLnBrk="1" hangingPunct="1"/>
            <a:r>
              <a:rPr lang="en-US" smtClean="0"/>
              <a:t>represent the </a:t>
            </a:r>
            <a:r>
              <a:rPr lang="en-US" b="1" smtClean="0"/>
              <a:t>logical elements </a:t>
            </a:r>
            <a:r>
              <a:rPr lang="en-US" smtClean="0"/>
              <a:t>of the system</a:t>
            </a:r>
          </a:p>
          <a:p>
            <a:pPr eaLnBrk="1" hangingPunct="1"/>
            <a:r>
              <a:rPr lang="en-US" smtClean="0"/>
              <a:t>do </a:t>
            </a:r>
            <a:r>
              <a:rPr lang="en-US" i="1" smtClean="0"/>
              <a:t>not</a:t>
            </a:r>
            <a:r>
              <a:rPr lang="en-US" smtClean="0"/>
              <a:t> represent the </a:t>
            </a:r>
            <a:r>
              <a:rPr lang="en-US" b="1" smtClean="0"/>
              <a:t>physical system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DB02C-AAD9-4ABA-9C09-7E4D369F231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772400" cy="1295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Data Flow Diagram Symbols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377950" y="2063750"/>
            <a:ext cx="1282700" cy="1130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1454150" y="3968750"/>
            <a:ext cx="1130300" cy="15113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5181600" y="2209800"/>
            <a:ext cx="1460500" cy="762000"/>
            <a:chOff x="3836" y="1392"/>
            <a:chExt cx="920" cy="480"/>
          </a:xfrm>
        </p:grpSpPr>
        <p:sp>
          <p:nvSpPr>
            <p:cNvPr id="32784" name="Line 8"/>
            <p:cNvSpPr>
              <a:spLocks noChangeShapeType="1"/>
            </p:cNvSpPr>
            <p:nvPr/>
          </p:nvSpPr>
          <p:spPr bwMode="auto">
            <a:xfrm flipH="1">
              <a:off x="3836" y="1392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Line 9"/>
            <p:cNvSpPr>
              <a:spLocks noChangeShapeType="1"/>
            </p:cNvSpPr>
            <p:nvPr/>
          </p:nvSpPr>
          <p:spPr bwMode="auto">
            <a:xfrm>
              <a:off x="3840" y="1396"/>
              <a:ext cx="0" cy="4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Line 10"/>
            <p:cNvSpPr>
              <a:spLocks noChangeShapeType="1"/>
            </p:cNvSpPr>
            <p:nvPr/>
          </p:nvSpPr>
          <p:spPr bwMode="auto">
            <a:xfrm flipH="1">
              <a:off x="3836" y="1872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Line 11"/>
            <p:cNvSpPr>
              <a:spLocks noChangeShapeType="1"/>
            </p:cNvSpPr>
            <p:nvPr/>
          </p:nvSpPr>
          <p:spPr bwMode="auto">
            <a:xfrm>
              <a:off x="3936" y="1396"/>
              <a:ext cx="0" cy="4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6" name="Line 12"/>
          <p:cNvSpPr>
            <a:spLocks noChangeShapeType="1"/>
          </p:cNvSpPr>
          <p:nvPr/>
        </p:nvSpPr>
        <p:spPr bwMode="auto">
          <a:xfrm>
            <a:off x="5181600" y="4343400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509713" y="2143125"/>
            <a:ext cx="1004887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Entity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Name</a:t>
            </a:r>
          </a:p>
        </p:txBody>
      </p:sp>
      <p:sp>
        <p:nvSpPr>
          <p:cNvPr id="32778" name="Line 14"/>
          <p:cNvSpPr>
            <a:spLocks noChangeShapeType="1"/>
          </p:cNvSpPr>
          <p:nvPr/>
        </p:nvSpPr>
        <p:spPr bwMode="auto">
          <a:xfrm>
            <a:off x="1447800" y="4267200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15"/>
          <p:cNvSpPr>
            <a:spLocks noChangeArrowheads="1"/>
          </p:cNvSpPr>
          <p:nvPr/>
        </p:nvSpPr>
        <p:spPr bwMode="auto">
          <a:xfrm>
            <a:off x="1809750" y="3895725"/>
            <a:ext cx="423194" cy="4898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600" dirty="0"/>
              <a:t>N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1423988" y="4467225"/>
            <a:ext cx="1206500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Process</a:t>
            </a:r>
          </a:p>
          <a:p>
            <a:pPr eaLnBrk="0" hangingPunct="0"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Description</a:t>
            </a:r>
          </a:p>
        </p:txBody>
      </p:sp>
      <p:sp>
        <p:nvSpPr>
          <p:cNvPr id="32781" name="Rectangle 17"/>
          <p:cNvSpPr>
            <a:spLocks noChangeArrowheads="1"/>
          </p:cNvSpPr>
          <p:nvPr/>
        </p:nvSpPr>
        <p:spPr bwMode="auto">
          <a:xfrm>
            <a:off x="5334000" y="2209800"/>
            <a:ext cx="140743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Data Store</a:t>
            </a:r>
          </a:p>
          <a:p>
            <a:pPr eaLnBrk="0" hangingPunct="0"/>
            <a:r>
              <a:rPr lang="en-US" sz="2000" dirty="0"/>
              <a:t>Name</a:t>
            </a:r>
          </a:p>
        </p:txBody>
      </p:sp>
      <p:sp>
        <p:nvSpPr>
          <p:cNvPr id="32782" name="Rectangle 18"/>
          <p:cNvSpPr>
            <a:spLocks noChangeArrowheads="1"/>
          </p:cNvSpPr>
          <p:nvPr/>
        </p:nvSpPr>
        <p:spPr bwMode="auto">
          <a:xfrm>
            <a:off x="5257800" y="4724400"/>
            <a:ext cx="182582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/>
              <a:t>Direction of </a:t>
            </a:r>
          </a:p>
          <a:p>
            <a:pPr eaLnBrk="0" hangingPunct="0"/>
            <a:r>
              <a:rPr lang="en-US" sz="2400" dirty="0"/>
              <a:t>data flow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6F1CD-5684-4A94-AF09-78BE1067A2C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60960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2-14</a:t>
            </a:r>
            <a:endParaRPr lang="en-US" sz="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4676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System Flowcharts…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3152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illustrate the relationship among processes and the documents that flow between them</a:t>
            </a:r>
          </a:p>
          <a:p>
            <a:pPr eaLnBrk="1" hangingPunct="1"/>
            <a:r>
              <a:rPr lang="en-US" dirty="0" smtClean="0"/>
              <a:t>contain more details than data flow diagrams</a:t>
            </a:r>
          </a:p>
          <a:p>
            <a:pPr eaLnBrk="1" hangingPunct="1"/>
            <a:r>
              <a:rPr lang="en-US" dirty="0" smtClean="0"/>
              <a:t>clearly depict the separation of functions in a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B50F8-D669-4289-99FB-72AF8EB7BA0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304800" y="1295400"/>
            <a:ext cx="977900" cy="520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04800" y="2286000"/>
            <a:ext cx="996950" cy="708025"/>
            <a:chOff x="336" y="1436"/>
            <a:chExt cx="628" cy="446"/>
          </a:xfrm>
        </p:grpSpPr>
        <p:sp>
          <p:nvSpPr>
            <p:cNvPr id="34850" name="Line 4"/>
            <p:cNvSpPr>
              <a:spLocks noChangeShapeType="1"/>
            </p:cNvSpPr>
            <p:nvPr/>
          </p:nvSpPr>
          <p:spPr bwMode="auto">
            <a:xfrm>
              <a:off x="340" y="1440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Line 5"/>
            <p:cNvSpPr>
              <a:spLocks noChangeShapeType="1"/>
            </p:cNvSpPr>
            <p:nvPr/>
          </p:nvSpPr>
          <p:spPr bwMode="auto">
            <a:xfrm>
              <a:off x="960" y="1444"/>
              <a:ext cx="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52" name="Group 6"/>
            <p:cNvGrpSpPr>
              <a:grpSpLocks/>
            </p:cNvGrpSpPr>
            <p:nvPr/>
          </p:nvGrpSpPr>
          <p:grpSpPr bwMode="auto">
            <a:xfrm>
              <a:off x="336" y="1436"/>
              <a:ext cx="628" cy="446"/>
              <a:chOff x="336" y="1436"/>
              <a:chExt cx="628" cy="446"/>
            </a:xfrm>
          </p:grpSpPr>
          <p:sp>
            <p:nvSpPr>
              <p:cNvPr id="34853" name="Line 7"/>
              <p:cNvSpPr>
                <a:spLocks noChangeShapeType="1"/>
              </p:cNvSpPr>
              <p:nvPr/>
            </p:nvSpPr>
            <p:spPr bwMode="auto">
              <a:xfrm flipV="1">
                <a:off x="336" y="1436"/>
                <a:ext cx="0" cy="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4" name="Line 8"/>
              <p:cNvSpPr>
                <a:spLocks noChangeShapeType="1"/>
              </p:cNvSpPr>
              <p:nvPr/>
            </p:nvSpPr>
            <p:spPr bwMode="auto">
              <a:xfrm flipH="1">
                <a:off x="716" y="172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5" name="Freeform 9"/>
              <p:cNvSpPr>
                <a:spLocks/>
              </p:cNvSpPr>
              <p:nvPr/>
            </p:nvSpPr>
            <p:spPr bwMode="auto">
              <a:xfrm>
                <a:off x="353" y="1728"/>
                <a:ext cx="368" cy="154"/>
              </a:xfrm>
              <a:custGeom>
                <a:avLst/>
                <a:gdLst>
                  <a:gd name="T0" fmla="*/ 367 w 368"/>
                  <a:gd name="T1" fmla="*/ 0 h 154"/>
                  <a:gd name="T2" fmla="*/ 322 w 368"/>
                  <a:gd name="T3" fmla="*/ 7 h 154"/>
                  <a:gd name="T4" fmla="*/ 278 w 368"/>
                  <a:gd name="T5" fmla="*/ 7 h 154"/>
                  <a:gd name="T6" fmla="*/ 234 w 368"/>
                  <a:gd name="T7" fmla="*/ 22 h 154"/>
                  <a:gd name="T8" fmla="*/ 190 w 368"/>
                  <a:gd name="T9" fmla="*/ 36 h 154"/>
                  <a:gd name="T10" fmla="*/ 146 w 368"/>
                  <a:gd name="T11" fmla="*/ 51 h 154"/>
                  <a:gd name="T12" fmla="*/ 117 w 368"/>
                  <a:gd name="T13" fmla="*/ 95 h 154"/>
                  <a:gd name="T14" fmla="*/ 88 w 368"/>
                  <a:gd name="T15" fmla="*/ 139 h 154"/>
                  <a:gd name="T16" fmla="*/ 44 w 368"/>
                  <a:gd name="T17" fmla="*/ 153 h 154"/>
                  <a:gd name="T18" fmla="*/ 0 w 368"/>
                  <a:gd name="T19" fmla="*/ 153 h 1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154"/>
                  <a:gd name="T32" fmla="*/ 368 w 368"/>
                  <a:gd name="T33" fmla="*/ 154 h 1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154">
                    <a:moveTo>
                      <a:pt x="367" y="0"/>
                    </a:moveTo>
                    <a:lnTo>
                      <a:pt x="322" y="7"/>
                    </a:lnTo>
                    <a:lnTo>
                      <a:pt x="278" y="7"/>
                    </a:lnTo>
                    <a:lnTo>
                      <a:pt x="234" y="22"/>
                    </a:lnTo>
                    <a:lnTo>
                      <a:pt x="190" y="36"/>
                    </a:lnTo>
                    <a:lnTo>
                      <a:pt x="146" y="51"/>
                    </a:lnTo>
                    <a:lnTo>
                      <a:pt x="117" y="95"/>
                    </a:lnTo>
                    <a:lnTo>
                      <a:pt x="88" y="139"/>
                    </a:lnTo>
                    <a:lnTo>
                      <a:pt x="44" y="153"/>
                    </a:lnTo>
                    <a:lnTo>
                      <a:pt x="0" y="15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0" name="AutoShape 10"/>
          <p:cNvSpPr>
            <a:spLocks noChangeArrowheads="1"/>
          </p:cNvSpPr>
          <p:nvPr/>
        </p:nvSpPr>
        <p:spPr bwMode="auto">
          <a:xfrm rot="10800000" flipH="1" flipV="1">
            <a:off x="304800" y="3276600"/>
            <a:ext cx="901700" cy="749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AutoShape 11"/>
          <p:cNvSpPr>
            <a:spLocks noChangeArrowheads="1"/>
          </p:cNvSpPr>
          <p:nvPr/>
        </p:nvSpPr>
        <p:spPr bwMode="auto">
          <a:xfrm rot="10800000">
            <a:off x="241196" y="4396021"/>
            <a:ext cx="887804" cy="717639"/>
          </a:xfrm>
          <a:prstGeom prst="triangle">
            <a:avLst>
              <a:gd name="adj" fmla="val 4999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AutoShape 12"/>
          <p:cNvSpPr>
            <a:spLocks noChangeArrowheads="1"/>
          </p:cNvSpPr>
          <p:nvPr/>
        </p:nvSpPr>
        <p:spPr bwMode="auto">
          <a:xfrm>
            <a:off x="228600" y="5486400"/>
            <a:ext cx="1282700" cy="457200"/>
          </a:xfrm>
          <a:prstGeom prst="parallelogram">
            <a:avLst>
              <a:gd name="adj" fmla="val 6427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3" name="Group 13"/>
          <p:cNvGrpSpPr>
            <a:grpSpLocks/>
          </p:cNvGrpSpPr>
          <p:nvPr/>
        </p:nvGrpSpPr>
        <p:grpSpPr bwMode="auto">
          <a:xfrm>
            <a:off x="5181600" y="1143000"/>
            <a:ext cx="622300" cy="1303338"/>
            <a:chOff x="3404" y="716"/>
            <a:chExt cx="392" cy="821"/>
          </a:xfrm>
        </p:grpSpPr>
        <p:sp>
          <p:nvSpPr>
            <p:cNvPr id="34844" name="Line 14"/>
            <p:cNvSpPr>
              <a:spLocks noChangeShapeType="1"/>
            </p:cNvSpPr>
            <p:nvPr/>
          </p:nvSpPr>
          <p:spPr bwMode="auto">
            <a:xfrm flipH="1">
              <a:off x="3404" y="720"/>
              <a:ext cx="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Line 15"/>
            <p:cNvSpPr>
              <a:spLocks noChangeShapeType="1"/>
            </p:cNvSpPr>
            <p:nvPr/>
          </p:nvSpPr>
          <p:spPr bwMode="auto">
            <a:xfrm>
              <a:off x="3408" y="724"/>
              <a:ext cx="0" cy="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46" name="Group 16"/>
            <p:cNvGrpSpPr>
              <a:grpSpLocks/>
            </p:cNvGrpSpPr>
            <p:nvPr/>
          </p:nvGrpSpPr>
          <p:grpSpPr bwMode="auto">
            <a:xfrm>
              <a:off x="3412" y="716"/>
              <a:ext cx="380" cy="821"/>
              <a:chOff x="3412" y="716"/>
              <a:chExt cx="380" cy="821"/>
            </a:xfrm>
          </p:grpSpPr>
          <p:sp>
            <p:nvSpPr>
              <p:cNvPr id="34847" name="Line 17"/>
              <p:cNvSpPr>
                <a:spLocks noChangeShapeType="1"/>
              </p:cNvSpPr>
              <p:nvPr/>
            </p:nvSpPr>
            <p:spPr bwMode="auto">
              <a:xfrm flipV="1">
                <a:off x="3792" y="716"/>
                <a:ext cx="0" cy="8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8" name="Line 18"/>
              <p:cNvSpPr>
                <a:spLocks noChangeShapeType="1"/>
              </p:cNvSpPr>
              <p:nvPr/>
            </p:nvSpPr>
            <p:spPr bwMode="auto">
              <a:xfrm>
                <a:off x="3412" y="1253"/>
                <a:ext cx="1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9" name="Freeform 19"/>
              <p:cNvSpPr>
                <a:spLocks/>
              </p:cNvSpPr>
              <p:nvPr/>
            </p:nvSpPr>
            <p:spPr bwMode="auto">
              <a:xfrm>
                <a:off x="3556" y="1253"/>
                <a:ext cx="227" cy="284"/>
              </a:xfrm>
              <a:custGeom>
                <a:avLst/>
                <a:gdLst>
                  <a:gd name="T0" fmla="*/ 0 w 227"/>
                  <a:gd name="T1" fmla="*/ 0 h 284"/>
                  <a:gd name="T2" fmla="*/ 28 w 227"/>
                  <a:gd name="T3" fmla="*/ 13 h 284"/>
                  <a:gd name="T4" fmla="*/ 55 w 227"/>
                  <a:gd name="T5" fmla="*/ 13 h 284"/>
                  <a:gd name="T6" fmla="*/ 82 w 227"/>
                  <a:gd name="T7" fmla="*/ 41 h 284"/>
                  <a:gd name="T8" fmla="*/ 109 w 227"/>
                  <a:gd name="T9" fmla="*/ 67 h 284"/>
                  <a:gd name="T10" fmla="*/ 136 w 227"/>
                  <a:gd name="T11" fmla="*/ 94 h 284"/>
                  <a:gd name="T12" fmla="*/ 154 w 227"/>
                  <a:gd name="T13" fmla="*/ 176 h 284"/>
                  <a:gd name="T14" fmla="*/ 172 w 227"/>
                  <a:gd name="T15" fmla="*/ 257 h 284"/>
                  <a:gd name="T16" fmla="*/ 199 w 227"/>
                  <a:gd name="T17" fmla="*/ 283 h 284"/>
                  <a:gd name="T18" fmla="*/ 226 w 227"/>
                  <a:gd name="T19" fmla="*/ 283 h 2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7"/>
                  <a:gd name="T31" fmla="*/ 0 h 284"/>
                  <a:gd name="T32" fmla="*/ 227 w 227"/>
                  <a:gd name="T33" fmla="*/ 284 h 2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7" h="284">
                    <a:moveTo>
                      <a:pt x="0" y="0"/>
                    </a:moveTo>
                    <a:lnTo>
                      <a:pt x="28" y="13"/>
                    </a:lnTo>
                    <a:lnTo>
                      <a:pt x="55" y="13"/>
                    </a:lnTo>
                    <a:lnTo>
                      <a:pt x="82" y="41"/>
                    </a:lnTo>
                    <a:lnTo>
                      <a:pt x="109" y="67"/>
                    </a:lnTo>
                    <a:lnTo>
                      <a:pt x="136" y="94"/>
                    </a:lnTo>
                    <a:lnTo>
                      <a:pt x="154" y="176"/>
                    </a:lnTo>
                    <a:lnTo>
                      <a:pt x="172" y="257"/>
                    </a:lnTo>
                    <a:lnTo>
                      <a:pt x="199" y="283"/>
                    </a:lnTo>
                    <a:lnTo>
                      <a:pt x="226" y="28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4" name="Oval 20"/>
          <p:cNvSpPr>
            <a:spLocks noChangeArrowheads="1"/>
          </p:cNvSpPr>
          <p:nvPr/>
        </p:nvSpPr>
        <p:spPr bwMode="auto">
          <a:xfrm>
            <a:off x="5257800" y="2590800"/>
            <a:ext cx="520700" cy="596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AutoShape 21"/>
          <p:cNvSpPr>
            <a:spLocks noChangeArrowheads="1"/>
          </p:cNvSpPr>
          <p:nvPr/>
        </p:nvSpPr>
        <p:spPr bwMode="auto">
          <a:xfrm rot="16200000" flipH="1">
            <a:off x="4991100" y="3771900"/>
            <a:ext cx="901700" cy="673100"/>
          </a:xfrm>
          <a:prstGeom prst="homePlate">
            <a:avLst>
              <a:gd name="adj" fmla="val 5035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6" name="Group 22"/>
          <p:cNvGrpSpPr>
            <a:grpSpLocks/>
          </p:cNvGrpSpPr>
          <p:nvPr/>
        </p:nvGrpSpPr>
        <p:grpSpPr bwMode="auto">
          <a:xfrm>
            <a:off x="4648200" y="4876800"/>
            <a:ext cx="1066800" cy="457200"/>
            <a:chOff x="3316" y="3072"/>
            <a:chExt cx="672" cy="288"/>
          </a:xfrm>
        </p:grpSpPr>
        <p:sp>
          <p:nvSpPr>
            <p:cNvPr id="34840" name="Line 23"/>
            <p:cNvSpPr>
              <a:spLocks noChangeShapeType="1"/>
            </p:cNvSpPr>
            <p:nvPr/>
          </p:nvSpPr>
          <p:spPr bwMode="auto">
            <a:xfrm flipH="1">
              <a:off x="3500" y="3072"/>
              <a:ext cx="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Line 24"/>
            <p:cNvSpPr>
              <a:spLocks noChangeShapeType="1"/>
            </p:cNvSpPr>
            <p:nvPr/>
          </p:nvSpPr>
          <p:spPr bwMode="auto">
            <a:xfrm>
              <a:off x="3504" y="3076"/>
              <a:ext cx="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Line 25"/>
            <p:cNvSpPr>
              <a:spLocks noChangeShapeType="1"/>
            </p:cNvSpPr>
            <p:nvPr/>
          </p:nvSpPr>
          <p:spPr bwMode="auto">
            <a:xfrm>
              <a:off x="3508" y="3360"/>
              <a:ext cx="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Line 26"/>
            <p:cNvSpPr>
              <a:spLocks noChangeShapeType="1"/>
            </p:cNvSpPr>
            <p:nvPr/>
          </p:nvSpPr>
          <p:spPr bwMode="auto">
            <a:xfrm>
              <a:off x="3316" y="3216"/>
              <a:ext cx="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7" name="Line 27"/>
          <p:cNvSpPr>
            <a:spLocks noChangeShapeType="1"/>
          </p:cNvSpPr>
          <p:nvPr/>
        </p:nvSpPr>
        <p:spPr bwMode="auto">
          <a:xfrm>
            <a:off x="4572000" y="6019800"/>
            <a:ext cx="1206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28"/>
          <p:cNvSpPr>
            <a:spLocks noChangeArrowheads="1"/>
          </p:cNvSpPr>
          <p:nvPr/>
        </p:nvSpPr>
        <p:spPr bwMode="auto">
          <a:xfrm>
            <a:off x="838200" y="304800"/>
            <a:ext cx="5115184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1B4493"/>
                </a:solidFill>
              </a:rPr>
              <a:t>Symbol Set for </a:t>
            </a:r>
            <a:r>
              <a:rPr lang="en-US" sz="2800" b="1" dirty="0" smtClean="0">
                <a:solidFill>
                  <a:srgbClr val="1B4493"/>
                </a:solidFill>
              </a:rPr>
              <a:t>Representing</a:t>
            </a:r>
          </a:p>
          <a:p>
            <a:pPr eaLnBrk="0" hangingPunct="0"/>
            <a:r>
              <a:rPr lang="en-US" sz="2800" b="1" dirty="0" smtClean="0">
                <a:solidFill>
                  <a:srgbClr val="1B4493"/>
                </a:solidFill>
              </a:rPr>
              <a:t>Manual </a:t>
            </a:r>
            <a:r>
              <a:rPr lang="en-US" sz="2800" b="1" dirty="0">
                <a:solidFill>
                  <a:srgbClr val="1B4493"/>
                </a:solidFill>
              </a:rPr>
              <a:t>Procedures</a:t>
            </a:r>
          </a:p>
        </p:txBody>
      </p:sp>
      <p:sp>
        <p:nvSpPr>
          <p:cNvPr id="34829" name="Rectangle 29"/>
          <p:cNvSpPr>
            <a:spLocks noChangeArrowheads="1"/>
          </p:cNvSpPr>
          <p:nvPr/>
        </p:nvSpPr>
        <p:spPr bwMode="auto">
          <a:xfrm>
            <a:off x="1524000" y="1143000"/>
            <a:ext cx="3309938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Terminal showing source</a:t>
            </a:r>
          </a:p>
          <a:p>
            <a:pPr eaLnBrk="0" hangingPunct="0"/>
            <a:r>
              <a:rPr lang="en-US" sz="2000" dirty="0"/>
              <a:t>or destination of documents</a:t>
            </a:r>
          </a:p>
          <a:p>
            <a:pPr eaLnBrk="0" hangingPunct="0"/>
            <a:r>
              <a:rPr lang="en-US" sz="2000" dirty="0"/>
              <a:t>and reports</a:t>
            </a:r>
          </a:p>
        </p:txBody>
      </p:sp>
      <p:sp>
        <p:nvSpPr>
          <p:cNvPr id="34830" name="Rectangle 30"/>
          <p:cNvSpPr>
            <a:spLocks noChangeArrowheads="1"/>
          </p:cNvSpPr>
          <p:nvPr/>
        </p:nvSpPr>
        <p:spPr bwMode="auto">
          <a:xfrm>
            <a:off x="1600200" y="2286000"/>
            <a:ext cx="2478088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Source document or</a:t>
            </a:r>
          </a:p>
          <a:p>
            <a:pPr eaLnBrk="0" hangingPunct="0"/>
            <a:r>
              <a:rPr lang="en-US" sz="2000" dirty="0"/>
              <a:t>report</a:t>
            </a:r>
          </a:p>
        </p:txBody>
      </p:sp>
      <p:sp>
        <p:nvSpPr>
          <p:cNvPr id="34831" name="Rectangle 31"/>
          <p:cNvSpPr>
            <a:spLocks noChangeArrowheads="1"/>
          </p:cNvSpPr>
          <p:nvPr/>
        </p:nvSpPr>
        <p:spPr bwMode="auto">
          <a:xfrm>
            <a:off x="1524000" y="3200400"/>
            <a:ext cx="215582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Manual operation</a:t>
            </a:r>
          </a:p>
        </p:txBody>
      </p:sp>
      <p:sp>
        <p:nvSpPr>
          <p:cNvPr id="34832" name="Rectangle 32"/>
          <p:cNvSpPr>
            <a:spLocks noChangeArrowheads="1"/>
          </p:cNvSpPr>
          <p:nvPr/>
        </p:nvSpPr>
        <p:spPr bwMode="auto">
          <a:xfrm>
            <a:off x="1557337" y="4114800"/>
            <a:ext cx="2633663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File for storing source</a:t>
            </a:r>
          </a:p>
          <a:p>
            <a:pPr eaLnBrk="0" hangingPunct="0"/>
            <a:r>
              <a:rPr lang="en-US" sz="2000" dirty="0"/>
              <a:t>documents and</a:t>
            </a:r>
          </a:p>
          <a:p>
            <a:pPr eaLnBrk="0" hangingPunct="0"/>
            <a:r>
              <a:rPr lang="en-US" sz="2000" dirty="0"/>
              <a:t>reports</a:t>
            </a:r>
          </a:p>
        </p:txBody>
      </p:sp>
      <p:sp>
        <p:nvSpPr>
          <p:cNvPr id="34833" name="Rectangle 33"/>
          <p:cNvSpPr>
            <a:spLocks noChangeArrowheads="1"/>
          </p:cNvSpPr>
          <p:nvPr/>
        </p:nvSpPr>
        <p:spPr bwMode="auto">
          <a:xfrm>
            <a:off x="1600200" y="5334000"/>
            <a:ext cx="2366963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Accounting records</a:t>
            </a:r>
          </a:p>
          <a:p>
            <a:pPr eaLnBrk="0" hangingPunct="0"/>
            <a:r>
              <a:rPr lang="en-US" sz="2000" dirty="0"/>
              <a:t>(journals, registers,</a:t>
            </a:r>
          </a:p>
          <a:p>
            <a:pPr eaLnBrk="0" hangingPunct="0"/>
            <a:r>
              <a:rPr lang="en-US" sz="2000" dirty="0"/>
              <a:t>logs, ledgers)</a:t>
            </a:r>
          </a:p>
        </p:txBody>
      </p:sp>
      <p:sp>
        <p:nvSpPr>
          <p:cNvPr id="34834" name="Rectangle 34"/>
          <p:cNvSpPr>
            <a:spLocks noChangeArrowheads="1"/>
          </p:cNvSpPr>
          <p:nvPr/>
        </p:nvSpPr>
        <p:spPr bwMode="auto">
          <a:xfrm>
            <a:off x="5867400" y="1676400"/>
            <a:ext cx="263525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Calculated batch total</a:t>
            </a:r>
          </a:p>
        </p:txBody>
      </p:sp>
      <p:sp>
        <p:nvSpPr>
          <p:cNvPr id="34835" name="Rectangle 35"/>
          <p:cNvSpPr>
            <a:spLocks noChangeArrowheads="1"/>
          </p:cNvSpPr>
          <p:nvPr/>
        </p:nvSpPr>
        <p:spPr bwMode="auto">
          <a:xfrm>
            <a:off x="5943600" y="2590800"/>
            <a:ext cx="236537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On-page connector</a:t>
            </a:r>
          </a:p>
        </p:txBody>
      </p:sp>
      <p:sp>
        <p:nvSpPr>
          <p:cNvPr id="34836" name="Rectangle 36"/>
          <p:cNvSpPr>
            <a:spLocks noChangeArrowheads="1"/>
          </p:cNvSpPr>
          <p:nvPr/>
        </p:nvSpPr>
        <p:spPr bwMode="auto">
          <a:xfrm>
            <a:off x="5943600" y="3733800"/>
            <a:ext cx="2363787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Off-page connector</a:t>
            </a:r>
          </a:p>
        </p:txBody>
      </p:sp>
      <p:sp>
        <p:nvSpPr>
          <p:cNvPr id="34837" name="Rectangle 37"/>
          <p:cNvSpPr>
            <a:spLocks noChangeArrowheads="1"/>
          </p:cNvSpPr>
          <p:nvPr/>
        </p:nvSpPr>
        <p:spPr bwMode="auto">
          <a:xfrm>
            <a:off x="5943600" y="4800600"/>
            <a:ext cx="2705100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Description of process</a:t>
            </a:r>
          </a:p>
          <a:p>
            <a:pPr eaLnBrk="0" hangingPunct="0"/>
            <a:r>
              <a:rPr lang="en-US" sz="2000" dirty="0"/>
              <a:t>or comments</a:t>
            </a:r>
          </a:p>
        </p:txBody>
      </p:sp>
      <p:sp>
        <p:nvSpPr>
          <p:cNvPr id="34838" name="Rectangle 38"/>
          <p:cNvSpPr>
            <a:spLocks noChangeArrowheads="1"/>
          </p:cNvSpPr>
          <p:nvPr/>
        </p:nvSpPr>
        <p:spPr bwMode="auto">
          <a:xfrm>
            <a:off x="5959475" y="5791200"/>
            <a:ext cx="227012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Document </a:t>
            </a:r>
            <a:r>
              <a:rPr lang="en-US" sz="2000" dirty="0" err="1"/>
              <a:t>flowline</a:t>
            </a:r>
            <a:endParaRPr lang="en-US" sz="20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27413-4BF0-4823-9BAF-E2D0F237C53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239000" y="62484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2-17</a:t>
            </a:r>
            <a:endParaRPr lang="en-US" sz="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0" y="19050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2133600" y="13716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44958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6705600" y="14478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0" y="15240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Sales Department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133600" y="15240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Credit Department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419600" y="15240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</a:rPr>
              <a:t>    </a:t>
            </a:r>
            <a:r>
              <a:rPr lang="en-US" sz="1600" dirty="0">
                <a:latin typeface="Times New Roman" pitchFamily="18" charset="0"/>
              </a:rPr>
              <a:t>Warehouse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705600" y="152400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Shipping Department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914400" y="4572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2400" b="1" dirty="0" smtClean="0">
                <a:solidFill>
                  <a:srgbClr val="1B4493"/>
                </a:solidFill>
                <a:latin typeface="+mj-lt"/>
              </a:rPr>
              <a:t>Flowchart </a:t>
            </a:r>
            <a:r>
              <a:rPr lang="en-US" sz="2400" b="1" dirty="0">
                <a:solidFill>
                  <a:srgbClr val="1B4493"/>
                </a:solidFill>
                <a:latin typeface="+mj-lt"/>
              </a:rPr>
              <a:t>Showing </a:t>
            </a:r>
            <a:r>
              <a:rPr lang="en-US" sz="2400" b="1" dirty="0" smtClean="0">
                <a:solidFill>
                  <a:srgbClr val="1B4493"/>
                </a:solidFill>
                <a:latin typeface="+mj-lt"/>
              </a:rPr>
              <a:t>Stated Fact I Translated</a:t>
            </a:r>
          </a:p>
          <a:p>
            <a:pPr eaLnBrk="0" hangingPunct="0">
              <a:spcBef>
                <a:spcPts val="0"/>
              </a:spcBef>
            </a:pPr>
            <a:r>
              <a:rPr lang="en-US" sz="2400" b="1" dirty="0" smtClean="0">
                <a:solidFill>
                  <a:srgbClr val="1B4493"/>
                </a:solidFill>
                <a:latin typeface="+mj-lt"/>
              </a:rPr>
              <a:t>into Visual Symbols</a:t>
            </a:r>
            <a:endParaRPr lang="en-US" b="1" dirty="0">
              <a:solidFill>
                <a:srgbClr val="1B4493"/>
              </a:solidFill>
              <a:latin typeface="+mj-lt"/>
            </a:endParaRPr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304800" y="1981200"/>
            <a:ext cx="1066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latin typeface="Times New Roman" pitchFamily="18" charset="0"/>
              </a:rPr>
              <a:t>Customer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457200" y="2590800"/>
            <a:ext cx="762000" cy="4572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latin typeface="Times New Roman" pitchFamily="18" charset="0"/>
              </a:rPr>
              <a:t>Customer </a:t>
            </a:r>
          </a:p>
          <a:p>
            <a:pPr algn="ctr" eaLnBrk="0" hangingPunct="0"/>
            <a:r>
              <a:rPr lang="en-US" sz="1400" dirty="0">
                <a:latin typeface="Times New Roman" pitchFamily="18" charset="0"/>
              </a:rPr>
              <a:t>Order</a:t>
            </a: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457200" y="3352800"/>
            <a:ext cx="762000" cy="609600"/>
          </a:xfrm>
          <a:prstGeom prst="flowChartManualOpe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latin typeface="Times New Roman" pitchFamily="18" charset="0"/>
              </a:rPr>
              <a:t>Prepare </a:t>
            </a:r>
          </a:p>
          <a:p>
            <a:pPr algn="ctr" eaLnBrk="0" hangingPunct="0"/>
            <a:r>
              <a:rPr lang="en-US" sz="1400" dirty="0">
                <a:latin typeface="Times New Roman" pitchFamily="18" charset="0"/>
              </a:rPr>
              <a:t>Sales</a:t>
            </a:r>
          </a:p>
          <a:p>
            <a:pPr algn="ctr" eaLnBrk="0" hangingPunct="0"/>
            <a:r>
              <a:rPr lang="en-US" sz="1400" dirty="0">
                <a:latin typeface="Times New Roman" pitchFamily="18" charset="0"/>
              </a:rPr>
              <a:t>Orders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457200" y="4495800"/>
            <a:ext cx="762000" cy="4572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latin typeface="Times New Roman" pitchFamily="18" charset="0"/>
              </a:rPr>
              <a:t>Sales </a:t>
            </a:r>
          </a:p>
          <a:p>
            <a:pPr algn="ctr" eaLnBrk="0" hangingPunct="0"/>
            <a:r>
              <a:rPr lang="en-US" sz="1400" dirty="0">
                <a:latin typeface="Times New Roman" pitchFamily="18" charset="0"/>
              </a:rPr>
              <a:t>Order #1</a:t>
            </a:r>
            <a:endParaRPr lang="en-US" sz="1600" dirty="0">
              <a:latin typeface="Times New Roman" pitchFamily="18" charset="0"/>
            </a:endParaRPr>
          </a:p>
        </p:txBody>
      </p:sp>
      <p:cxnSp>
        <p:nvCxnSpPr>
          <p:cNvPr id="35855" name="AutoShape 15"/>
          <p:cNvCxnSpPr>
            <a:cxnSpLocks noChangeShapeType="1"/>
            <a:stCxn id="35851" idx="4"/>
            <a:endCxn id="35852" idx="0"/>
          </p:cNvCxnSpPr>
          <p:nvPr/>
        </p:nvCxnSpPr>
        <p:spPr bwMode="auto">
          <a:xfrm rot="5400000">
            <a:off x="647700" y="2400300"/>
            <a:ext cx="381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56" name="AutoShape 16"/>
          <p:cNvCxnSpPr>
            <a:cxnSpLocks noChangeShapeType="1"/>
            <a:stCxn id="35852" idx="2"/>
            <a:endCxn id="35853" idx="0"/>
          </p:cNvCxnSpPr>
          <p:nvPr/>
        </p:nvCxnSpPr>
        <p:spPr bwMode="auto">
          <a:xfrm rot="5400000">
            <a:off x="670687" y="3185287"/>
            <a:ext cx="33502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57" name="AutoShape 17"/>
          <p:cNvCxnSpPr>
            <a:cxnSpLocks noChangeShapeType="1"/>
            <a:endCxn id="35854" idx="0"/>
          </p:cNvCxnSpPr>
          <p:nvPr/>
        </p:nvCxnSpPr>
        <p:spPr bwMode="auto">
          <a:xfrm rot="5400000">
            <a:off x="571609" y="4228991"/>
            <a:ext cx="533400" cy="2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685800" y="4724400"/>
            <a:ext cx="762000" cy="4572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latin typeface="Times New Roman" pitchFamily="18" charset="0"/>
              </a:rPr>
              <a:t>Sales </a:t>
            </a:r>
          </a:p>
          <a:p>
            <a:pPr algn="ctr" eaLnBrk="0" hangingPunct="0"/>
            <a:r>
              <a:rPr lang="en-US" sz="1400" dirty="0">
                <a:latin typeface="Times New Roman" pitchFamily="18" charset="0"/>
              </a:rPr>
              <a:t>Order #1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914400" y="5029200"/>
            <a:ext cx="762000" cy="4572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latin typeface="Times New Roman" pitchFamily="18" charset="0"/>
              </a:rPr>
              <a:t>Sales </a:t>
            </a:r>
          </a:p>
          <a:p>
            <a:pPr algn="ctr" eaLnBrk="0" hangingPunct="0"/>
            <a:r>
              <a:rPr lang="en-US" sz="1400" dirty="0">
                <a:latin typeface="Times New Roman" pitchFamily="18" charset="0"/>
              </a:rPr>
              <a:t>Order #1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1066800" y="5334000"/>
            <a:ext cx="762000" cy="4572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latin typeface="Times New Roman" pitchFamily="18" charset="0"/>
              </a:rPr>
              <a:t>Sales </a:t>
            </a:r>
          </a:p>
          <a:p>
            <a:pPr algn="ctr" eaLnBrk="0" hangingPunct="0"/>
            <a:r>
              <a:rPr lang="en-US" sz="1400" dirty="0">
                <a:latin typeface="Times New Roman" pitchFamily="18" charset="0"/>
              </a:rPr>
              <a:t>Order #1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3778F-213C-4DD1-9362-82C2835AF60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15200" y="60198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2-20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AE55C-8425-4A5D-9C5A-70E1DAF213B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56885"/>
            <a:ext cx="6096000" cy="528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381000"/>
            <a:ext cx="4588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B4493"/>
                </a:solidFill>
              </a:rPr>
              <a:t>Flowchart Showing All Stated Facts </a:t>
            </a:r>
          </a:p>
          <a:p>
            <a:r>
              <a:rPr lang="en-US" sz="2000" b="1" dirty="0" smtClean="0">
                <a:solidFill>
                  <a:srgbClr val="1B4493"/>
                </a:solidFill>
              </a:rPr>
              <a:t>Translated into Visual Symbols</a:t>
            </a:r>
            <a:endParaRPr lang="en-US" sz="2000" b="1" dirty="0">
              <a:solidFill>
                <a:srgbClr val="1B449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60198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2-22</a:t>
            </a:r>
            <a:endParaRPr lang="en-US" sz="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System Flowcharts…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543800" cy="41449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represent the relationship between the key elements--input sources,  programs, and output products--of computer systems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depict the type of media being used (paper, magnetic tape, magnetic disks, and terminals)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 practice, not much difference between document and system flowcharts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08629-690E-44C3-975B-C362AA07C89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62000" y="457200"/>
            <a:ext cx="7848600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1B4493"/>
                </a:solidFill>
              </a:rPr>
              <a:t>Symbol Set for Representing </a:t>
            </a:r>
            <a:r>
              <a:rPr lang="en-US" sz="2800" b="1" dirty="0" smtClean="0">
                <a:solidFill>
                  <a:srgbClr val="1B4493"/>
                </a:solidFill>
              </a:rPr>
              <a:t>Computer </a:t>
            </a:r>
            <a:r>
              <a:rPr lang="en-US" sz="2800" b="1" dirty="0">
                <a:solidFill>
                  <a:srgbClr val="1B4493"/>
                </a:solidFill>
              </a:rPr>
              <a:t>Processes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762000" y="1600200"/>
            <a:ext cx="996950" cy="708025"/>
            <a:chOff x="480" y="860"/>
            <a:chExt cx="628" cy="446"/>
          </a:xfrm>
        </p:grpSpPr>
        <p:sp>
          <p:nvSpPr>
            <p:cNvPr id="38936" name="Line 4"/>
            <p:cNvSpPr>
              <a:spLocks noChangeShapeType="1"/>
            </p:cNvSpPr>
            <p:nvPr/>
          </p:nvSpPr>
          <p:spPr bwMode="auto">
            <a:xfrm>
              <a:off x="484" y="864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Line 5"/>
            <p:cNvSpPr>
              <a:spLocks noChangeShapeType="1"/>
            </p:cNvSpPr>
            <p:nvPr/>
          </p:nvSpPr>
          <p:spPr bwMode="auto">
            <a:xfrm>
              <a:off x="1104" y="868"/>
              <a:ext cx="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38" name="Group 6"/>
            <p:cNvGrpSpPr>
              <a:grpSpLocks/>
            </p:cNvGrpSpPr>
            <p:nvPr/>
          </p:nvGrpSpPr>
          <p:grpSpPr bwMode="auto">
            <a:xfrm>
              <a:off x="480" y="860"/>
              <a:ext cx="628" cy="446"/>
              <a:chOff x="480" y="860"/>
              <a:chExt cx="628" cy="446"/>
            </a:xfrm>
          </p:grpSpPr>
          <p:sp>
            <p:nvSpPr>
              <p:cNvPr id="38939" name="Line 7"/>
              <p:cNvSpPr>
                <a:spLocks noChangeShapeType="1"/>
              </p:cNvSpPr>
              <p:nvPr/>
            </p:nvSpPr>
            <p:spPr bwMode="auto">
              <a:xfrm flipV="1">
                <a:off x="480" y="860"/>
                <a:ext cx="0" cy="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0" name="Line 8"/>
              <p:cNvSpPr>
                <a:spLocks noChangeShapeType="1"/>
              </p:cNvSpPr>
              <p:nvPr/>
            </p:nvSpPr>
            <p:spPr bwMode="auto">
              <a:xfrm flipH="1">
                <a:off x="860" y="1152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1" name="Freeform 9"/>
              <p:cNvSpPr>
                <a:spLocks/>
              </p:cNvSpPr>
              <p:nvPr/>
            </p:nvSpPr>
            <p:spPr bwMode="auto">
              <a:xfrm>
                <a:off x="497" y="1152"/>
                <a:ext cx="368" cy="154"/>
              </a:xfrm>
              <a:custGeom>
                <a:avLst/>
                <a:gdLst>
                  <a:gd name="T0" fmla="*/ 367 w 368"/>
                  <a:gd name="T1" fmla="*/ 0 h 154"/>
                  <a:gd name="T2" fmla="*/ 322 w 368"/>
                  <a:gd name="T3" fmla="*/ 7 h 154"/>
                  <a:gd name="T4" fmla="*/ 278 w 368"/>
                  <a:gd name="T5" fmla="*/ 7 h 154"/>
                  <a:gd name="T6" fmla="*/ 234 w 368"/>
                  <a:gd name="T7" fmla="*/ 22 h 154"/>
                  <a:gd name="T8" fmla="*/ 190 w 368"/>
                  <a:gd name="T9" fmla="*/ 36 h 154"/>
                  <a:gd name="T10" fmla="*/ 146 w 368"/>
                  <a:gd name="T11" fmla="*/ 51 h 154"/>
                  <a:gd name="T12" fmla="*/ 117 w 368"/>
                  <a:gd name="T13" fmla="*/ 95 h 154"/>
                  <a:gd name="T14" fmla="*/ 88 w 368"/>
                  <a:gd name="T15" fmla="*/ 139 h 154"/>
                  <a:gd name="T16" fmla="*/ 44 w 368"/>
                  <a:gd name="T17" fmla="*/ 153 h 154"/>
                  <a:gd name="T18" fmla="*/ 0 w 368"/>
                  <a:gd name="T19" fmla="*/ 153 h 1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154"/>
                  <a:gd name="T32" fmla="*/ 368 w 368"/>
                  <a:gd name="T33" fmla="*/ 154 h 1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154">
                    <a:moveTo>
                      <a:pt x="367" y="0"/>
                    </a:moveTo>
                    <a:lnTo>
                      <a:pt x="322" y="7"/>
                    </a:lnTo>
                    <a:lnTo>
                      <a:pt x="278" y="7"/>
                    </a:lnTo>
                    <a:lnTo>
                      <a:pt x="234" y="22"/>
                    </a:lnTo>
                    <a:lnTo>
                      <a:pt x="190" y="36"/>
                    </a:lnTo>
                    <a:lnTo>
                      <a:pt x="146" y="51"/>
                    </a:lnTo>
                    <a:lnTo>
                      <a:pt x="117" y="95"/>
                    </a:lnTo>
                    <a:lnTo>
                      <a:pt x="88" y="139"/>
                    </a:lnTo>
                    <a:lnTo>
                      <a:pt x="44" y="153"/>
                    </a:lnTo>
                    <a:lnTo>
                      <a:pt x="0" y="15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685800" y="2667000"/>
            <a:ext cx="1130300" cy="749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Freeform 11"/>
          <p:cNvSpPr>
            <a:spLocks/>
          </p:cNvSpPr>
          <p:nvPr/>
        </p:nvSpPr>
        <p:spPr bwMode="auto">
          <a:xfrm>
            <a:off x="5181600" y="1524000"/>
            <a:ext cx="1296988" cy="763588"/>
          </a:xfrm>
          <a:custGeom>
            <a:avLst/>
            <a:gdLst>
              <a:gd name="T0" fmla="*/ 0 w 817"/>
              <a:gd name="T1" fmla="*/ 2147483647 h 481"/>
              <a:gd name="T2" fmla="*/ 0 w 817"/>
              <a:gd name="T3" fmla="*/ 2147483647 h 481"/>
              <a:gd name="T4" fmla="*/ 2147483647 w 817"/>
              <a:gd name="T5" fmla="*/ 2147483647 h 481"/>
              <a:gd name="T6" fmla="*/ 2147483647 w 817"/>
              <a:gd name="T7" fmla="*/ 0 h 481"/>
              <a:gd name="T8" fmla="*/ 0 w 817"/>
              <a:gd name="T9" fmla="*/ 2147483647 h 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7"/>
              <a:gd name="T16" fmla="*/ 0 h 481"/>
              <a:gd name="T17" fmla="*/ 817 w 817"/>
              <a:gd name="T18" fmla="*/ 481 h 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7" h="481">
                <a:moveTo>
                  <a:pt x="0" y="192"/>
                </a:moveTo>
                <a:lnTo>
                  <a:pt x="0" y="480"/>
                </a:lnTo>
                <a:lnTo>
                  <a:pt x="816" y="480"/>
                </a:lnTo>
                <a:lnTo>
                  <a:pt x="816" y="0"/>
                </a:lnTo>
                <a:lnTo>
                  <a:pt x="0" y="19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12"/>
          <p:cNvSpPr>
            <a:spLocks noChangeShapeType="1"/>
          </p:cNvSpPr>
          <p:nvPr/>
        </p:nvSpPr>
        <p:spPr bwMode="auto">
          <a:xfrm>
            <a:off x="5257800" y="3124200"/>
            <a:ext cx="127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Freeform 13"/>
          <p:cNvSpPr>
            <a:spLocks/>
          </p:cNvSpPr>
          <p:nvPr/>
        </p:nvSpPr>
        <p:spPr bwMode="auto">
          <a:xfrm>
            <a:off x="5105400" y="3962400"/>
            <a:ext cx="1220788" cy="382588"/>
          </a:xfrm>
          <a:custGeom>
            <a:avLst/>
            <a:gdLst>
              <a:gd name="T0" fmla="*/ 0 w 769"/>
              <a:gd name="T1" fmla="*/ 0 h 241"/>
              <a:gd name="T2" fmla="*/ 2147483647 w 769"/>
              <a:gd name="T3" fmla="*/ 0 h 241"/>
              <a:gd name="T4" fmla="*/ 2147483647 w 769"/>
              <a:gd name="T5" fmla="*/ 2147483647 h 241"/>
              <a:gd name="T6" fmla="*/ 2147483647 w 769"/>
              <a:gd name="T7" fmla="*/ 2147483647 h 241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241"/>
              <a:gd name="T14" fmla="*/ 769 w 769"/>
              <a:gd name="T15" fmla="*/ 241 h 2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241">
                <a:moveTo>
                  <a:pt x="0" y="0"/>
                </a:moveTo>
                <a:lnTo>
                  <a:pt x="480" y="0"/>
                </a:lnTo>
                <a:lnTo>
                  <a:pt x="240" y="240"/>
                </a:lnTo>
                <a:lnTo>
                  <a:pt x="768" y="24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14"/>
          <p:cNvSpPr>
            <a:spLocks noChangeArrowheads="1"/>
          </p:cNvSpPr>
          <p:nvPr/>
        </p:nvSpPr>
        <p:spPr bwMode="auto">
          <a:xfrm>
            <a:off x="5029200" y="5334000"/>
            <a:ext cx="1282700" cy="685800"/>
          </a:xfrm>
          <a:prstGeom prst="homePlate">
            <a:avLst>
              <a:gd name="adj" fmla="val 6352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15"/>
          <p:cNvSpPr>
            <a:spLocks noChangeArrowheads="1"/>
          </p:cNvSpPr>
          <p:nvPr/>
        </p:nvSpPr>
        <p:spPr bwMode="auto">
          <a:xfrm>
            <a:off x="1905000" y="1600200"/>
            <a:ext cx="1350963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Hard copy</a:t>
            </a:r>
          </a:p>
        </p:txBody>
      </p:sp>
      <p:sp>
        <p:nvSpPr>
          <p:cNvPr id="38922" name="Rectangle 16"/>
          <p:cNvSpPr>
            <a:spLocks noChangeArrowheads="1"/>
          </p:cNvSpPr>
          <p:nvPr/>
        </p:nvSpPr>
        <p:spPr bwMode="auto">
          <a:xfrm>
            <a:off x="1905000" y="2667000"/>
            <a:ext cx="226695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Computer process</a:t>
            </a:r>
          </a:p>
        </p:txBody>
      </p:sp>
      <p:sp>
        <p:nvSpPr>
          <p:cNvPr id="38923" name="Rectangle 17"/>
          <p:cNvSpPr>
            <a:spLocks noChangeArrowheads="1"/>
          </p:cNvSpPr>
          <p:nvPr/>
        </p:nvSpPr>
        <p:spPr bwMode="auto">
          <a:xfrm>
            <a:off x="1962150" y="3911600"/>
            <a:ext cx="2633663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Direct access storage</a:t>
            </a:r>
          </a:p>
          <a:p>
            <a:pPr eaLnBrk="0" hangingPunct="0"/>
            <a:r>
              <a:rPr lang="en-US" sz="2000"/>
              <a:t>device</a:t>
            </a:r>
          </a:p>
        </p:txBody>
      </p:sp>
      <p:sp>
        <p:nvSpPr>
          <p:cNvPr id="38924" name="Rectangle 18"/>
          <p:cNvSpPr>
            <a:spLocks noChangeArrowheads="1"/>
          </p:cNvSpPr>
          <p:nvPr/>
        </p:nvSpPr>
        <p:spPr bwMode="auto">
          <a:xfrm>
            <a:off x="1962150" y="5511800"/>
            <a:ext cx="178752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Magnetic tape</a:t>
            </a:r>
          </a:p>
        </p:txBody>
      </p:sp>
      <p:sp>
        <p:nvSpPr>
          <p:cNvPr id="38925" name="Rectangle 19"/>
          <p:cNvSpPr>
            <a:spLocks noChangeArrowheads="1"/>
          </p:cNvSpPr>
          <p:nvPr/>
        </p:nvSpPr>
        <p:spPr bwMode="auto">
          <a:xfrm>
            <a:off x="6629400" y="1524000"/>
            <a:ext cx="1873250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Terminal input/</a:t>
            </a:r>
          </a:p>
          <a:p>
            <a:pPr eaLnBrk="0" hangingPunct="0"/>
            <a:r>
              <a:rPr lang="en-US" sz="2000" dirty="0"/>
              <a:t>output device</a:t>
            </a:r>
          </a:p>
        </p:txBody>
      </p:sp>
      <p:sp>
        <p:nvSpPr>
          <p:cNvPr id="38926" name="Rectangle 20"/>
          <p:cNvSpPr>
            <a:spLocks noChangeArrowheads="1"/>
          </p:cNvSpPr>
          <p:nvPr/>
        </p:nvSpPr>
        <p:spPr bwMode="auto">
          <a:xfrm>
            <a:off x="6781800" y="2895600"/>
            <a:ext cx="1633537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Process flow</a:t>
            </a:r>
          </a:p>
        </p:txBody>
      </p:sp>
      <p:sp>
        <p:nvSpPr>
          <p:cNvPr id="38927" name="Rectangle 21"/>
          <p:cNvSpPr>
            <a:spLocks noChangeArrowheads="1"/>
          </p:cNvSpPr>
          <p:nvPr/>
        </p:nvSpPr>
        <p:spPr bwMode="auto">
          <a:xfrm>
            <a:off x="6629400" y="3733800"/>
            <a:ext cx="14224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Real-time </a:t>
            </a:r>
          </a:p>
          <a:p>
            <a:pPr eaLnBrk="0" hangingPunct="0"/>
            <a:r>
              <a:rPr lang="en-US" sz="2000" dirty="0"/>
              <a:t>(online)</a:t>
            </a:r>
          </a:p>
          <a:p>
            <a:pPr eaLnBrk="0" hangingPunct="0"/>
            <a:r>
              <a:rPr lang="en-US" sz="2000" dirty="0"/>
              <a:t>connection</a:t>
            </a:r>
          </a:p>
        </p:txBody>
      </p:sp>
      <p:sp>
        <p:nvSpPr>
          <p:cNvPr id="38928" name="Rectangle 22"/>
          <p:cNvSpPr>
            <a:spLocks noChangeArrowheads="1"/>
          </p:cNvSpPr>
          <p:nvPr/>
        </p:nvSpPr>
        <p:spPr bwMode="auto">
          <a:xfrm>
            <a:off x="6553200" y="5257800"/>
            <a:ext cx="1706562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Video display</a:t>
            </a:r>
          </a:p>
          <a:p>
            <a:pPr eaLnBrk="0" hangingPunct="0"/>
            <a:r>
              <a:rPr lang="en-US" sz="2000" dirty="0"/>
              <a:t>device</a:t>
            </a:r>
          </a:p>
        </p:txBody>
      </p:sp>
      <p:grpSp>
        <p:nvGrpSpPr>
          <p:cNvPr id="38929" name="Group 23"/>
          <p:cNvGrpSpPr>
            <a:grpSpLocks/>
          </p:cNvGrpSpPr>
          <p:nvPr/>
        </p:nvGrpSpPr>
        <p:grpSpPr bwMode="auto">
          <a:xfrm>
            <a:off x="762000" y="3740150"/>
            <a:ext cx="1066800" cy="1212850"/>
            <a:chOff x="480" y="2356"/>
            <a:chExt cx="672" cy="746"/>
          </a:xfrm>
        </p:grpSpPr>
        <p:sp>
          <p:nvSpPr>
            <p:cNvPr id="38932" name="Line 24"/>
            <p:cNvSpPr>
              <a:spLocks noChangeShapeType="1"/>
            </p:cNvSpPr>
            <p:nvPr/>
          </p:nvSpPr>
          <p:spPr bwMode="auto">
            <a:xfrm>
              <a:off x="480" y="2500"/>
              <a:ext cx="0" cy="4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Oval 25"/>
            <p:cNvSpPr>
              <a:spLocks noChangeArrowheads="1"/>
            </p:cNvSpPr>
            <p:nvPr/>
          </p:nvSpPr>
          <p:spPr bwMode="auto">
            <a:xfrm>
              <a:off x="484" y="2356"/>
              <a:ext cx="664" cy="23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Line 26"/>
            <p:cNvSpPr>
              <a:spLocks noChangeShapeType="1"/>
            </p:cNvSpPr>
            <p:nvPr/>
          </p:nvSpPr>
          <p:spPr bwMode="auto">
            <a:xfrm>
              <a:off x="1152" y="2500"/>
              <a:ext cx="0" cy="4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Arc 27"/>
            <p:cNvSpPr>
              <a:spLocks/>
            </p:cNvSpPr>
            <p:nvPr/>
          </p:nvSpPr>
          <p:spPr bwMode="auto">
            <a:xfrm rot="6900000">
              <a:off x="644" y="2646"/>
              <a:ext cx="306" cy="6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30" name="Freeform 28"/>
          <p:cNvSpPr>
            <a:spLocks/>
          </p:cNvSpPr>
          <p:nvPr/>
        </p:nvSpPr>
        <p:spPr bwMode="auto">
          <a:xfrm>
            <a:off x="838200" y="5410200"/>
            <a:ext cx="763588" cy="687388"/>
          </a:xfrm>
          <a:custGeom>
            <a:avLst/>
            <a:gdLst>
              <a:gd name="T0" fmla="*/ 2147483647 w 481"/>
              <a:gd name="T1" fmla="*/ 2147483647 h 433"/>
              <a:gd name="T2" fmla="*/ 2147483647 w 481"/>
              <a:gd name="T3" fmla="*/ 2147483647 h 433"/>
              <a:gd name="T4" fmla="*/ 2147483647 w 481"/>
              <a:gd name="T5" fmla="*/ 2147483647 h 433"/>
              <a:gd name="T6" fmla="*/ 2147483647 w 481"/>
              <a:gd name="T7" fmla="*/ 2147483647 h 433"/>
              <a:gd name="T8" fmla="*/ 2147483647 w 481"/>
              <a:gd name="T9" fmla="*/ 2147483647 h 433"/>
              <a:gd name="T10" fmla="*/ 2147483647 w 481"/>
              <a:gd name="T11" fmla="*/ 2147483647 h 433"/>
              <a:gd name="T12" fmla="*/ 2147483647 w 481"/>
              <a:gd name="T13" fmla="*/ 2147483647 h 433"/>
              <a:gd name="T14" fmla="*/ 2147483647 w 481"/>
              <a:gd name="T15" fmla="*/ 2147483647 h 433"/>
              <a:gd name="T16" fmla="*/ 2147483647 w 481"/>
              <a:gd name="T17" fmla="*/ 2147483647 h 433"/>
              <a:gd name="T18" fmla="*/ 0 w 481"/>
              <a:gd name="T19" fmla="*/ 2147483647 h 433"/>
              <a:gd name="T20" fmla="*/ 2147483647 w 481"/>
              <a:gd name="T21" fmla="*/ 2147483647 h 433"/>
              <a:gd name="T22" fmla="*/ 2147483647 w 481"/>
              <a:gd name="T23" fmla="*/ 2147483647 h 433"/>
              <a:gd name="T24" fmla="*/ 2147483647 w 481"/>
              <a:gd name="T25" fmla="*/ 2147483647 h 433"/>
              <a:gd name="T26" fmla="*/ 2147483647 w 481"/>
              <a:gd name="T27" fmla="*/ 2147483647 h 433"/>
              <a:gd name="T28" fmla="*/ 2147483647 w 481"/>
              <a:gd name="T29" fmla="*/ 2147483647 h 433"/>
              <a:gd name="T30" fmla="*/ 2147483647 w 481"/>
              <a:gd name="T31" fmla="*/ 2147483647 h 433"/>
              <a:gd name="T32" fmla="*/ 2147483647 w 481"/>
              <a:gd name="T33" fmla="*/ 2147483647 h 433"/>
              <a:gd name="T34" fmla="*/ 2147483647 w 481"/>
              <a:gd name="T35" fmla="*/ 0 h 433"/>
              <a:gd name="T36" fmla="*/ 2147483647 w 481"/>
              <a:gd name="T37" fmla="*/ 2147483647 h 433"/>
              <a:gd name="T38" fmla="*/ 2147483647 w 481"/>
              <a:gd name="T39" fmla="*/ 2147483647 h 433"/>
              <a:gd name="T40" fmla="*/ 2147483647 w 481"/>
              <a:gd name="T41" fmla="*/ 2147483647 h 433"/>
              <a:gd name="T42" fmla="*/ 2147483647 w 481"/>
              <a:gd name="T43" fmla="*/ 2147483647 h 433"/>
              <a:gd name="T44" fmla="*/ 2147483647 w 481"/>
              <a:gd name="T45" fmla="*/ 2147483647 h 433"/>
              <a:gd name="T46" fmla="*/ 2147483647 w 481"/>
              <a:gd name="T47" fmla="*/ 2147483647 h 433"/>
              <a:gd name="T48" fmla="*/ 2147483647 w 481"/>
              <a:gd name="T49" fmla="*/ 2147483647 h 433"/>
              <a:gd name="T50" fmla="*/ 2147483647 w 481"/>
              <a:gd name="T51" fmla="*/ 2147483647 h 433"/>
              <a:gd name="T52" fmla="*/ 2147483647 w 481"/>
              <a:gd name="T53" fmla="*/ 2147483647 h 433"/>
              <a:gd name="T54" fmla="*/ 2147483647 w 481"/>
              <a:gd name="T55" fmla="*/ 2147483647 h 433"/>
              <a:gd name="T56" fmla="*/ 2147483647 w 481"/>
              <a:gd name="T57" fmla="*/ 2147483647 h 433"/>
              <a:gd name="T58" fmla="*/ 2147483647 w 481"/>
              <a:gd name="T59" fmla="*/ 2147483647 h 433"/>
              <a:gd name="T60" fmla="*/ 2147483647 w 481"/>
              <a:gd name="T61" fmla="*/ 2147483647 h 433"/>
              <a:gd name="T62" fmla="*/ 2147483647 w 481"/>
              <a:gd name="T63" fmla="*/ 2147483647 h 433"/>
              <a:gd name="T64" fmla="*/ 2147483647 w 481"/>
              <a:gd name="T65" fmla="*/ 2147483647 h 433"/>
              <a:gd name="T66" fmla="*/ 2147483647 w 481"/>
              <a:gd name="T67" fmla="*/ 2147483647 h 4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81"/>
              <a:gd name="T103" fmla="*/ 0 h 433"/>
              <a:gd name="T104" fmla="*/ 481 w 481"/>
              <a:gd name="T105" fmla="*/ 433 h 43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81" h="433">
                <a:moveTo>
                  <a:pt x="414" y="359"/>
                </a:moveTo>
                <a:lnTo>
                  <a:pt x="478" y="359"/>
                </a:lnTo>
                <a:lnTo>
                  <a:pt x="478" y="432"/>
                </a:lnTo>
                <a:lnTo>
                  <a:pt x="225" y="432"/>
                </a:lnTo>
                <a:lnTo>
                  <a:pt x="204" y="431"/>
                </a:lnTo>
                <a:lnTo>
                  <a:pt x="184" y="427"/>
                </a:lnTo>
                <a:lnTo>
                  <a:pt x="163" y="422"/>
                </a:lnTo>
                <a:lnTo>
                  <a:pt x="144" y="414"/>
                </a:lnTo>
                <a:lnTo>
                  <a:pt x="124" y="405"/>
                </a:lnTo>
                <a:lnTo>
                  <a:pt x="106" y="394"/>
                </a:lnTo>
                <a:lnTo>
                  <a:pt x="88" y="381"/>
                </a:lnTo>
                <a:lnTo>
                  <a:pt x="72" y="367"/>
                </a:lnTo>
                <a:lnTo>
                  <a:pt x="57" y="351"/>
                </a:lnTo>
                <a:lnTo>
                  <a:pt x="43" y="334"/>
                </a:lnTo>
                <a:lnTo>
                  <a:pt x="31" y="316"/>
                </a:lnTo>
                <a:lnTo>
                  <a:pt x="21" y="297"/>
                </a:lnTo>
                <a:lnTo>
                  <a:pt x="12" y="277"/>
                </a:lnTo>
                <a:lnTo>
                  <a:pt x="6" y="256"/>
                </a:lnTo>
                <a:lnTo>
                  <a:pt x="2" y="234"/>
                </a:lnTo>
                <a:lnTo>
                  <a:pt x="0" y="211"/>
                </a:lnTo>
                <a:lnTo>
                  <a:pt x="2" y="189"/>
                </a:lnTo>
                <a:lnTo>
                  <a:pt x="6" y="168"/>
                </a:lnTo>
                <a:lnTo>
                  <a:pt x="11" y="148"/>
                </a:lnTo>
                <a:lnTo>
                  <a:pt x="19" y="129"/>
                </a:lnTo>
                <a:lnTo>
                  <a:pt x="29" y="110"/>
                </a:lnTo>
                <a:lnTo>
                  <a:pt x="41" y="93"/>
                </a:lnTo>
                <a:lnTo>
                  <a:pt x="54" y="76"/>
                </a:lnTo>
                <a:lnTo>
                  <a:pt x="70" y="62"/>
                </a:lnTo>
                <a:lnTo>
                  <a:pt x="87" y="47"/>
                </a:lnTo>
                <a:lnTo>
                  <a:pt x="105" y="35"/>
                </a:lnTo>
                <a:lnTo>
                  <a:pt x="124" y="25"/>
                </a:lnTo>
                <a:lnTo>
                  <a:pt x="144" y="16"/>
                </a:lnTo>
                <a:lnTo>
                  <a:pt x="167" y="9"/>
                </a:lnTo>
                <a:lnTo>
                  <a:pt x="189" y="4"/>
                </a:lnTo>
                <a:lnTo>
                  <a:pt x="212" y="1"/>
                </a:lnTo>
                <a:lnTo>
                  <a:pt x="237" y="0"/>
                </a:lnTo>
                <a:lnTo>
                  <a:pt x="256" y="1"/>
                </a:lnTo>
                <a:lnTo>
                  <a:pt x="276" y="4"/>
                </a:lnTo>
                <a:lnTo>
                  <a:pt x="295" y="7"/>
                </a:lnTo>
                <a:lnTo>
                  <a:pt x="315" y="13"/>
                </a:lnTo>
                <a:lnTo>
                  <a:pt x="335" y="20"/>
                </a:lnTo>
                <a:lnTo>
                  <a:pt x="354" y="29"/>
                </a:lnTo>
                <a:lnTo>
                  <a:pt x="373" y="40"/>
                </a:lnTo>
                <a:lnTo>
                  <a:pt x="392" y="52"/>
                </a:lnTo>
                <a:lnTo>
                  <a:pt x="408" y="66"/>
                </a:lnTo>
                <a:lnTo>
                  <a:pt x="424" y="81"/>
                </a:lnTo>
                <a:lnTo>
                  <a:pt x="438" y="98"/>
                </a:lnTo>
                <a:lnTo>
                  <a:pt x="444" y="107"/>
                </a:lnTo>
                <a:lnTo>
                  <a:pt x="451" y="117"/>
                </a:lnTo>
                <a:lnTo>
                  <a:pt x="456" y="128"/>
                </a:lnTo>
                <a:lnTo>
                  <a:pt x="462" y="138"/>
                </a:lnTo>
                <a:lnTo>
                  <a:pt x="470" y="160"/>
                </a:lnTo>
                <a:lnTo>
                  <a:pt x="474" y="173"/>
                </a:lnTo>
                <a:lnTo>
                  <a:pt x="476" y="185"/>
                </a:lnTo>
                <a:lnTo>
                  <a:pt x="478" y="197"/>
                </a:lnTo>
                <a:lnTo>
                  <a:pt x="480" y="211"/>
                </a:lnTo>
                <a:lnTo>
                  <a:pt x="480" y="228"/>
                </a:lnTo>
                <a:lnTo>
                  <a:pt x="478" y="243"/>
                </a:lnTo>
                <a:lnTo>
                  <a:pt x="474" y="258"/>
                </a:lnTo>
                <a:lnTo>
                  <a:pt x="471" y="272"/>
                </a:lnTo>
                <a:lnTo>
                  <a:pt x="466" y="286"/>
                </a:lnTo>
                <a:lnTo>
                  <a:pt x="460" y="298"/>
                </a:lnTo>
                <a:lnTo>
                  <a:pt x="448" y="319"/>
                </a:lnTo>
                <a:lnTo>
                  <a:pt x="442" y="328"/>
                </a:lnTo>
                <a:lnTo>
                  <a:pt x="436" y="337"/>
                </a:lnTo>
                <a:lnTo>
                  <a:pt x="430" y="343"/>
                </a:lnTo>
                <a:lnTo>
                  <a:pt x="425" y="349"/>
                </a:lnTo>
                <a:lnTo>
                  <a:pt x="421" y="354"/>
                </a:lnTo>
                <a:lnTo>
                  <a:pt x="414" y="359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0A665-4CE4-449B-928F-F7EE72D60D8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1" name="Arc 30"/>
          <p:cNvSpPr/>
          <p:nvPr/>
        </p:nvSpPr>
        <p:spPr bwMode="auto">
          <a:xfrm rot="10800000">
            <a:off x="4927135" y="5325611"/>
            <a:ext cx="279363" cy="685800"/>
          </a:xfrm>
          <a:prstGeom prst="arc">
            <a:avLst>
              <a:gd name="adj1" fmla="val 16099395"/>
              <a:gd name="adj2" fmla="val 5223118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6600" y="61722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2-23</a:t>
            </a:r>
            <a:endParaRPr lang="en-US" sz="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AE55C-8425-4A5D-9C5A-70E1DAF213B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81000"/>
            <a:ext cx="6468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B4493"/>
                </a:solidFill>
              </a:rPr>
              <a:t>Flowchart Showing Translation of </a:t>
            </a:r>
          </a:p>
          <a:p>
            <a:r>
              <a:rPr lang="en-US" sz="2800" b="1" dirty="0" smtClean="0">
                <a:solidFill>
                  <a:srgbClr val="1B4493"/>
                </a:solidFill>
              </a:rPr>
              <a:t>Facts 1, 2, and 3 into Visual Symbols</a:t>
            </a:r>
            <a:endParaRPr lang="en-US" sz="2800" b="1" dirty="0">
              <a:solidFill>
                <a:srgbClr val="1B4493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1"/>
            <a:ext cx="6781800" cy="499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0" y="63246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2-24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042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A Financial Transaction is...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1449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an economic event that affects the assets and equities of the firm, is reflected in its accounts, and is measured in monetary terms.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similar types of transactions are grouped together into </a:t>
            </a:r>
            <a:r>
              <a:rPr lang="en-US" b="1" dirty="0" smtClean="0"/>
              <a:t>three</a:t>
            </a:r>
            <a:r>
              <a:rPr lang="en-US" dirty="0" smtClean="0"/>
              <a:t> </a:t>
            </a:r>
            <a:r>
              <a:rPr lang="en-US" b="1" dirty="0" smtClean="0"/>
              <a:t>transaction cycles: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the expenditure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the conversion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the revenue cycle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7411-3E71-4411-8C51-275DE491762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467600" cy="914400"/>
          </a:xfrm>
        </p:spPr>
        <p:txBody>
          <a:bodyPr/>
          <a:lstStyle/>
          <a:p>
            <a:r>
              <a:rPr lang="en-US" sz="3000" dirty="0" smtClean="0"/>
              <a:t>Flowchart Showing All Facts Translated into Visual Symbols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B481944-52AB-4C03-BB58-C4C4E547B589}" type="slidenum">
              <a:rPr lang="en-US" sz="1400" smtClean="0"/>
              <a:pPr algn="r">
                <a:defRPr/>
              </a:pPr>
              <a:t>30</a:t>
            </a:fld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6734175" cy="496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0" y="63246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2-25</a:t>
            </a:r>
            <a:endParaRPr lang="en-US" sz="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477000" y="6019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800" dirty="0" smtClean="0"/>
              <a:t>Figure 2-26</a:t>
            </a:r>
            <a:endParaRPr lang="en-US" sz="800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685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Program Flowcharts…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685800"/>
          </a:xfrm>
        </p:spPr>
        <p:txBody>
          <a:bodyPr lIns="90488" tIns="44450" rIns="90488" bIns="44450"/>
          <a:lstStyle/>
          <a:p>
            <a:pPr algn="ctr" eaLnBrk="1" hangingPunct="1">
              <a:buFontTx/>
              <a:buNone/>
            </a:pPr>
            <a:r>
              <a:rPr lang="en-US" dirty="0" smtClean="0"/>
              <a:t>illustrate the logic used in programs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209800" y="2389188"/>
            <a:ext cx="4311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Program Flowchart Symbols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81000" y="3200400"/>
            <a:ext cx="12827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533400" y="4572000"/>
            <a:ext cx="977900" cy="82550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4419600" y="3200400"/>
            <a:ext cx="15113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4267200" y="4114800"/>
            <a:ext cx="1663700" cy="520700"/>
          </a:xfrm>
          <a:prstGeom prst="parallelogram">
            <a:avLst>
              <a:gd name="adj" fmla="val 7986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343400" y="54102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1828800" y="3276600"/>
            <a:ext cx="19462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Logical process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1878012" y="4724400"/>
            <a:ext cx="1169988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Decision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6248400" y="3124200"/>
            <a:ext cx="2039937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Terminal start or</a:t>
            </a:r>
          </a:p>
          <a:p>
            <a:pPr eaLnBrk="0" hangingPunct="0"/>
            <a:r>
              <a:rPr lang="en-US" sz="2000" dirty="0"/>
              <a:t>end operation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6329363" y="4114800"/>
            <a:ext cx="15192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Input/output</a:t>
            </a:r>
          </a:p>
          <a:p>
            <a:pPr eaLnBrk="0" hangingPunct="0"/>
            <a:r>
              <a:rPr lang="en-US" sz="2000" dirty="0"/>
              <a:t>operation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6324600" y="5181600"/>
            <a:ext cx="17922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dirty="0"/>
              <a:t>Flow of logical</a:t>
            </a:r>
          </a:p>
          <a:p>
            <a:pPr eaLnBrk="0" hangingPunct="0"/>
            <a:r>
              <a:rPr lang="en-US" sz="2000" dirty="0"/>
              <a:t>process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C3857-D01A-407D-8D6C-730BE43A0FF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8486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Transaction Processing Models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dirty="0" smtClean="0"/>
              <a:t>Batch versus real time systems (differences)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Information time frame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Resources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Operational efficiency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Efficiency v. effectiveness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Updating master files from transactions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Master file backup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F221C-3976-4A09-90A1-1B6F0B2C07E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Batch Processing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A</a:t>
            </a:r>
            <a:r>
              <a:rPr lang="en-US" b="1" smtClean="0"/>
              <a:t> batch </a:t>
            </a:r>
            <a:r>
              <a:rPr lang="en-US" smtClean="0"/>
              <a:t>is a group of similar transactions that are accumulated over time and then processed together.</a:t>
            </a:r>
          </a:p>
          <a:p>
            <a:pPr eaLnBrk="1" hangingPunct="1"/>
            <a:r>
              <a:rPr lang="en-US" smtClean="0"/>
              <a:t>The transactions </a:t>
            </a:r>
            <a:r>
              <a:rPr lang="en-US" i="1" smtClean="0"/>
              <a:t>must be independent of one another during the time period over which the transactions are accumulated </a:t>
            </a:r>
            <a:r>
              <a:rPr lang="en-US" smtClean="0"/>
              <a:t>in order for batch processing to be appropriate.</a:t>
            </a:r>
          </a:p>
          <a:p>
            <a:pPr eaLnBrk="1" hangingPunct="1"/>
            <a:r>
              <a:rPr lang="en-US" smtClean="0"/>
              <a:t>A</a:t>
            </a:r>
            <a:r>
              <a:rPr lang="en-US" i="1" smtClean="0"/>
              <a:t> time lag exists </a:t>
            </a:r>
            <a:r>
              <a:rPr lang="en-US" smtClean="0"/>
              <a:t>between the event and the processing.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36189-8E24-4FAC-BFC4-3384F26EC24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auto">
          <a:xfrm>
            <a:off x="1524000" y="1219200"/>
            <a:ext cx="687388" cy="458788"/>
          </a:xfrm>
          <a:custGeom>
            <a:avLst/>
            <a:gdLst>
              <a:gd name="T0" fmla="*/ 0 w 433"/>
              <a:gd name="T1" fmla="*/ 2147483647 h 289"/>
              <a:gd name="T2" fmla="*/ 0 w 433"/>
              <a:gd name="T3" fmla="*/ 0 h 289"/>
              <a:gd name="T4" fmla="*/ 2147483647 w 433"/>
              <a:gd name="T5" fmla="*/ 0 h 289"/>
              <a:gd name="T6" fmla="*/ 2147483647 w 433"/>
              <a:gd name="T7" fmla="*/ 2147483647 h 289"/>
              <a:gd name="T8" fmla="*/ 2147483647 w 433"/>
              <a:gd name="T9" fmla="*/ 2147483647 h 289"/>
              <a:gd name="T10" fmla="*/ 2147483647 w 433"/>
              <a:gd name="T11" fmla="*/ 2147483647 h 289"/>
              <a:gd name="T12" fmla="*/ 2147483647 w 433"/>
              <a:gd name="T13" fmla="*/ 2147483647 h 289"/>
              <a:gd name="T14" fmla="*/ 2147483647 w 433"/>
              <a:gd name="T15" fmla="*/ 2147483647 h 289"/>
              <a:gd name="T16" fmla="*/ 2147483647 w 433"/>
              <a:gd name="T17" fmla="*/ 2147483647 h 289"/>
              <a:gd name="T18" fmla="*/ 2147483647 w 433"/>
              <a:gd name="T19" fmla="*/ 2147483647 h 289"/>
              <a:gd name="T20" fmla="*/ 2147483647 w 433"/>
              <a:gd name="T21" fmla="*/ 2147483647 h 289"/>
              <a:gd name="T22" fmla="*/ 2147483647 w 433"/>
              <a:gd name="T23" fmla="*/ 2147483647 h 289"/>
              <a:gd name="T24" fmla="*/ 2147483647 w 433"/>
              <a:gd name="T25" fmla="*/ 2147483647 h 289"/>
              <a:gd name="T26" fmla="*/ 2147483647 w 433"/>
              <a:gd name="T27" fmla="*/ 2147483647 h 289"/>
              <a:gd name="T28" fmla="*/ 2147483647 w 433"/>
              <a:gd name="T29" fmla="*/ 2147483647 h 289"/>
              <a:gd name="T30" fmla="*/ 2147483647 w 433"/>
              <a:gd name="T31" fmla="*/ 2147483647 h 289"/>
              <a:gd name="T32" fmla="*/ 2147483647 w 433"/>
              <a:gd name="T33" fmla="*/ 2147483647 h 289"/>
              <a:gd name="T34" fmla="*/ 2147483647 w 433"/>
              <a:gd name="T35" fmla="*/ 2147483647 h 289"/>
              <a:gd name="T36" fmla="*/ 2147483647 w 433"/>
              <a:gd name="T37" fmla="*/ 2147483647 h 289"/>
              <a:gd name="T38" fmla="*/ 2147483647 w 433"/>
              <a:gd name="T39" fmla="*/ 2147483647 h 289"/>
              <a:gd name="T40" fmla="*/ 2147483647 w 433"/>
              <a:gd name="T41" fmla="*/ 2147483647 h 289"/>
              <a:gd name="T42" fmla="*/ 2147483647 w 433"/>
              <a:gd name="T43" fmla="*/ 2147483647 h 289"/>
              <a:gd name="T44" fmla="*/ 2147483647 w 433"/>
              <a:gd name="T45" fmla="*/ 2147483647 h 289"/>
              <a:gd name="T46" fmla="*/ 2147483647 w 433"/>
              <a:gd name="T47" fmla="*/ 2147483647 h 289"/>
              <a:gd name="T48" fmla="*/ 2147483647 w 433"/>
              <a:gd name="T49" fmla="*/ 2147483647 h 289"/>
              <a:gd name="T50" fmla="*/ 2147483647 w 433"/>
              <a:gd name="T51" fmla="*/ 2147483647 h 289"/>
              <a:gd name="T52" fmla="*/ 2147483647 w 433"/>
              <a:gd name="T53" fmla="*/ 2147483647 h 289"/>
              <a:gd name="T54" fmla="*/ 2147483647 w 433"/>
              <a:gd name="T55" fmla="*/ 2147483647 h 289"/>
              <a:gd name="T56" fmla="*/ 2147483647 w 433"/>
              <a:gd name="T57" fmla="*/ 2147483647 h 289"/>
              <a:gd name="T58" fmla="*/ 2147483647 w 433"/>
              <a:gd name="T59" fmla="*/ 2147483647 h 289"/>
              <a:gd name="T60" fmla="*/ 0 w 433"/>
              <a:gd name="T61" fmla="*/ 2147483647 h 28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33"/>
              <a:gd name="T94" fmla="*/ 0 h 289"/>
              <a:gd name="T95" fmla="*/ 433 w 433"/>
              <a:gd name="T96" fmla="*/ 289 h 28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33" h="289">
                <a:moveTo>
                  <a:pt x="0" y="288"/>
                </a:moveTo>
                <a:lnTo>
                  <a:pt x="0" y="0"/>
                </a:lnTo>
                <a:lnTo>
                  <a:pt x="432" y="0"/>
                </a:lnTo>
                <a:lnTo>
                  <a:pt x="432" y="207"/>
                </a:lnTo>
                <a:lnTo>
                  <a:pt x="413" y="207"/>
                </a:lnTo>
                <a:lnTo>
                  <a:pt x="395" y="208"/>
                </a:lnTo>
                <a:lnTo>
                  <a:pt x="378" y="209"/>
                </a:lnTo>
                <a:lnTo>
                  <a:pt x="363" y="210"/>
                </a:lnTo>
                <a:lnTo>
                  <a:pt x="349" y="212"/>
                </a:lnTo>
                <a:lnTo>
                  <a:pt x="335" y="214"/>
                </a:lnTo>
                <a:lnTo>
                  <a:pt x="322" y="216"/>
                </a:lnTo>
                <a:lnTo>
                  <a:pt x="311" y="219"/>
                </a:lnTo>
                <a:lnTo>
                  <a:pt x="300" y="222"/>
                </a:lnTo>
                <a:lnTo>
                  <a:pt x="289" y="225"/>
                </a:lnTo>
                <a:lnTo>
                  <a:pt x="269" y="231"/>
                </a:lnTo>
                <a:lnTo>
                  <a:pt x="250" y="238"/>
                </a:lnTo>
                <a:lnTo>
                  <a:pt x="231" y="246"/>
                </a:lnTo>
                <a:lnTo>
                  <a:pt x="212" y="253"/>
                </a:lnTo>
                <a:lnTo>
                  <a:pt x="191" y="260"/>
                </a:lnTo>
                <a:lnTo>
                  <a:pt x="180" y="264"/>
                </a:lnTo>
                <a:lnTo>
                  <a:pt x="169" y="267"/>
                </a:lnTo>
                <a:lnTo>
                  <a:pt x="157" y="271"/>
                </a:lnTo>
                <a:lnTo>
                  <a:pt x="144" y="274"/>
                </a:lnTo>
                <a:lnTo>
                  <a:pt x="130" y="276"/>
                </a:lnTo>
                <a:lnTo>
                  <a:pt x="115" y="279"/>
                </a:lnTo>
                <a:lnTo>
                  <a:pt x="99" y="281"/>
                </a:lnTo>
                <a:lnTo>
                  <a:pt x="82" y="284"/>
                </a:lnTo>
                <a:lnTo>
                  <a:pt x="64" y="285"/>
                </a:lnTo>
                <a:lnTo>
                  <a:pt x="44" y="287"/>
                </a:lnTo>
                <a:lnTo>
                  <a:pt x="23" y="288"/>
                </a:lnTo>
                <a:lnTo>
                  <a:pt x="0" y="28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2590800" y="12255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H="1">
            <a:off x="2584450" y="1524000"/>
            <a:ext cx="62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3200400" y="1073150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V="1">
            <a:off x="2597150" y="1060450"/>
            <a:ext cx="5969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Freeform 7"/>
          <p:cNvSpPr>
            <a:spLocks/>
          </p:cNvSpPr>
          <p:nvPr/>
        </p:nvSpPr>
        <p:spPr bwMode="auto">
          <a:xfrm>
            <a:off x="2847975" y="1733550"/>
            <a:ext cx="584200" cy="555625"/>
          </a:xfrm>
          <a:custGeom>
            <a:avLst/>
            <a:gdLst>
              <a:gd name="T0" fmla="*/ 2147483647 w 368"/>
              <a:gd name="T1" fmla="*/ 2147483647 h 350"/>
              <a:gd name="T2" fmla="*/ 2147483647 w 368"/>
              <a:gd name="T3" fmla="*/ 2147483647 h 350"/>
              <a:gd name="T4" fmla="*/ 2147483647 w 368"/>
              <a:gd name="T5" fmla="*/ 2147483647 h 350"/>
              <a:gd name="T6" fmla="*/ 2147483647 w 368"/>
              <a:gd name="T7" fmla="*/ 2147483647 h 350"/>
              <a:gd name="T8" fmla="*/ 2147483647 w 368"/>
              <a:gd name="T9" fmla="*/ 2147483647 h 350"/>
              <a:gd name="T10" fmla="*/ 2147483647 w 368"/>
              <a:gd name="T11" fmla="*/ 2147483647 h 350"/>
              <a:gd name="T12" fmla="*/ 2147483647 w 368"/>
              <a:gd name="T13" fmla="*/ 2147483647 h 350"/>
              <a:gd name="T14" fmla="*/ 2147483647 w 368"/>
              <a:gd name="T15" fmla="*/ 2147483647 h 350"/>
              <a:gd name="T16" fmla="*/ 2147483647 w 368"/>
              <a:gd name="T17" fmla="*/ 2147483647 h 350"/>
              <a:gd name="T18" fmla="*/ 0 w 368"/>
              <a:gd name="T19" fmla="*/ 2147483647 h 350"/>
              <a:gd name="T20" fmla="*/ 2147483647 w 368"/>
              <a:gd name="T21" fmla="*/ 2147483647 h 350"/>
              <a:gd name="T22" fmla="*/ 2147483647 w 368"/>
              <a:gd name="T23" fmla="*/ 2147483647 h 350"/>
              <a:gd name="T24" fmla="*/ 2147483647 w 368"/>
              <a:gd name="T25" fmla="*/ 2147483647 h 350"/>
              <a:gd name="T26" fmla="*/ 2147483647 w 368"/>
              <a:gd name="T27" fmla="*/ 2147483647 h 350"/>
              <a:gd name="T28" fmla="*/ 2147483647 w 368"/>
              <a:gd name="T29" fmla="*/ 2147483647 h 350"/>
              <a:gd name="T30" fmla="*/ 2147483647 w 368"/>
              <a:gd name="T31" fmla="*/ 2147483647 h 350"/>
              <a:gd name="T32" fmla="*/ 2147483647 w 368"/>
              <a:gd name="T33" fmla="*/ 2147483647 h 350"/>
              <a:gd name="T34" fmla="*/ 2147483647 w 368"/>
              <a:gd name="T35" fmla="*/ 0 h 350"/>
              <a:gd name="T36" fmla="*/ 2147483647 w 368"/>
              <a:gd name="T37" fmla="*/ 2147483647 h 350"/>
              <a:gd name="T38" fmla="*/ 2147483647 w 368"/>
              <a:gd name="T39" fmla="*/ 2147483647 h 350"/>
              <a:gd name="T40" fmla="*/ 2147483647 w 368"/>
              <a:gd name="T41" fmla="*/ 2147483647 h 350"/>
              <a:gd name="T42" fmla="*/ 2147483647 w 368"/>
              <a:gd name="T43" fmla="*/ 2147483647 h 350"/>
              <a:gd name="T44" fmla="*/ 2147483647 w 368"/>
              <a:gd name="T45" fmla="*/ 2147483647 h 350"/>
              <a:gd name="T46" fmla="*/ 2147483647 w 368"/>
              <a:gd name="T47" fmla="*/ 2147483647 h 350"/>
              <a:gd name="T48" fmla="*/ 2147483647 w 368"/>
              <a:gd name="T49" fmla="*/ 2147483647 h 350"/>
              <a:gd name="T50" fmla="*/ 2147483647 w 368"/>
              <a:gd name="T51" fmla="*/ 2147483647 h 350"/>
              <a:gd name="T52" fmla="*/ 2147483647 w 368"/>
              <a:gd name="T53" fmla="*/ 2147483647 h 350"/>
              <a:gd name="T54" fmla="*/ 2147483647 w 368"/>
              <a:gd name="T55" fmla="*/ 2147483647 h 350"/>
              <a:gd name="T56" fmla="*/ 2147483647 w 368"/>
              <a:gd name="T57" fmla="*/ 2147483647 h 350"/>
              <a:gd name="T58" fmla="*/ 2147483647 w 368"/>
              <a:gd name="T59" fmla="*/ 2147483647 h 350"/>
              <a:gd name="T60" fmla="*/ 2147483647 w 368"/>
              <a:gd name="T61" fmla="*/ 2147483647 h 350"/>
              <a:gd name="T62" fmla="*/ 2147483647 w 368"/>
              <a:gd name="T63" fmla="*/ 2147483647 h 350"/>
              <a:gd name="T64" fmla="*/ 2147483647 w 368"/>
              <a:gd name="T65" fmla="*/ 2147483647 h 350"/>
              <a:gd name="T66" fmla="*/ 2147483647 w 368"/>
              <a:gd name="T67" fmla="*/ 2147483647 h 3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8"/>
              <a:gd name="T103" fmla="*/ 0 h 350"/>
              <a:gd name="T104" fmla="*/ 368 w 368"/>
              <a:gd name="T105" fmla="*/ 350 h 3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8" h="350">
                <a:moveTo>
                  <a:pt x="317" y="290"/>
                </a:moveTo>
                <a:lnTo>
                  <a:pt x="366" y="290"/>
                </a:lnTo>
                <a:lnTo>
                  <a:pt x="366" y="349"/>
                </a:lnTo>
                <a:lnTo>
                  <a:pt x="172" y="349"/>
                </a:lnTo>
                <a:lnTo>
                  <a:pt x="156" y="348"/>
                </a:lnTo>
                <a:lnTo>
                  <a:pt x="141" y="345"/>
                </a:lnTo>
                <a:lnTo>
                  <a:pt x="125" y="341"/>
                </a:lnTo>
                <a:lnTo>
                  <a:pt x="110" y="335"/>
                </a:lnTo>
                <a:lnTo>
                  <a:pt x="95" y="327"/>
                </a:lnTo>
                <a:lnTo>
                  <a:pt x="81" y="318"/>
                </a:lnTo>
                <a:lnTo>
                  <a:pt x="68" y="308"/>
                </a:lnTo>
                <a:lnTo>
                  <a:pt x="55" y="296"/>
                </a:lnTo>
                <a:lnTo>
                  <a:pt x="43" y="284"/>
                </a:lnTo>
                <a:lnTo>
                  <a:pt x="33" y="270"/>
                </a:lnTo>
                <a:lnTo>
                  <a:pt x="24" y="255"/>
                </a:lnTo>
                <a:lnTo>
                  <a:pt x="16" y="240"/>
                </a:lnTo>
                <a:lnTo>
                  <a:pt x="9" y="224"/>
                </a:lnTo>
                <a:lnTo>
                  <a:pt x="4" y="207"/>
                </a:lnTo>
                <a:lnTo>
                  <a:pt x="1" y="189"/>
                </a:lnTo>
                <a:lnTo>
                  <a:pt x="0" y="171"/>
                </a:lnTo>
                <a:lnTo>
                  <a:pt x="1" y="153"/>
                </a:lnTo>
                <a:lnTo>
                  <a:pt x="4" y="136"/>
                </a:lnTo>
                <a:lnTo>
                  <a:pt x="8" y="119"/>
                </a:lnTo>
                <a:lnTo>
                  <a:pt x="14" y="104"/>
                </a:lnTo>
                <a:lnTo>
                  <a:pt x="22" y="89"/>
                </a:lnTo>
                <a:lnTo>
                  <a:pt x="31" y="75"/>
                </a:lnTo>
                <a:lnTo>
                  <a:pt x="42" y="62"/>
                </a:lnTo>
                <a:lnTo>
                  <a:pt x="54" y="50"/>
                </a:lnTo>
                <a:lnTo>
                  <a:pt x="66" y="38"/>
                </a:lnTo>
                <a:lnTo>
                  <a:pt x="80" y="29"/>
                </a:lnTo>
                <a:lnTo>
                  <a:pt x="95" y="20"/>
                </a:lnTo>
                <a:lnTo>
                  <a:pt x="110" y="13"/>
                </a:lnTo>
                <a:lnTo>
                  <a:pt x="127" y="7"/>
                </a:lnTo>
                <a:lnTo>
                  <a:pt x="145" y="3"/>
                </a:lnTo>
                <a:lnTo>
                  <a:pt x="162" y="1"/>
                </a:lnTo>
                <a:lnTo>
                  <a:pt x="181" y="0"/>
                </a:lnTo>
                <a:lnTo>
                  <a:pt x="196" y="1"/>
                </a:lnTo>
                <a:lnTo>
                  <a:pt x="211" y="3"/>
                </a:lnTo>
                <a:lnTo>
                  <a:pt x="226" y="6"/>
                </a:lnTo>
                <a:lnTo>
                  <a:pt x="241" y="10"/>
                </a:lnTo>
                <a:lnTo>
                  <a:pt x="256" y="16"/>
                </a:lnTo>
                <a:lnTo>
                  <a:pt x="271" y="23"/>
                </a:lnTo>
                <a:lnTo>
                  <a:pt x="286" y="32"/>
                </a:lnTo>
                <a:lnTo>
                  <a:pt x="299" y="42"/>
                </a:lnTo>
                <a:lnTo>
                  <a:pt x="312" y="53"/>
                </a:lnTo>
                <a:lnTo>
                  <a:pt x="324" y="66"/>
                </a:lnTo>
                <a:lnTo>
                  <a:pt x="335" y="79"/>
                </a:lnTo>
                <a:lnTo>
                  <a:pt x="340" y="87"/>
                </a:lnTo>
                <a:lnTo>
                  <a:pt x="345" y="95"/>
                </a:lnTo>
                <a:lnTo>
                  <a:pt x="349" y="103"/>
                </a:lnTo>
                <a:lnTo>
                  <a:pt x="353" y="111"/>
                </a:lnTo>
                <a:lnTo>
                  <a:pt x="359" y="130"/>
                </a:lnTo>
                <a:lnTo>
                  <a:pt x="362" y="139"/>
                </a:lnTo>
                <a:lnTo>
                  <a:pt x="364" y="149"/>
                </a:lnTo>
                <a:lnTo>
                  <a:pt x="366" y="159"/>
                </a:lnTo>
                <a:lnTo>
                  <a:pt x="367" y="170"/>
                </a:lnTo>
                <a:lnTo>
                  <a:pt x="367" y="184"/>
                </a:lnTo>
                <a:lnTo>
                  <a:pt x="365" y="196"/>
                </a:lnTo>
                <a:lnTo>
                  <a:pt x="363" y="208"/>
                </a:lnTo>
                <a:lnTo>
                  <a:pt x="360" y="220"/>
                </a:lnTo>
                <a:lnTo>
                  <a:pt x="356" y="231"/>
                </a:lnTo>
                <a:lnTo>
                  <a:pt x="352" y="240"/>
                </a:lnTo>
                <a:lnTo>
                  <a:pt x="343" y="258"/>
                </a:lnTo>
                <a:lnTo>
                  <a:pt x="338" y="265"/>
                </a:lnTo>
                <a:lnTo>
                  <a:pt x="333" y="272"/>
                </a:lnTo>
                <a:lnTo>
                  <a:pt x="329" y="277"/>
                </a:lnTo>
                <a:lnTo>
                  <a:pt x="325" y="282"/>
                </a:lnTo>
                <a:lnTo>
                  <a:pt x="322" y="286"/>
                </a:lnTo>
                <a:lnTo>
                  <a:pt x="317" y="29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892550" y="1835150"/>
            <a:ext cx="5969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Freeform 9"/>
          <p:cNvSpPr>
            <a:spLocks/>
          </p:cNvSpPr>
          <p:nvPr/>
        </p:nvSpPr>
        <p:spPr bwMode="auto">
          <a:xfrm>
            <a:off x="3914775" y="2495550"/>
            <a:ext cx="584200" cy="555625"/>
          </a:xfrm>
          <a:custGeom>
            <a:avLst/>
            <a:gdLst>
              <a:gd name="T0" fmla="*/ 2147483647 w 368"/>
              <a:gd name="T1" fmla="*/ 2147483647 h 350"/>
              <a:gd name="T2" fmla="*/ 2147483647 w 368"/>
              <a:gd name="T3" fmla="*/ 2147483647 h 350"/>
              <a:gd name="T4" fmla="*/ 2147483647 w 368"/>
              <a:gd name="T5" fmla="*/ 2147483647 h 350"/>
              <a:gd name="T6" fmla="*/ 2147483647 w 368"/>
              <a:gd name="T7" fmla="*/ 2147483647 h 350"/>
              <a:gd name="T8" fmla="*/ 2147483647 w 368"/>
              <a:gd name="T9" fmla="*/ 2147483647 h 350"/>
              <a:gd name="T10" fmla="*/ 2147483647 w 368"/>
              <a:gd name="T11" fmla="*/ 2147483647 h 350"/>
              <a:gd name="T12" fmla="*/ 2147483647 w 368"/>
              <a:gd name="T13" fmla="*/ 2147483647 h 350"/>
              <a:gd name="T14" fmla="*/ 2147483647 w 368"/>
              <a:gd name="T15" fmla="*/ 2147483647 h 350"/>
              <a:gd name="T16" fmla="*/ 2147483647 w 368"/>
              <a:gd name="T17" fmla="*/ 2147483647 h 350"/>
              <a:gd name="T18" fmla="*/ 0 w 368"/>
              <a:gd name="T19" fmla="*/ 2147483647 h 350"/>
              <a:gd name="T20" fmla="*/ 2147483647 w 368"/>
              <a:gd name="T21" fmla="*/ 2147483647 h 350"/>
              <a:gd name="T22" fmla="*/ 2147483647 w 368"/>
              <a:gd name="T23" fmla="*/ 2147483647 h 350"/>
              <a:gd name="T24" fmla="*/ 2147483647 w 368"/>
              <a:gd name="T25" fmla="*/ 2147483647 h 350"/>
              <a:gd name="T26" fmla="*/ 2147483647 w 368"/>
              <a:gd name="T27" fmla="*/ 2147483647 h 350"/>
              <a:gd name="T28" fmla="*/ 2147483647 w 368"/>
              <a:gd name="T29" fmla="*/ 2147483647 h 350"/>
              <a:gd name="T30" fmla="*/ 2147483647 w 368"/>
              <a:gd name="T31" fmla="*/ 2147483647 h 350"/>
              <a:gd name="T32" fmla="*/ 2147483647 w 368"/>
              <a:gd name="T33" fmla="*/ 2147483647 h 350"/>
              <a:gd name="T34" fmla="*/ 2147483647 w 368"/>
              <a:gd name="T35" fmla="*/ 0 h 350"/>
              <a:gd name="T36" fmla="*/ 2147483647 w 368"/>
              <a:gd name="T37" fmla="*/ 2147483647 h 350"/>
              <a:gd name="T38" fmla="*/ 2147483647 w 368"/>
              <a:gd name="T39" fmla="*/ 2147483647 h 350"/>
              <a:gd name="T40" fmla="*/ 2147483647 w 368"/>
              <a:gd name="T41" fmla="*/ 2147483647 h 350"/>
              <a:gd name="T42" fmla="*/ 2147483647 w 368"/>
              <a:gd name="T43" fmla="*/ 2147483647 h 350"/>
              <a:gd name="T44" fmla="*/ 2147483647 w 368"/>
              <a:gd name="T45" fmla="*/ 2147483647 h 350"/>
              <a:gd name="T46" fmla="*/ 2147483647 w 368"/>
              <a:gd name="T47" fmla="*/ 2147483647 h 350"/>
              <a:gd name="T48" fmla="*/ 2147483647 w 368"/>
              <a:gd name="T49" fmla="*/ 2147483647 h 350"/>
              <a:gd name="T50" fmla="*/ 2147483647 w 368"/>
              <a:gd name="T51" fmla="*/ 2147483647 h 350"/>
              <a:gd name="T52" fmla="*/ 2147483647 w 368"/>
              <a:gd name="T53" fmla="*/ 2147483647 h 350"/>
              <a:gd name="T54" fmla="*/ 2147483647 w 368"/>
              <a:gd name="T55" fmla="*/ 2147483647 h 350"/>
              <a:gd name="T56" fmla="*/ 2147483647 w 368"/>
              <a:gd name="T57" fmla="*/ 2147483647 h 350"/>
              <a:gd name="T58" fmla="*/ 2147483647 w 368"/>
              <a:gd name="T59" fmla="*/ 2147483647 h 350"/>
              <a:gd name="T60" fmla="*/ 2147483647 w 368"/>
              <a:gd name="T61" fmla="*/ 2147483647 h 350"/>
              <a:gd name="T62" fmla="*/ 2147483647 w 368"/>
              <a:gd name="T63" fmla="*/ 2147483647 h 350"/>
              <a:gd name="T64" fmla="*/ 2147483647 w 368"/>
              <a:gd name="T65" fmla="*/ 2147483647 h 350"/>
              <a:gd name="T66" fmla="*/ 2147483647 w 368"/>
              <a:gd name="T67" fmla="*/ 2147483647 h 3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8"/>
              <a:gd name="T103" fmla="*/ 0 h 350"/>
              <a:gd name="T104" fmla="*/ 368 w 368"/>
              <a:gd name="T105" fmla="*/ 350 h 3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8" h="350">
                <a:moveTo>
                  <a:pt x="317" y="290"/>
                </a:moveTo>
                <a:lnTo>
                  <a:pt x="366" y="290"/>
                </a:lnTo>
                <a:lnTo>
                  <a:pt x="366" y="349"/>
                </a:lnTo>
                <a:lnTo>
                  <a:pt x="172" y="349"/>
                </a:lnTo>
                <a:lnTo>
                  <a:pt x="156" y="348"/>
                </a:lnTo>
                <a:lnTo>
                  <a:pt x="141" y="345"/>
                </a:lnTo>
                <a:lnTo>
                  <a:pt x="125" y="341"/>
                </a:lnTo>
                <a:lnTo>
                  <a:pt x="110" y="335"/>
                </a:lnTo>
                <a:lnTo>
                  <a:pt x="95" y="327"/>
                </a:lnTo>
                <a:lnTo>
                  <a:pt x="81" y="318"/>
                </a:lnTo>
                <a:lnTo>
                  <a:pt x="68" y="308"/>
                </a:lnTo>
                <a:lnTo>
                  <a:pt x="55" y="296"/>
                </a:lnTo>
                <a:lnTo>
                  <a:pt x="43" y="284"/>
                </a:lnTo>
                <a:lnTo>
                  <a:pt x="33" y="270"/>
                </a:lnTo>
                <a:lnTo>
                  <a:pt x="24" y="255"/>
                </a:lnTo>
                <a:lnTo>
                  <a:pt x="16" y="240"/>
                </a:lnTo>
                <a:lnTo>
                  <a:pt x="9" y="224"/>
                </a:lnTo>
                <a:lnTo>
                  <a:pt x="4" y="207"/>
                </a:lnTo>
                <a:lnTo>
                  <a:pt x="1" y="189"/>
                </a:lnTo>
                <a:lnTo>
                  <a:pt x="0" y="171"/>
                </a:lnTo>
                <a:lnTo>
                  <a:pt x="1" y="153"/>
                </a:lnTo>
                <a:lnTo>
                  <a:pt x="4" y="136"/>
                </a:lnTo>
                <a:lnTo>
                  <a:pt x="8" y="119"/>
                </a:lnTo>
                <a:lnTo>
                  <a:pt x="14" y="104"/>
                </a:lnTo>
                <a:lnTo>
                  <a:pt x="22" y="89"/>
                </a:lnTo>
                <a:lnTo>
                  <a:pt x="31" y="75"/>
                </a:lnTo>
                <a:lnTo>
                  <a:pt x="42" y="62"/>
                </a:lnTo>
                <a:lnTo>
                  <a:pt x="54" y="50"/>
                </a:lnTo>
                <a:lnTo>
                  <a:pt x="66" y="38"/>
                </a:lnTo>
                <a:lnTo>
                  <a:pt x="80" y="29"/>
                </a:lnTo>
                <a:lnTo>
                  <a:pt x="95" y="20"/>
                </a:lnTo>
                <a:lnTo>
                  <a:pt x="110" y="13"/>
                </a:lnTo>
                <a:lnTo>
                  <a:pt x="127" y="7"/>
                </a:lnTo>
                <a:lnTo>
                  <a:pt x="145" y="3"/>
                </a:lnTo>
                <a:lnTo>
                  <a:pt x="162" y="1"/>
                </a:lnTo>
                <a:lnTo>
                  <a:pt x="181" y="0"/>
                </a:lnTo>
                <a:lnTo>
                  <a:pt x="196" y="1"/>
                </a:lnTo>
                <a:lnTo>
                  <a:pt x="211" y="3"/>
                </a:lnTo>
                <a:lnTo>
                  <a:pt x="226" y="6"/>
                </a:lnTo>
                <a:lnTo>
                  <a:pt x="241" y="10"/>
                </a:lnTo>
                <a:lnTo>
                  <a:pt x="256" y="16"/>
                </a:lnTo>
                <a:lnTo>
                  <a:pt x="271" y="23"/>
                </a:lnTo>
                <a:lnTo>
                  <a:pt x="286" y="32"/>
                </a:lnTo>
                <a:lnTo>
                  <a:pt x="299" y="42"/>
                </a:lnTo>
                <a:lnTo>
                  <a:pt x="312" y="53"/>
                </a:lnTo>
                <a:lnTo>
                  <a:pt x="324" y="66"/>
                </a:lnTo>
                <a:lnTo>
                  <a:pt x="335" y="79"/>
                </a:lnTo>
                <a:lnTo>
                  <a:pt x="340" y="87"/>
                </a:lnTo>
                <a:lnTo>
                  <a:pt x="345" y="95"/>
                </a:lnTo>
                <a:lnTo>
                  <a:pt x="349" y="103"/>
                </a:lnTo>
                <a:lnTo>
                  <a:pt x="353" y="111"/>
                </a:lnTo>
                <a:lnTo>
                  <a:pt x="359" y="130"/>
                </a:lnTo>
                <a:lnTo>
                  <a:pt x="362" y="139"/>
                </a:lnTo>
                <a:lnTo>
                  <a:pt x="364" y="149"/>
                </a:lnTo>
                <a:lnTo>
                  <a:pt x="366" y="159"/>
                </a:lnTo>
                <a:lnTo>
                  <a:pt x="367" y="170"/>
                </a:lnTo>
                <a:lnTo>
                  <a:pt x="367" y="184"/>
                </a:lnTo>
                <a:lnTo>
                  <a:pt x="365" y="196"/>
                </a:lnTo>
                <a:lnTo>
                  <a:pt x="363" y="208"/>
                </a:lnTo>
                <a:lnTo>
                  <a:pt x="360" y="220"/>
                </a:lnTo>
                <a:lnTo>
                  <a:pt x="356" y="231"/>
                </a:lnTo>
                <a:lnTo>
                  <a:pt x="352" y="240"/>
                </a:lnTo>
                <a:lnTo>
                  <a:pt x="343" y="258"/>
                </a:lnTo>
                <a:lnTo>
                  <a:pt x="338" y="265"/>
                </a:lnTo>
                <a:lnTo>
                  <a:pt x="333" y="272"/>
                </a:lnTo>
                <a:lnTo>
                  <a:pt x="329" y="277"/>
                </a:lnTo>
                <a:lnTo>
                  <a:pt x="325" y="282"/>
                </a:lnTo>
                <a:lnTo>
                  <a:pt x="322" y="286"/>
                </a:lnTo>
                <a:lnTo>
                  <a:pt x="317" y="29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Freeform 10"/>
          <p:cNvSpPr>
            <a:spLocks/>
          </p:cNvSpPr>
          <p:nvPr/>
        </p:nvSpPr>
        <p:spPr bwMode="auto">
          <a:xfrm>
            <a:off x="2771775" y="5695950"/>
            <a:ext cx="584200" cy="555625"/>
          </a:xfrm>
          <a:custGeom>
            <a:avLst/>
            <a:gdLst>
              <a:gd name="T0" fmla="*/ 2147483647 w 368"/>
              <a:gd name="T1" fmla="*/ 2147483647 h 350"/>
              <a:gd name="T2" fmla="*/ 2147483647 w 368"/>
              <a:gd name="T3" fmla="*/ 2147483647 h 350"/>
              <a:gd name="T4" fmla="*/ 2147483647 w 368"/>
              <a:gd name="T5" fmla="*/ 2147483647 h 350"/>
              <a:gd name="T6" fmla="*/ 2147483647 w 368"/>
              <a:gd name="T7" fmla="*/ 2147483647 h 350"/>
              <a:gd name="T8" fmla="*/ 2147483647 w 368"/>
              <a:gd name="T9" fmla="*/ 2147483647 h 350"/>
              <a:gd name="T10" fmla="*/ 2147483647 w 368"/>
              <a:gd name="T11" fmla="*/ 2147483647 h 350"/>
              <a:gd name="T12" fmla="*/ 2147483647 w 368"/>
              <a:gd name="T13" fmla="*/ 2147483647 h 350"/>
              <a:gd name="T14" fmla="*/ 2147483647 w 368"/>
              <a:gd name="T15" fmla="*/ 2147483647 h 350"/>
              <a:gd name="T16" fmla="*/ 2147483647 w 368"/>
              <a:gd name="T17" fmla="*/ 2147483647 h 350"/>
              <a:gd name="T18" fmla="*/ 0 w 368"/>
              <a:gd name="T19" fmla="*/ 2147483647 h 350"/>
              <a:gd name="T20" fmla="*/ 2147483647 w 368"/>
              <a:gd name="T21" fmla="*/ 2147483647 h 350"/>
              <a:gd name="T22" fmla="*/ 2147483647 w 368"/>
              <a:gd name="T23" fmla="*/ 2147483647 h 350"/>
              <a:gd name="T24" fmla="*/ 2147483647 w 368"/>
              <a:gd name="T25" fmla="*/ 2147483647 h 350"/>
              <a:gd name="T26" fmla="*/ 2147483647 w 368"/>
              <a:gd name="T27" fmla="*/ 2147483647 h 350"/>
              <a:gd name="T28" fmla="*/ 2147483647 w 368"/>
              <a:gd name="T29" fmla="*/ 2147483647 h 350"/>
              <a:gd name="T30" fmla="*/ 2147483647 w 368"/>
              <a:gd name="T31" fmla="*/ 2147483647 h 350"/>
              <a:gd name="T32" fmla="*/ 2147483647 w 368"/>
              <a:gd name="T33" fmla="*/ 2147483647 h 350"/>
              <a:gd name="T34" fmla="*/ 2147483647 w 368"/>
              <a:gd name="T35" fmla="*/ 0 h 350"/>
              <a:gd name="T36" fmla="*/ 2147483647 w 368"/>
              <a:gd name="T37" fmla="*/ 2147483647 h 350"/>
              <a:gd name="T38" fmla="*/ 2147483647 w 368"/>
              <a:gd name="T39" fmla="*/ 2147483647 h 350"/>
              <a:gd name="T40" fmla="*/ 2147483647 w 368"/>
              <a:gd name="T41" fmla="*/ 2147483647 h 350"/>
              <a:gd name="T42" fmla="*/ 2147483647 w 368"/>
              <a:gd name="T43" fmla="*/ 2147483647 h 350"/>
              <a:gd name="T44" fmla="*/ 2147483647 w 368"/>
              <a:gd name="T45" fmla="*/ 2147483647 h 350"/>
              <a:gd name="T46" fmla="*/ 2147483647 w 368"/>
              <a:gd name="T47" fmla="*/ 2147483647 h 350"/>
              <a:gd name="T48" fmla="*/ 2147483647 w 368"/>
              <a:gd name="T49" fmla="*/ 2147483647 h 350"/>
              <a:gd name="T50" fmla="*/ 2147483647 w 368"/>
              <a:gd name="T51" fmla="*/ 2147483647 h 350"/>
              <a:gd name="T52" fmla="*/ 2147483647 w 368"/>
              <a:gd name="T53" fmla="*/ 2147483647 h 350"/>
              <a:gd name="T54" fmla="*/ 2147483647 w 368"/>
              <a:gd name="T55" fmla="*/ 2147483647 h 350"/>
              <a:gd name="T56" fmla="*/ 2147483647 w 368"/>
              <a:gd name="T57" fmla="*/ 2147483647 h 350"/>
              <a:gd name="T58" fmla="*/ 2147483647 w 368"/>
              <a:gd name="T59" fmla="*/ 2147483647 h 350"/>
              <a:gd name="T60" fmla="*/ 2147483647 w 368"/>
              <a:gd name="T61" fmla="*/ 2147483647 h 350"/>
              <a:gd name="T62" fmla="*/ 2147483647 w 368"/>
              <a:gd name="T63" fmla="*/ 2147483647 h 350"/>
              <a:gd name="T64" fmla="*/ 2147483647 w 368"/>
              <a:gd name="T65" fmla="*/ 2147483647 h 350"/>
              <a:gd name="T66" fmla="*/ 2147483647 w 368"/>
              <a:gd name="T67" fmla="*/ 2147483647 h 3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8"/>
              <a:gd name="T103" fmla="*/ 0 h 350"/>
              <a:gd name="T104" fmla="*/ 368 w 368"/>
              <a:gd name="T105" fmla="*/ 350 h 3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8" h="350">
                <a:moveTo>
                  <a:pt x="317" y="290"/>
                </a:moveTo>
                <a:lnTo>
                  <a:pt x="366" y="290"/>
                </a:lnTo>
                <a:lnTo>
                  <a:pt x="366" y="349"/>
                </a:lnTo>
                <a:lnTo>
                  <a:pt x="172" y="349"/>
                </a:lnTo>
                <a:lnTo>
                  <a:pt x="156" y="348"/>
                </a:lnTo>
                <a:lnTo>
                  <a:pt x="141" y="345"/>
                </a:lnTo>
                <a:lnTo>
                  <a:pt x="125" y="341"/>
                </a:lnTo>
                <a:lnTo>
                  <a:pt x="110" y="335"/>
                </a:lnTo>
                <a:lnTo>
                  <a:pt x="95" y="327"/>
                </a:lnTo>
                <a:lnTo>
                  <a:pt x="81" y="318"/>
                </a:lnTo>
                <a:lnTo>
                  <a:pt x="68" y="308"/>
                </a:lnTo>
                <a:lnTo>
                  <a:pt x="55" y="296"/>
                </a:lnTo>
                <a:lnTo>
                  <a:pt x="43" y="284"/>
                </a:lnTo>
                <a:lnTo>
                  <a:pt x="33" y="270"/>
                </a:lnTo>
                <a:lnTo>
                  <a:pt x="24" y="255"/>
                </a:lnTo>
                <a:lnTo>
                  <a:pt x="16" y="240"/>
                </a:lnTo>
                <a:lnTo>
                  <a:pt x="9" y="224"/>
                </a:lnTo>
                <a:lnTo>
                  <a:pt x="4" y="207"/>
                </a:lnTo>
                <a:lnTo>
                  <a:pt x="1" y="189"/>
                </a:lnTo>
                <a:lnTo>
                  <a:pt x="0" y="171"/>
                </a:lnTo>
                <a:lnTo>
                  <a:pt x="1" y="153"/>
                </a:lnTo>
                <a:lnTo>
                  <a:pt x="4" y="136"/>
                </a:lnTo>
                <a:lnTo>
                  <a:pt x="8" y="119"/>
                </a:lnTo>
                <a:lnTo>
                  <a:pt x="14" y="104"/>
                </a:lnTo>
                <a:lnTo>
                  <a:pt x="22" y="89"/>
                </a:lnTo>
                <a:lnTo>
                  <a:pt x="31" y="75"/>
                </a:lnTo>
                <a:lnTo>
                  <a:pt x="42" y="62"/>
                </a:lnTo>
                <a:lnTo>
                  <a:pt x="54" y="50"/>
                </a:lnTo>
                <a:lnTo>
                  <a:pt x="66" y="38"/>
                </a:lnTo>
                <a:lnTo>
                  <a:pt x="80" y="29"/>
                </a:lnTo>
                <a:lnTo>
                  <a:pt x="95" y="20"/>
                </a:lnTo>
                <a:lnTo>
                  <a:pt x="110" y="13"/>
                </a:lnTo>
                <a:lnTo>
                  <a:pt x="127" y="7"/>
                </a:lnTo>
                <a:lnTo>
                  <a:pt x="145" y="3"/>
                </a:lnTo>
                <a:lnTo>
                  <a:pt x="162" y="1"/>
                </a:lnTo>
                <a:lnTo>
                  <a:pt x="181" y="0"/>
                </a:lnTo>
                <a:lnTo>
                  <a:pt x="196" y="1"/>
                </a:lnTo>
                <a:lnTo>
                  <a:pt x="211" y="3"/>
                </a:lnTo>
                <a:lnTo>
                  <a:pt x="226" y="6"/>
                </a:lnTo>
                <a:lnTo>
                  <a:pt x="241" y="10"/>
                </a:lnTo>
                <a:lnTo>
                  <a:pt x="256" y="16"/>
                </a:lnTo>
                <a:lnTo>
                  <a:pt x="271" y="23"/>
                </a:lnTo>
                <a:lnTo>
                  <a:pt x="286" y="32"/>
                </a:lnTo>
                <a:lnTo>
                  <a:pt x="299" y="42"/>
                </a:lnTo>
                <a:lnTo>
                  <a:pt x="312" y="53"/>
                </a:lnTo>
                <a:lnTo>
                  <a:pt x="324" y="66"/>
                </a:lnTo>
                <a:lnTo>
                  <a:pt x="335" y="79"/>
                </a:lnTo>
                <a:lnTo>
                  <a:pt x="340" y="87"/>
                </a:lnTo>
                <a:lnTo>
                  <a:pt x="345" y="95"/>
                </a:lnTo>
                <a:lnTo>
                  <a:pt x="349" y="103"/>
                </a:lnTo>
                <a:lnTo>
                  <a:pt x="353" y="111"/>
                </a:lnTo>
                <a:lnTo>
                  <a:pt x="359" y="130"/>
                </a:lnTo>
                <a:lnTo>
                  <a:pt x="362" y="139"/>
                </a:lnTo>
                <a:lnTo>
                  <a:pt x="364" y="149"/>
                </a:lnTo>
                <a:lnTo>
                  <a:pt x="366" y="159"/>
                </a:lnTo>
                <a:lnTo>
                  <a:pt x="367" y="170"/>
                </a:lnTo>
                <a:lnTo>
                  <a:pt x="367" y="184"/>
                </a:lnTo>
                <a:lnTo>
                  <a:pt x="365" y="196"/>
                </a:lnTo>
                <a:lnTo>
                  <a:pt x="363" y="208"/>
                </a:lnTo>
                <a:lnTo>
                  <a:pt x="360" y="220"/>
                </a:lnTo>
                <a:lnTo>
                  <a:pt x="356" y="231"/>
                </a:lnTo>
                <a:lnTo>
                  <a:pt x="352" y="240"/>
                </a:lnTo>
                <a:lnTo>
                  <a:pt x="343" y="258"/>
                </a:lnTo>
                <a:lnTo>
                  <a:pt x="338" y="265"/>
                </a:lnTo>
                <a:lnTo>
                  <a:pt x="333" y="272"/>
                </a:lnTo>
                <a:lnTo>
                  <a:pt x="329" y="277"/>
                </a:lnTo>
                <a:lnTo>
                  <a:pt x="325" y="282"/>
                </a:lnTo>
                <a:lnTo>
                  <a:pt x="322" y="286"/>
                </a:lnTo>
                <a:lnTo>
                  <a:pt x="317" y="29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892550" y="3282950"/>
            <a:ext cx="5969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Freeform 12"/>
          <p:cNvSpPr>
            <a:spLocks/>
          </p:cNvSpPr>
          <p:nvPr/>
        </p:nvSpPr>
        <p:spPr bwMode="auto">
          <a:xfrm>
            <a:off x="3914775" y="4019550"/>
            <a:ext cx="584200" cy="555625"/>
          </a:xfrm>
          <a:custGeom>
            <a:avLst/>
            <a:gdLst>
              <a:gd name="T0" fmla="*/ 2147483647 w 368"/>
              <a:gd name="T1" fmla="*/ 2147483647 h 350"/>
              <a:gd name="T2" fmla="*/ 2147483647 w 368"/>
              <a:gd name="T3" fmla="*/ 2147483647 h 350"/>
              <a:gd name="T4" fmla="*/ 2147483647 w 368"/>
              <a:gd name="T5" fmla="*/ 2147483647 h 350"/>
              <a:gd name="T6" fmla="*/ 2147483647 w 368"/>
              <a:gd name="T7" fmla="*/ 2147483647 h 350"/>
              <a:gd name="T8" fmla="*/ 2147483647 w 368"/>
              <a:gd name="T9" fmla="*/ 2147483647 h 350"/>
              <a:gd name="T10" fmla="*/ 2147483647 w 368"/>
              <a:gd name="T11" fmla="*/ 2147483647 h 350"/>
              <a:gd name="T12" fmla="*/ 2147483647 w 368"/>
              <a:gd name="T13" fmla="*/ 2147483647 h 350"/>
              <a:gd name="T14" fmla="*/ 2147483647 w 368"/>
              <a:gd name="T15" fmla="*/ 2147483647 h 350"/>
              <a:gd name="T16" fmla="*/ 2147483647 w 368"/>
              <a:gd name="T17" fmla="*/ 2147483647 h 350"/>
              <a:gd name="T18" fmla="*/ 0 w 368"/>
              <a:gd name="T19" fmla="*/ 2147483647 h 350"/>
              <a:gd name="T20" fmla="*/ 2147483647 w 368"/>
              <a:gd name="T21" fmla="*/ 2147483647 h 350"/>
              <a:gd name="T22" fmla="*/ 2147483647 w 368"/>
              <a:gd name="T23" fmla="*/ 2147483647 h 350"/>
              <a:gd name="T24" fmla="*/ 2147483647 w 368"/>
              <a:gd name="T25" fmla="*/ 2147483647 h 350"/>
              <a:gd name="T26" fmla="*/ 2147483647 w 368"/>
              <a:gd name="T27" fmla="*/ 2147483647 h 350"/>
              <a:gd name="T28" fmla="*/ 2147483647 w 368"/>
              <a:gd name="T29" fmla="*/ 2147483647 h 350"/>
              <a:gd name="T30" fmla="*/ 2147483647 w 368"/>
              <a:gd name="T31" fmla="*/ 2147483647 h 350"/>
              <a:gd name="T32" fmla="*/ 2147483647 w 368"/>
              <a:gd name="T33" fmla="*/ 2147483647 h 350"/>
              <a:gd name="T34" fmla="*/ 2147483647 w 368"/>
              <a:gd name="T35" fmla="*/ 0 h 350"/>
              <a:gd name="T36" fmla="*/ 2147483647 w 368"/>
              <a:gd name="T37" fmla="*/ 2147483647 h 350"/>
              <a:gd name="T38" fmla="*/ 2147483647 w 368"/>
              <a:gd name="T39" fmla="*/ 2147483647 h 350"/>
              <a:gd name="T40" fmla="*/ 2147483647 w 368"/>
              <a:gd name="T41" fmla="*/ 2147483647 h 350"/>
              <a:gd name="T42" fmla="*/ 2147483647 w 368"/>
              <a:gd name="T43" fmla="*/ 2147483647 h 350"/>
              <a:gd name="T44" fmla="*/ 2147483647 w 368"/>
              <a:gd name="T45" fmla="*/ 2147483647 h 350"/>
              <a:gd name="T46" fmla="*/ 2147483647 w 368"/>
              <a:gd name="T47" fmla="*/ 2147483647 h 350"/>
              <a:gd name="T48" fmla="*/ 2147483647 w 368"/>
              <a:gd name="T49" fmla="*/ 2147483647 h 350"/>
              <a:gd name="T50" fmla="*/ 2147483647 w 368"/>
              <a:gd name="T51" fmla="*/ 2147483647 h 350"/>
              <a:gd name="T52" fmla="*/ 2147483647 w 368"/>
              <a:gd name="T53" fmla="*/ 2147483647 h 350"/>
              <a:gd name="T54" fmla="*/ 2147483647 w 368"/>
              <a:gd name="T55" fmla="*/ 2147483647 h 350"/>
              <a:gd name="T56" fmla="*/ 2147483647 w 368"/>
              <a:gd name="T57" fmla="*/ 2147483647 h 350"/>
              <a:gd name="T58" fmla="*/ 2147483647 w 368"/>
              <a:gd name="T59" fmla="*/ 2147483647 h 350"/>
              <a:gd name="T60" fmla="*/ 2147483647 w 368"/>
              <a:gd name="T61" fmla="*/ 2147483647 h 350"/>
              <a:gd name="T62" fmla="*/ 2147483647 w 368"/>
              <a:gd name="T63" fmla="*/ 2147483647 h 350"/>
              <a:gd name="T64" fmla="*/ 2147483647 w 368"/>
              <a:gd name="T65" fmla="*/ 2147483647 h 350"/>
              <a:gd name="T66" fmla="*/ 2147483647 w 368"/>
              <a:gd name="T67" fmla="*/ 2147483647 h 3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8"/>
              <a:gd name="T103" fmla="*/ 0 h 350"/>
              <a:gd name="T104" fmla="*/ 368 w 368"/>
              <a:gd name="T105" fmla="*/ 350 h 3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8" h="350">
                <a:moveTo>
                  <a:pt x="317" y="290"/>
                </a:moveTo>
                <a:lnTo>
                  <a:pt x="366" y="290"/>
                </a:lnTo>
                <a:lnTo>
                  <a:pt x="366" y="349"/>
                </a:lnTo>
                <a:lnTo>
                  <a:pt x="172" y="349"/>
                </a:lnTo>
                <a:lnTo>
                  <a:pt x="156" y="348"/>
                </a:lnTo>
                <a:lnTo>
                  <a:pt x="141" y="345"/>
                </a:lnTo>
                <a:lnTo>
                  <a:pt x="125" y="341"/>
                </a:lnTo>
                <a:lnTo>
                  <a:pt x="110" y="335"/>
                </a:lnTo>
                <a:lnTo>
                  <a:pt x="95" y="327"/>
                </a:lnTo>
                <a:lnTo>
                  <a:pt x="81" y="318"/>
                </a:lnTo>
                <a:lnTo>
                  <a:pt x="68" y="308"/>
                </a:lnTo>
                <a:lnTo>
                  <a:pt x="55" y="296"/>
                </a:lnTo>
                <a:lnTo>
                  <a:pt x="43" y="284"/>
                </a:lnTo>
                <a:lnTo>
                  <a:pt x="33" y="270"/>
                </a:lnTo>
                <a:lnTo>
                  <a:pt x="24" y="255"/>
                </a:lnTo>
                <a:lnTo>
                  <a:pt x="16" y="240"/>
                </a:lnTo>
                <a:lnTo>
                  <a:pt x="9" y="224"/>
                </a:lnTo>
                <a:lnTo>
                  <a:pt x="4" y="207"/>
                </a:lnTo>
                <a:lnTo>
                  <a:pt x="1" y="189"/>
                </a:lnTo>
                <a:lnTo>
                  <a:pt x="0" y="171"/>
                </a:lnTo>
                <a:lnTo>
                  <a:pt x="1" y="153"/>
                </a:lnTo>
                <a:lnTo>
                  <a:pt x="4" y="136"/>
                </a:lnTo>
                <a:lnTo>
                  <a:pt x="8" y="119"/>
                </a:lnTo>
                <a:lnTo>
                  <a:pt x="14" y="104"/>
                </a:lnTo>
                <a:lnTo>
                  <a:pt x="22" y="89"/>
                </a:lnTo>
                <a:lnTo>
                  <a:pt x="31" y="75"/>
                </a:lnTo>
                <a:lnTo>
                  <a:pt x="42" y="62"/>
                </a:lnTo>
                <a:lnTo>
                  <a:pt x="54" y="50"/>
                </a:lnTo>
                <a:lnTo>
                  <a:pt x="66" y="38"/>
                </a:lnTo>
                <a:lnTo>
                  <a:pt x="80" y="29"/>
                </a:lnTo>
                <a:lnTo>
                  <a:pt x="95" y="20"/>
                </a:lnTo>
                <a:lnTo>
                  <a:pt x="110" y="13"/>
                </a:lnTo>
                <a:lnTo>
                  <a:pt x="127" y="7"/>
                </a:lnTo>
                <a:lnTo>
                  <a:pt x="145" y="3"/>
                </a:lnTo>
                <a:lnTo>
                  <a:pt x="162" y="1"/>
                </a:lnTo>
                <a:lnTo>
                  <a:pt x="181" y="0"/>
                </a:lnTo>
                <a:lnTo>
                  <a:pt x="196" y="1"/>
                </a:lnTo>
                <a:lnTo>
                  <a:pt x="211" y="3"/>
                </a:lnTo>
                <a:lnTo>
                  <a:pt x="226" y="6"/>
                </a:lnTo>
                <a:lnTo>
                  <a:pt x="241" y="10"/>
                </a:lnTo>
                <a:lnTo>
                  <a:pt x="256" y="16"/>
                </a:lnTo>
                <a:lnTo>
                  <a:pt x="271" y="23"/>
                </a:lnTo>
                <a:lnTo>
                  <a:pt x="286" y="32"/>
                </a:lnTo>
                <a:lnTo>
                  <a:pt x="299" y="42"/>
                </a:lnTo>
                <a:lnTo>
                  <a:pt x="312" y="53"/>
                </a:lnTo>
                <a:lnTo>
                  <a:pt x="324" y="66"/>
                </a:lnTo>
                <a:lnTo>
                  <a:pt x="335" y="79"/>
                </a:lnTo>
                <a:lnTo>
                  <a:pt x="340" y="87"/>
                </a:lnTo>
                <a:lnTo>
                  <a:pt x="345" y="95"/>
                </a:lnTo>
                <a:lnTo>
                  <a:pt x="349" y="103"/>
                </a:lnTo>
                <a:lnTo>
                  <a:pt x="353" y="111"/>
                </a:lnTo>
                <a:lnTo>
                  <a:pt x="359" y="130"/>
                </a:lnTo>
                <a:lnTo>
                  <a:pt x="362" y="139"/>
                </a:lnTo>
                <a:lnTo>
                  <a:pt x="364" y="149"/>
                </a:lnTo>
                <a:lnTo>
                  <a:pt x="366" y="159"/>
                </a:lnTo>
                <a:lnTo>
                  <a:pt x="367" y="170"/>
                </a:lnTo>
                <a:lnTo>
                  <a:pt x="367" y="184"/>
                </a:lnTo>
                <a:lnTo>
                  <a:pt x="365" y="196"/>
                </a:lnTo>
                <a:lnTo>
                  <a:pt x="363" y="208"/>
                </a:lnTo>
                <a:lnTo>
                  <a:pt x="360" y="220"/>
                </a:lnTo>
                <a:lnTo>
                  <a:pt x="356" y="231"/>
                </a:lnTo>
                <a:lnTo>
                  <a:pt x="352" y="240"/>
                </a:lnTo>
                <a:lnTo>
                  <a:pt x="343" y="258"/>
                </a:lnTo>
                <a:lnTo>
                  <a:pt x="338" y="265"/>
                </a:lnTo>
                <a:lnTo>
                  <a:pt x="333" y="272"/>
                </a:lnTo>
                <a:lnTo>
                  <a:pt x="329" y="277"/>
                </a:lnTo>
                <a:lnTo>
                  <a:pt x="325" y="282"/>
                </a:lnTo>
                <a:lnTo>
                  <a:pt x="322" y="286"/>
                </a:lnTo>
                <a:lnTo>
                  <a:pt x="317" y="29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1" name="Freeform 13"/>
          <p:cNvSpPr>
            <a:spLocks/>
          </p:cNvSpPr>
          <p:nvPr/>
        </p:nvSpPr>
        <p:spPr bwMode="auto">
          <a:xfrm>
            <a:off x="2847975" y="4705350"/>
            <a:ext cx="584200" cy="555625"/>
          </a:xfrm>
          <a:custGeom>
            <a:avLst/>
            <a:gdLst>
              <a:gd name="T0" fmla="*/ 2147483647 w 368"/>
              <a:gd name="T1" fmla="*/ 2147483647 h 350"/>
              <a:gd name="T2" fmla="*/ 2147483647 w 368"/>
              <a:gd name="T3" fmla="*/ 2147483647 h 350"/>
              <a:gd name="T4" fmla="*/ 2147483647 w 368"/>
              <a:gd name="T5" fmla="*/ 2147483647 h 350"/>
              <a:gd name="T6" fmla="*/ 2147483647 w 368"/>
              <a:gd name="T7" fmla="*/ 2147483647 h 350"/>
              <a:gd name="T8" fmla="*/ 2147483647 w 368"/>
              <a:gd name="T9" fmla="*/ 2147483647 h 350"/>
              <a:gd name="T10" fmla="*/ 2147483647 w 368"/>
              <a:gd name="T11" fmla="*/ 2147483647 h 350"/>
              <a:gd name="T12" fmla="*/ 2147483647 w 368"/>
              <a:gd name="T13" fmla="*/ 2147483647 h 350"/>
              <a:gd name="T14" fmla="*/ 2147483647 w 368"/>
              <a:gd name="T15" fmla="*/ 2147483647 h 350"/>
              <a:gd name="T16" fmla="*/ 2147483647 w 368"/>
              <a:gd name="T17" fmla="*/ 2147483647 h 350"/>
              <a:gd name="T18" fmla="*/ 0 w 368"/>
              <a:gd name="T19" fmla="*/ 2147483647 h 350"/>
              <a:gd name="T20" fmla="*/ 2147483647 w 368"/>
              <a:gd name="T21" fmla="*/ 2147483647 h 350"/>
              <a:gd name="T22" fmla="*/ 2147483647 w 368"/>
              <a:gd name="T23" fmla="*/ 2147483647 h 350"/>
              <a:gd name="T24" fmla="*/ 2147483647 w 368"/>
              <a:gd name="T25" fmla="*/ 2147483647 h 350"/>
              <a:gd name="T26" fmla="*/ 2147483647 w 368"/>
              <a:gd name="T27" fmla="*/ 2147483647 h 350"/>
              <a:gd name="T28" fmla="*/ 2147483647 w 368"/>
              <a:gd name="T29" fmla="*/ 2147483647 h 350"/>
              <a:gd name="T30" fmla="*/ 2147483647 w 368"/>
              <a:gd name="T31" fmla="*/ 2147483647 h 350"/>
              <a:gd name="T32" fmla="*/ 2147483647 w 368"/>
              <a:gd name="T33" fmla="*/ 2147483647 h 350"/>
              <a:gd name="T34" fmla="*/ 2147483647 w 368"/>
              <a:gd name="T35" fmla="*/ 0 h 350"/>
              <a:gd name="T36" fmla="*/ 2147483647 w 368"/>
              <a:gd name="T37" fmla="*/ 2147483647 h 350"/>
              <a:gd name="T38" fmla="*/ 2147483647 w 368"/>
              <a:gd name="T39" fmla="*/ 2147483647 h 350"/>
              <a:gd name="T40" fmla="*/ 2147483647 w 368"/>
              <a:gd name="T41" fmla="*/ 2147483647 h 350"/>
              <a:gd name="T42" fmla="*/ 2147483647 w 368"/>
              <a:gd name="T43" fmla="*/ 2147483647 h 350"/>
              <a:gd name="T44" fmla="*/ 2147483647 w 368"/>
              <a:gd name="T45" fmla="*/ 2147483647 h 350"/>
              <a:gd name="T46" fmla="*/ 2147483647 w 368"/>
              <a:gd name="T47" fmla="*/ 2147483647 h 350"/>
              <a:gd name="T48" fmla="*/ 2147483647 w 368"/>
              <a:gd name="T49" fmla="*/ 2147483647 h 350"/>
              <a:gd name="T50" fmla="*/ 2147483647 w 368"/>
              <a:gd name="T51" fmla="*/ 2147483647 h 350"/>
              <a:gd name="T52" fmla="*/ 2147483647 w 368"/>
              <a:gd name="T53" fmla="*/ 2147483647 h 350"/>
              <a:gd name="T54" fmla="*/ 2147483647 w 368"/>
              <a:gd name="T55" fmla="*/ 2147483647 h 350"/>
              <a:gd name="T56" fmla="*/ 2147483647 w 368"/>
              <a:gd name="T57" fmla="*/ 2147483647 h 350"/>
              <a:gd name="T58" fmla="*/ 2147483647 w 368"/>
              <a:gd name="T59" fmla="*/ 2147483647 h 350"/>
              <a:gd name="T60" fmla="*/ 2147483647 w 368"/>
              <a:gd name="T61" fmla="*/ 2147483647 h 350"/>
              <a:gd name="T62" fmla="*/ 2147483647 w 368"/>
              <a:gd name="T63" fmla="*/ 2147483647 h 350"/>
              <a:gd name="T64" fmla="*/ 2147483647 w 368"/>
              <a:gd name="T65" fmla="*/ 2147483647 h 350"/>
              <a:gd name="T66" fmla="*/ 2147483647 w 368"/>
              <a:gd name="T67" fmla="*/ 2147483647 h 3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8"/>
              <a:gd name="T103" fmla="*/ 0 h 350"/>
              <a:gd name="T104" fmla="*/ 368 w 368"/>
              <a:gd name="T105" fmla="*/ 350 h 3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8" h="350">
                <a:moveTo>
                  <a:pt x="317" y="290"/>
                </a:moveTo>
                <a:lnTo>
                  <a:pt x="366" y="290"/>
                </a:lnTo>
                <a:lnTo>
                  <a:pt x="366" y="349"/>
                </a:lnTo>
                <a:lnTo>
                  <a:pt x="172" y="349"/>
                </a:lnTo>
                <a:lnTo>
                  <a:pt x="156" y="348"/>
                </a:lnTo>
                <a:lnTo>
                  <a:pt x="141" y="345"/>
                </a:lnTo>
                <a:lnTo>
                  <a:pt x="125" y="341"/>
                </a:lnTo>
                <a:lnTo>
                  <a:pt x="110" y="335"/>
                </a:lnTo>
                <a:lnTo>
                  <a:pt x="95" y="327"/>
                </a:lnTo>
                <a:lnTo>
                  <a:pt x="81" y="318"/>
                </a:lnTo>
                <a:lnTo>
                  <a:pt x="68" y="308"/>
                </a:lnTo>
                <a:lnTo>
                  <a:pt x="55" y="296"/>
                </a:lnTo>
                <a:lnTo>
                  <a:pt x="43" y="284"/>
                </a:lnTo>
                <a:lnTo>
                  <a:pt x="33" y="270"/>
                </a:lnTo>
                <a:lnTo>
                  <a:pt x="24" y="255"/>
                </a:lnTo>
                <a:lnTo>
                  <a:pt x="16" y="240"/>
                </a:lnTo>
                <a:lnTo>
                  <a:pt x="9" y="224"/>
                </a:lnTo>
                <a:lnTo>
                  <a:pt x="4" y="207"/>
                </a:lnTo>
                <a:lnTo>
                  <a:pt x="1" y="189"/>
                </a:lnTo>
                <a:lnTo>
                  <a:pt x="0" y="171"/>
                </a:lnTo>
                <a:lnTo>
                  <a:pt x="1" y="153"/>
                </a:lnTo>
                <a:lnTo>
                  <a:pt x="4" y="136"/>
                </a:lnTo>
                <a:lnTo>
                  <a:pt x="8" y="119"/>
                </a:lnTo>
                <a:lnTo>
                  <a:pt x="14" y="104"/>
                </a:lnTo>
                <a:lnTo>
                  <a:pt x="22" y="89"/>
                </a:lnTo>
                <a:lnTo>
                  <a:pt x="31" y="75"/>
                </a:lnTo>
                <a:lnTo>
                  <a:pt x="42" y="62"/>
                </a:lnTo>
                <a:lnTo>
                  <a:pt x="54" y="50"/>
                </a:lnTo>
                <a:lnTo>
                  <a:pt x="66" y="38"/>
                </a:lnTo>
                <a:lnTo>
                  <a:pt x="80" y="29"/>
                </a:lnTo>
                <a:lnTo>
                  <a:pt x="95" y="20"/>
                </a:lnTo>
                <a:lnTo>
                  <a:pt x="110" y="13"/>
                </a:lnTo>
                <a:lnTo>
                  <a:pt x="127" y="7"/>
                </a:lnTo>
                <a:lnTo>
                  <a:pt x="145" y="3"/>
                </a:lnTo>
                <a:lnTo>
                  <a:pt x="162" y="1"/>
                </a:lnTo>
                <a:lnTo>
                  <a:pt x="181" y="0"/>
                </a:lnTo>
                <a:lnTo>
                  <a:pt x="196" y="1"/>
                </a:lnTo>
                <a:lnTo>
                  <a:pt x="211" y="3"/>
                </a:lnTo>
                <a:lnTo>
                  <a:pt x="226" y="6"/>
                </a:lnTo>
                <a:lnTo>
                  <a:pt x="241" y="10"/>
                </a:lnTo>
                <a:lnTo>
                  <a:pt x="256" y="16"/>
                </a:lnTo>
                <a:lnTo>
                  <a:pt x="271" y="23"/>
                </a:lnTo>
                <a:lnTo>
                  <a:pt x="286" y="32"/>
                </a:lnTo>
                <a:lnTo>
                  <a:pt x="299" y="42"/>
                </a:lnTo>
                <a:lnTo>
                  <a:pt x="312" y="53"/>
                </a:lnTo>
                <a:lnTo>
                  <a:pt x="324" y="66"/>
                </a:lnTo>
                <a:lnTo>
                  <a:pt x="335" y="79"/>
                </a:lnTo>
                <a:lnTo>
                  <a:pt x="340" y="87"/>
                </a:lnTo>
                <a:lnTo>
                  <a:pt x="345" y="95"/>
                </a:lnTo>
                <a:lnTo>
                  <a:pt x="349" y="103"/>
                </a:lnTo>
                <a:lnTo>
                  <a:pt x="353" y="111"/>
                </a:lnTo>
                <a:lnTo>
                  <a:pt x="359" y="130"/>
                </a:lnTo>
                <a:lnTo>
                  <a:pt x="362" y="139"/>
                </a:lnTo>
                <a:lnTo>
                  <a:pt x="364" y="149"/>
                </a:lnTo>
                <a:lnTo>
                  <a:pt x="366" y="159"/>
                </a:lnTo>
                <a:lnTo>
                  <a:pt x="367" y="170"/>
                </a:lnTo>
                <a:lnTo>
                  <a:pt x="367" y="184"/>
                </a:lnTo>
                <a:lnTo>
                  <a:pt x="365" y="196"/>
                </a:lnTo>
                <a:lnTo>
                  <a:pt x="363" y="208"/>
                </a:lnTo>
                <a:lnTo>
                  <a:pt x="360" y="220"/>
                </a:lnTo>
                <a:lnTo>
                  <a:pt x="356" y="231"/>
                </a:lnTo>
                <a:lnTo>
                  <a:pt x="352" y="240"/>
                </a:lnTo>
                <a:lnTo>
                  <a:pt x="343" y="258"/>
                </a:lnTo>
                <a:lnTo>
                  <a:pt x="338" y="265"/>
                </a:lnTo>
                <a:lnTo>
                  <a:pt x="333" y="272"/>
                </a:lnTo>
                <a:lnTo>
                  <a:pt x="329" y="277"/>
                </a:lnTo>
                <a:lnTo>
                  <a:pt x="325" y="282"/>
                </a:lnTo>
                <a:lnTo>
                  <a:pt x="322" y="286"/>
                </a:lnTo>
                <a:lnTo>
                  <a:pt x="317" y="29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Freeform 14"/>
          <p:cNvSpPr>
            <a:spLocks/>
          </p:cNvSpPr>
          <p:nvPr/>
        </p:nvSpPr>
        <p:spPr bwMode="auto">
          <a:xfrm>
            <a:off x="3990975" y="6076950"/>
            <a:ext cx="584200" cy="555625"/>
          </a:xfrm>
          <a:custGeom>
            <a:avLst/>
            <a:gdLst>
              <a:gd name="T0" fmla="*/ 2147483647 w 368"/>
              <a:gd name="T1" fmla="*/ 2147483647 h 350"/>
              <a:gd name="T2" fmla="*/ 2147483647 w 368"/>
              <a:gd name="T3" fmla="*/ 2147483647 h 350"/>
              <a:gd name="T4" fmla="*/ 2147483647 w 368"/>
              <a:gd name="T5" fmla="*/ 2147483647 h 350"/>
              <a:gd name="T6" fmla="*/ 2147483647 w 368"/>
              <a:gd name="T7" fmla="*/ 2147483647 h 350"/>
              <a:gd name="T8" fmla="*/ 2147483647 w 368"/>
              <a:gd name="T9" fmla="*/ 2147483647 h 350"/>
              <a:gd name="T10" fmla="*/ 2147483647 w 368"/>
              <a:gd name="T11" fmla="*/ 2147483647 h 350"/>
              <a:gd name="T12" fmla="*/ 2147483647 w 368"/>
              <a:gd name="T13" fmla="*/ 2147483647 h 350"/>
              <a:gd name="T14" fmla="*/ 2147483647 w 368"/>
              <a:gd name="T15" fmla="*/ 2147483647 h 350"/>
              <a:gd name="T16" fmla="*/ 2147483647 w 368"/>
              <a:gd name="T17" fmla="*/ 2147483647 h 350"/>
              <a:gd name="T18" fmla="*/ 0 w 368"/>
              <a:gd name="T19" fmla="*/ 2147483647 h 350"/>
              <a:gd name="T20" fmla="*/ 2147483647 w 368"/>
              <a:gd name="T21" fmla="*/ 2147483647 h 350"/>
              <a:gd name="T22" fmla="*/ 2147483647 w 368"/>
              <a:gd name="T23" fmla="*/ 2147483647 h 350"/>
              <a:gd name="T24" fmla="*/ 2147483647 w 368"/>
              <a:gd name="T25" fmla="*/ 2147483647 h 350"/>
              <a:gd name="T26" fmla="*/ 2147483647 w 368"/>
              <a:gd name="T27" fmla="*/ 2147483647 h 350"/>
              <a:gd name="T28" fmla="*/ 2147483647 w 368"/>
              <a:gd name="T29" fmla="*/ 2147483647 h 350"/>
              <a:gd name="T30" fmla="*/ 2147483647 w 368"/>
              <a:gd name="T31" fmla="*/ 2147483647 h 350"/>
              <a:gd name="T32" fmla="*/ 2147483647 w 368"/>
              <a:gd name="T33" fmla="*/ 2147483647 h 350"/>
              <a:gd name="T34" fmla="*/ 2147483647 w 368"/>
              <a:gd name="T35" fmla="*/ 0 h 350"/>
              <a:gd name="T36" fmla="*/ 2147483647 w 368"/>
              <a:gd name="T37" fmla="*/ 2147483647 h 350"/>
              <a:gd name="T38" fmla="*/ 2147483647 w 368"/>
              <a:gd name="T39" fmla="*/ 2147483647 h 350"/>
              <a:gd name="T40" fmla="*/ 2147483647 w 368"/>
              <a:gd name="T41" fmla="*/ 2147483647 h 350"/>
              <a:gd name="T42" fmla="*/ 2147483647 w 368"/>
              <a:gd name="T43" fmla="*/ 2147483647 h 350"/>
              <a:gd name="T44" fmla="*/ 2147483647 w 368"/>
              <a:gd name="T45" fmla="*/ 2147483647 h 350"/>
              <a:gd name="T46" fmla="*/ 2147483647 w 368"/>
              <a:gd name="T47" fmla="*/ 2147483647 h 350"/>
              <a:gd name="T48" fmla="*/ 2147483647 w 368"/>
              <a:gd name="T49" fmla="*/ 2147483647 h 350"/>
              <a:gd name="T50" fmla="*/ 2147483647 w 368"/>
              <a:gd name="T51" fmla="*/ 2147483647 h 350"/>
              <a:gd name="T52" fmla="*/ 2147483647 w 368"/>
              <a:gd name="T53" fmla="*/ 2147483647 h 350"/>
              <a:gd name="T54" fmla="*/ 2147483647 w 368"/>
              <a:gd name="T55" fmla="*/ 2147483647 h 350"/>
              <a:gd name="T56" fmla="*/ 2147483647 w 368"/>
              <a:gd name="T57" fmla="*/ 2147483647 h 350"/>
              <a:gd name="T58" fmla="*/ 2147483647 w 368"/>
              <a:gd name="T59" fmla="*/ 2147483647 h 350"/>
              <a:gd name="T60" fmla="*/ 2147483647 w 368"/>
              <a:gd name="T61" fmla="*/ 2147483647 h 350"/>
              <a:gd name="T62" fmla="*/ 2147483647 w 368"/>
              <a:gd name="T63" fmla="*/ 2147483647 h 350"/>
              <a:gd name="T64" fmla="*/ 2147483647 w 368"/>
              <a:gd name="T65" fmla="*/ 2147483647 h 350"/>
              <a:gd name="T66" fmla="*/ 2147483647 w 368"/>
              <a:gd name="T67" fmla="*/ 2147483647 h 3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8"/>
              <a:gd name="T103" fmla="*/ 0 h 350"/>
              <a:gd name="T104" fmla="*/ 368 w 368"/>
              <a:gd name="T105" fmla="*/ 350 h 3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8" h="350">
                <a:moveTo>
                  <a:pt x="317" y="290"/>
                </a:moveTo>
                <a:lnTo>
                  <a:pt x="366" y="290"/>
                </a:lnTo>
                <a:lnTo>
                  <a:pt x="366" y="349"/>
                </a:lnTo>
                <a:lnTo>
                  <a:pt x="172" y="349"/>
                </a:lnTo>
                <a:lnTo>
                  <a:pt x="156" y="348"/>
                </a:lnTo>
                <a:lnTo>
                  <a:pt x="141" y="345"/>
                </a:lnTo>
                <a:lnTo>
                  <a:pt x="125" y="341"/>
                </a:lnTo>
                <a:lnTo>
                  <a:pt x="110" y="335"/>
                </a:lnTo>
                <a:lnTo>
                  <a:pt x="95" y="327"/>
                </a:lnTo>
                <a:lnTo>
                  <a:pt x="81" y="318"/>
                </a:lnTo>
                <a:lnTo>
                  <a:pt x="68" y="308"/>
                </a:lnTo>
                <a:lnTo>
                  <a:pt x="55" y="296"/>
                </a:lnTo>
                <a:lnTo>
                  <a:pt x="43" y="284"/>
                </a:lnTo>
                <a:lnTo>
                  <a:pt x="33" y="270"/>
                </a:lnTo>
                <a:lnTo>
                  <a:pt x="24" y="255"/>
                </a:lnTo>
                <a:lnTo>
                  <a:pt x="16" y="240"/>
                </a:lnTo>
                <a:lnTo>
                  <a:pt x="9" y="224"/>
                </a:lnTo>
                <a:lnTo>
                  <a:pt x="4" y="207"/>
                </a:lnTo>
                <a:lnTo>
                  <a:pt x="1" y="189"/>
                </a:lnTo>
                <a:lnTo>
                  <a:pt x="0" y="171"/>
                </a:lnTo>
                <a:lnTo>
                  <a:pt x="1" y="153"/>
                </a:lnTo>
                <a:lnTo>
                  <a:pt x="4" y="136"/>
                </a:lnTo>
                <a:lnTo>
                  <a:pt x="8" y="119"/>
                </a:lnTo>
                <a:lnTo>
                  <a:pt x="14" y="104"/>
                </a:lnTo>
                <a:lnTo>
                  <a:pt x="22" y="89"/>
                </a:lnTo>
                <a:lnTo>
                  <a:pt x="31" y="75"/>
                </a:lnTo>
                <a:lnTo>
                  <a:pt x="42" y="62"/>
                </a:lnTo>
                <a:lnTo>
                  <a:pt x="54" y="50"/>
                </a:lnTo>
                <a:lnTo>
                  <a:pt x="66" y="38"/>
                </a:lnTo>
                <a:lnTo>
                  <a:pt x="80" y="29"/>
                </a:lnTo>
                <a:lnTo>
                  <a:pt x="95" y="20"/>
                </a:lnTo>
                <a:lnTo>
                  <a:pt x="110" y="13"/>
                </a:lnTo>
                <a:lnTo>
                  <a:pt x="127" y="7"/>
                </a:lnTo>
                <a:lnTo>
                  <a:pt x="145" y="3"/>
                </a:lnTo>
                <a:lnTo>
                  <a:pt x="162" y="1"/>
                </a:lnTo>
                <a:lnTo>
                  <a:pt x="181" y="0"/>
                </a:lnTo>
                <a:lnTo>
                  <a:pt x="196" y="1"/>
                </a:lnTo>
                <a:lnTo>
                  <a:pt x="211" y="3"/>
                </a:lnTo>
                <a:lnTo>
                  <a:pt x="226" y="6"/>
                </a:lnTo>
                <a:lnTo>
                  <a:pt x="241" y="10"/>
                </a:lnTo>
                <a:lnTo>
                  <a:pt x="256" y="16"/>
                </a:lnTo>
                <a:lnTo>
                  <a:pt x="271" y="23"/>
                </a:lnTo>
                <a:lnTo>
                  <a:pt x="286" y="32"/>
                </a:lnTo>
                <a:lnTo>
                  <a:pt x="299" y="42"/>
                </a:lnTo>
                <a:lnTo>
                  <a:pt x="312" y="53"/>
                </a:lnTo>
                <a:lnTo>
                  <a:pt x="324" y="66"/>
                </a:lnTo>
                <a:lnTo>
                  <a:pt x="335" y="79"/>
                </a:lnTo>
                <a:lnTo>
                  <a:pt x="340" y="87"/>
                </a:lnTo>
                <a:lnTo>
                  <a:pt x="345" y="95"/>
                </a:lnTo>
                <a:lnTo>
                  <a:pt x="349" y="103"/>
                </a:lnTo>
                <a:lnTo>
                  <a:pt x="353" y="111"/>
                </a:lnTo>
                <a:lnTo>
                  <a:pt x="359" y="130"/>
                </a:lnTo>
                <a:lnTo>
                  <a:pt x="362" y="139"/>
                </a:lnTo>
                <a:lnTo>
                  <a:pt x="364" y="149"/>
                </a:lnTo>
                <a:lnTo>
                  <a:pt x="366" y="159"/>
                </a:lnTo>
                <a:lnTo>
                  <a:pt x="367" y="170"/>
                </a:lnTo>
                <a:lnTo>
                  <a:pt x="367" y="184"/>
                </a:lnTo>
                <a:lnTo>
                  <a:pt x="365" y="196"/>
                </a:lnTo>
                <a:lnTo>
                  <a:pt x="363" y="208"/>
                </a:lnTo>
                <a:lnTo>
                  <a:pt x="360" y="220"/>
                </a:lnTo>
                <a:lnTo>
                  <a:pt x="356" y="231"/>
                </a:lnTo>
                <a:lnTo>
                  <a:pt x="352" y="240"/>
                </a:lnTo>
                <a:lnTo>
                  <a:pt x="343" y="258"/>
                </a:lnTo>
                <a:lnTo>
                  <a:pt x="338" y="265"/>
                </a:lnTo>
                <a:lnTo>
                  <a:pt x="333" y="272"/>
                </a:lnTo>
                <a:lnTo>
                  <a:pt x="329" y="277"/>
                </a:lnTo>
                <a:lnTo>
                  <a:pt x="325" y="282"/>
                </a:lnTo>
                <a:lnTo>
                  <a:pt x="322" y="286"/>
                </a:lnTo>
                <a:lnTo>
                  <a:pt x="317" y="29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Freeform 15"/>
          <p:cNvSpPr>
            <a:spLocks/>
          </p:cNvSpPr>
          <p:nvPr/>
        </p:nvSpPr>
        <p:spPr bwMode="auto">
          <a:xfrm>
            <a:off x="3914775" y="1047750"/>
            <a:ext cx="584200" cy="555625"/>
          </a:xfrm>
          <a:custGeom>
            <a:avLst/>
            <a:gdLst>
              <a:gd name="T0" fmla="*/ 2147483647 w 368"/>
              <a:gd name="T1" fmla="*/ 2147483647 h 350"/>
              <a:gd name="T2" fmla="*/ 2147483647 w 368"/>
              <a:gd name="T3" fmla="*/ 2147483647 h 350"/>
              <a:gd name="T4" fmla="*/ 2147483647 w 368"/>
              <a:gd name="T5" fmla="*/ 2147483647 h 350"/>
              <a:gd name="T6" fmla="*/ 2147483647 w 368"/>
              <a:gd name="T7" fmla="*/ 2147483647 h 350"/>
              <a:gd name="T8" fmla="*/ 2147483647 w 368"/>
              <a:gd name="T9" fmla="*/ 2147483647 h 350"/>
              <a:gd name="T10" fmla="*/ 2147483647 w 368"/>
              <a:gd name="T11" fmla="*/ 2147483647 h 350"/>
              <a:gd name="T12" fmla="*/ 2147483647 w 368"/>
              <a:gd name="T13" fmla="*/ 2147483647 h 350"/>
              <a:gd name="T14" fmla="*/ 2147483647 w 368"/>
              <a:gd name="T15" fmla="*/ 2147483647 h 350"/>
              <a:gd name="T16" fmla="*/ 2147483647 w 368"/>
              <a:gd name="T17" fmla="*/ 2147483647 h 350"/>
              <a:gd name="T18" fmla="*/ 0 w 368"/>
              <a:gd name="T19" fmla="*/ 2147483647 h 350"/>
              <a:gd name="T20" fmla="*/ 2147483647 w 368"/>
              <a:gd name="T21" fmla="*/ 2147483647 h 350"/>
              <a:gd name="T22" fmla="*/ 2147483647 w 368"/>
              <a:gd name="T23" fmla="*/ 2147483647 h 350"/>
              <a:gd name="T24" fmla="*/ 2147483647 w 368"/>
              <a:gd name="T25" fmla="*/ 2147483647 h 350"/>
              <a:gd name="T26" fmla="*/ 2147483647 w 368"/>
              <a:gd name="T27" fmla="*/ 2147483647 h 350"/>
              <a:gd name="T28" fmla="*/ 2147483647 w 368"/>
              <a:gd name="T29" fmla="*/ 2147483647 h 350"/>
              <a:gd name="T30" fmla="*/ 2147483647 w 368"/>
              <a:gd name="T31" fmla="*/ 2147483647 h 350"/>
              <a:gd name="T32" fmla="*/ 2147483647 w 368"/>
              <a:gd name="T33" fmla="*/ 2147483647 h 350"/>
              <a:gd name="T34" fmla="*/ 2147483647 w 368"/>
              <a:gd name="T35" fmla="*/ 0 h 350"/>
              <a:gd name="T36" fmla="*/ 2147483647 w 368"/>
              <a:gd name="T37" fmla="*/ 2147483647 h 350"/>
              <a:gd name="T38" fmla="*/ 2147483647 w 368"/>
              <a:gd name="T39" fmla="*/ 2147483647 h 350"/>
              <a:gd name="T40" fmla="*/ 2147483647 w 368"/>
              <a:gd name="T41" fmla="*/ 2147483647 h 350"/>
              <a:gd name="T42" fmla="*/ 2147483647 w 368"/>
              <a:gd name="T43" fmla="*/ 2147483647 h 350"/>
              <a:gd name="T44" fmla="*/ 2147483647 w 368"/>
              <a:gd name="T45" fmla="*/ 2147483647 h 350"/>
              <a:gd name="T46" fmla="*/ 2147483647 w 368"/>
              <a:gd name="T47" fmla="*/ 2147483647 h 350"/>
              <a:gd name="T48" fmla="*/ 2147483647 w 368"/>
              <a:gd name="T49" fmla="*/ 2147483647 h 350"/>
              <a:gd name="T50" fmla="*/ 2147483647 w 368"/>
              <a:gd name="T51" fmla="*/ 2147483647 h 350"/>
              <a:gd name="T52" fmla="*/ 2147483647 w 368"/>
              <a:gd name="T53" fmla="*/ 2147483647 h 350"/>
              <a:gd name="T54" fmla="*/ 2147483647 w 368"/>
              <a:gd name="T55" fmla="*/ 2147483647 h 350"/>
              <a:gd name="T56" fmla="*/ 2147483647 w 368"/>
              <a:gd name="T57" fmla="*/ 2147483647 h 350"/>
              <a:gd name="T58" fmla="*/ 2147483647 w 368"/>
              <a:gd name="T59" fmla="*/ 2147483647 h 350"/>
              <a:gd name="T60" fmla="*/ 2147483647 w 368"/>
              <a:gd name="T61" fmla="*/ 2147483647 h 350"/>
              <a:gd name="T62" fmla="*/ 2147483647 w 368"/>
              <a:gd name="T63" fmla="*/ 2147483647 h 350"/>
              <a:gd name="T64" fmla="*/ 2147483647 w 368"/>
              <a:gd name="T65" fmla="*/ 2147483647 h 350"/>
              <a:gd name="T66" fmla="*/ 2147483647 w 368"/>
              <a:gd name="T67" fmla="*/ 2147483647 h 3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8"/>
              <a:gd name="T103" fmla="*/ 0 h 350"/>
              <a:gd name="T104" fmla="*/ 368 w 368"/>
              <a:gd name="T105" fmla="*/ 350 h 3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8" h="350">
                <a:moveTo>
                  <a:pt x="317" y="290"/>
                </a:moveTo>
                <a:lnTo>
                  <a:pt x="366" y="290"/>
                </a:lnTo>
                <a:lnTo>
                  <a:pt x="366" y="349"/>
                </a:lnTo>
                <a:lnTo>
                  <a:pt x="172" y="349"/>
                </a:lnTo>
                <a:lnTo>
                  <a:pt x="156" y="348"/>
                </a:lnTo>
                <a:lnTo>
                  <a:pt x="141" y="345"/>
                </a:lnTo>
                <a:lnTo>
                  <a:pt x="125" y="341"/>
                </a:lnTo>
                <a:lnTo>
                  <a:pt x="110" y="335"/>
                </a:lnTo>
                <a:lnTo>
                  <a:pt x="95" y="327"/>
                </a:lnTo>
                <a:lnTo>
                  <a:pt x="81" y="318"/>
                </a:lnTo>
                <a:lnTo>
                  <a:pt x="68" y="308"/>
                </a:lnTo>
                <a:lnTo>
                  <a:pt x="55" y="296"/>
                </a:lnTo>
                <a:lnTo>
                  <a:pt x="43" y="284"/>
                </a:lnTo>
                <a:lnTo>
                  <a:pt x="33" y="270"/>
                </a:lnTo>
                <a:lnTo>
                  <a:pt x="24" y="255"/>
                </a:lnTo>
                <a:lnTo>
                  <a:pt x="16" y="240"/>
                </a:lnTo>
                <a:lnTo>
                  <a:pt x="9" y="224"/>
                </a:lnTo>
                <a:lnTo>
                  <a:pt x="4" y="207"/>
                </a:lnTo>
                <a:lnTo>
                  <a:pt x="1" y="189"/>
                </a:lnTo>
                <a:lnTo>
                  <a:pt x="0" y="171"/>
                </a:lnTo>
                <a:lnTo>
                  <a:pt x="1" y="153"/>
                </a:lnTo>
                <a:lnTo>
                  <a:pt x="4" y="136"/>
                </a:lnTo>
                <a:lnTo>
                  <a:pt x="8" y="119"/>
                </a:lnTo>
                <a:lnTo>
                  <a:pt x="14" y="104"/>
                </a:lnTo>
                <a:lnTo>
                  <a:pt x="22" y="89"/>
                </a:lnTo>
                <a:lnTo>
                  <a:pt x="31" y="75"/>
                </a:lnTo>
                <a:lnTo>
                  <a:pt x="42" y="62"/>
                </a:lnTo>
                <a:lnTo>
                  <a:pt x="54" y="50"/>
                </a:lnTo>
                <a:lnTo>
                  <a:pt x="66" y="38"/>
                </a:lnTo>
                <a:lnTo>
                  <a:pt x="80" y="29"/>
                </a:lnTo>
                <a:lnTo>
                  <a:pt x="95" y="20"/>
                </a:lnTo>
                <a:lnTo>
                  <a:pt x="110" y="13"/>
                </a:lnTo>
                <a:lnTo>
                  <a:pt x="127" y="7"/>
                </a:lnTo>
                <a:lnTo>
                  <a:pt x="145" y="3"/>
                </a:lnTo>
                <a:lnTo>
                  <a:pt x="162" y="1"/>
                </a:lnTo>
                <a:lnTo>
                  <a:pt x="181" y="0"/>
                </a:lnTo>
                <a:lnTo>
                  <a:pt x="196" y="1"/>
                </a:lnTo>
                <a:lnTo>
                  <a:pt x="211" y="3"/>
                </a:lnTo>
                <a:lnTo>
                  <a:pt x="226" y="6"/>
                </a:lnTo>
                <a:lnTo>
                  <a:pt x="241" y="10"/>
                </a:lnTo>
                <a:lnTo>
                  <a:pt x="256" y="16"/>
                </a:lnTo>
                <a:lnTo>
                  <a:pt x="271" y="23"/>
                </a:lnTo>
                <a:lnTo>
                  <a:pt x="286" y="32"/>
                </a:lnTo>
                <a:lnTo>
                  <a:pt x="299" y="42"/>
                </a:lnTo>
                <a:lnTo>
                  <a:pt x="312" y="53"/>
                </a:lnTo>
                <a:lnTo>
                  <a:pt x="324" y="66"/>
                </a:lnTo>
                <a:lnTo>
                  <a:pt x="335" y="79"/>
                </a:lnTo>
                <a:lnTo>
                  <a:pt x="340" y="87"/>
                </a:lnTo>
                <a:lnTo>
                  <a:pt x="345" y="95"/>
                </a:lnTo>
                <a:lnTo>
                  <a:pt x="349" y="103"/>
                </a:lnTo>
                <a:lnTo>
                  <a:pt x="353" y="111"/>
                </a:lnTo>
                <a:lnTo>
                  <a:pt x="359" y="130"/>
                </a:lnTo>
                <a:lnTo>
                  <a:pt x="362" y="139"/>
                </a:lnTo>
                <a:lnTo>
                  <a:pt x="364" y="149"/>
                </a:lnTo>
                <a:lnTo>
                  <a:pt x="366" y="159"/>
                </a:lnTo>
                <a:lnTo>
                  <a:pt x="367" y="170"/>
                </a:lnTo>
                <a:lnTo>
                  <a:pt x="367" y="184"/>
                </a:lnTo>
                <a:lnTo>
                  <a:pt x="365" y="196"/>
                </a:lnTo>
                <a:lnTo>
                  <a:pt x="363" y="208"/>
                </a:lnTo>
                <a:lnTo>
                  <a:pt x="360" y="220"/>
                </a:lnTo>
                <a:lnTo>
                  <a:pt x="356" y="231"/>
                </a:lnTo>
                <a:lnTo>
                  <a:pt x="352" y="240"/>
                </a:lnTo>
                <a:lnTo>
                  <a:pt x="343" y="258"/>
                </a:lnTo>
                <a:lnTo>
                  <a:pt x="338" y="265"/>
                </a:lnTo>
                <a:lnTo>
                  <a:pt x="333" y="272"/>
                </a:lnTo>
                <a:lnTo>
                  <a:pt x="329" y="277"/>
                </a:lnTo>
                <a:lnTo>
                  <a:pt x="325" y="282"/>
                </a:lnTo>
                <a:lnTo>
                  <a:pt x="322" y="286"/>
                </a:lnTo>
                <a:lnTo>
                  <a:pt x="317" y="29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3968750" y="5187950"/>
            <a:ext cx="673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1485900" y="1185863"/>
            <a:ext cx="6524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Book Antiqua" pitchFamily="18" charset="0"/>
              </a:rPr>
              <a:t>Sales</a:t>
            </a:r>
          </a:p>
          <a:p>
            <a:pPr eaLnBrk="0" hangingPunct="0"/>
            <a:r>
              <a:rPr lang="en-US" sz="1200">
                <a:latin typeface="Book Antiqua" pitchFamily="18" charset="0"/>
              </a:rPr>
              <a:t>Orders</a:t>
            </a: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2552700" y="1223963"/>
            <a:ext cx="6667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Book Antiqua" pitchFamily="18" charset="0"/>
              </a:rPr>
              <a:t>Keying</a:t>
            </a: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4475163" y="1033463"/>
            <a:ext cx="1052512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Book Antiqua" pitchFamily="18" charset="0"/>
              </a:rPr>
              <a:t>Unedited </a:t>
            </a:r>
          </a:p>
          <a:p>
            <a:pPr eaLnBrk="0" hangingPunct="0"/>
            <a:r>
              <a:rPr lang="en-US" sz="1200">
                <a:latin typeface="Book Antiqua" pitchFamily="18" charset="0"/>
              </a:rPr>
              <a:t>Transactions</a:t>
            </a: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3886200" y="1828800"/>
            <a:ext cx="463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Book Antiqua" pitchFamily="18" charset="0"/>
              </a:rPr>
              <a:t>Edit</a:t>
            </a:r>
          </a:p>
          <a:p>
            <a:pPr eaLnBrk="0" hangingPunct="0"/>
            <a:r>
              <a:rPr lang="en-US" sz="1200">
                <a:latin typeface="Book Antiqua" pitchFamily="18" charset="0"/>
              </a:rPr>
              <a:t>Run</a:t>
            </a: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2844800" y="1862138"/>
            <a:ext cx="6032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Book Antiqua" pitchFamily="18" charset="0"/>
              </a:rPr>
              <a:t>Errors</a:t>
            </a: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4551363" y="2481263"/>
            <a:ext cx="1052512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Book Antiqua" pitchFamily="18" charset="0"/>
              </a:rPr>
              <a:t>Edited</a:t>
            </a:r>
          </a:p>
          <a:p>
            <a:pPr eaLnBrk="0" hangingPunct="0"/>
            <a:r>
              <a:rPr lang="en-US" sz="1200">
                <a:latin typeface="Book Antiqua" pitchFamily="18" charset="0"/>
              </a:rPr>
              <a:t>Transactions</a:t>
            </a: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3956050" y="3317875"/>
            <a:ext cx="463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dirty="0">
                <a:latin typeface="Book Antiqua" pitchFamily="18" charset="0"/>
              </a:rPr>
              <a:t>Sort</a:t>
            </a:r>
          </a:p>
          <a:p>
            <a:pPr eaLnBrk="0" hangingPunct="0"/>
            <a:r>
              <a:rPr lang="en-US" sz="1200" dirty="0">
                <a:latin typeface="Book Antiqua" pitchFamily="18" charset="0"/>
              </a:rPr>
              <a:t>Run</a:t>
            </a: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4627563" y="4003675"/>
            <a:ext cx="103981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Book Antiqua" pitchFamily="18" charset="0"/>
              </a:rPr>
              <a:t>Transactions</a:t>
            </a: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3962400" y="5181600"/>
            <a:ext cx="6842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Book Antiqua" pitchFamily="18" charset="0"/>
              </a:rPr>
              <a:t>Update</a:t>
            </a:r>
          </a:p>
          <a:p>
            <a:pPr eaLnBrk="0" hangingPunct="0"/>
            <a:r>
              <a:rPr lang="en-US" sz="1200">
                <a:latin typeface="Book Antiqua" pitchFamily="18" charset="0"/>
              </a:rPr>
              <a:t>Run</a:t>
            </a: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1885950" y="4384675"/>
            <a:ext cx="957263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Book Antiqua" pitchFamily="18" charset="0"/>
              </a:rPr>
              <a:t>Old Master</a:t>
            </a:r>
          </a:p>
          <a:p>
            <a:pPr eaLnBrk="0" hangingPunct="0"/>
            <a:r>
              <a:rPr lang="en-US" sz="1200">
                <a:latin typeface="Book Antiqua" pitchFamily="18" charset="0"/>
              </a:rPr>
              <a:t>(father)</a:t>
            </a: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2874963" y="4841875"/>
            <a:ext cx="40163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Book Antiqua" pitchFamily="18" charset="0"/>
              </a:rPr>
              <a:t>AR</a:t>
            </a: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2874963" y="5832475"/>
            <a:ext cx="40163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latin typeface="Book Antiqua" pitchFamily="18" charset="0"/>
              </a:rPr>
              <a:t>AR</a:t>
            </a: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1600200" y="5715000"/>
            <a:ext cx="1027113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dirty="0">
                <a:latin typeface="Book Antiqua" pitchFamily="18" charset="0"/>
              </a:rPr>
              <a:t>New Master</a:t>
            </a:r>
          </a:p>
          <a:p>
            <a:pPr eaLnBrk="0" hangingPunct="0"/>
            <a:r>
              <a:rPr lang="en-US" sz="1200" dirty="0">
                <a:latin typeface="Book Antiqua" pitchFamily="18" charset="0"/>
              </a:rPr>
              <a:t>(son)</a:t>
            </a:r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4648200" y="6096000"/>
            <a:ext cx="38385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dirty="0">
                <a:latin typeface="Book Antiqua" pitchFamily="18" charset="0"/>
              </a:rPr>
              <a:t>Transactions (eventually transferred to an archive file)</a:t>
            </a:r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2216150" y="137160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>
            <a:off x="3282950" y="1295400"/>
            <a:ext cx="596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>
            <a:off x="4191000" y="1606550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H="1">
            <a:off x="3498850" y="2133600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Rectangle 35"/>
          <p:cNvSpPr>
            <a:spLocks noChangeArrowheads="1"/>
          </p:cNvSpPr>
          <p:nvPr/>
        </p:nvSpPr>
        <p:spPr bwMode="auto">
          <a:xfrm>
            <a:off x="1371600" y="1981200"/>
            <a:ext cx="14176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>
                <a:solidFill>
                  <a:srgbClr val="FC0128"/>
                </a:solidFill>
                <a:latin typeface="Book Antiqua" pitchFamily="18" charset="0"/>
              </a:rPr>
              <a:t>correct errors and </a:t>
            </a:r>
          </a:p>
          <a:p>
            <a:pPr eaLnBrk="0" hangingPunct="0"/>
            <a:r>
              <a:rPr lang="en-US" sz="1200">
                <a:solidFill>
                  <a:srgbClr val="FC0128"/>
                </a:solidFill>
                <a:latin typeface="Book Antiqua" pitchFamily="18" charset="0"/>
              </a:rPr>
              <a:t>resubmit</a:t>
            </a:r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>
            <a:off x="3435350" y="1905000"/>
            <a:ext cx="3683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5" name="Line 38"/>
          <p:cNvSpPr>
            <a:spLocks noChangeShapeType="1"/>
          </p:cNvSpPr>
          <p:nvPr/>
        </p:nvSpPr>
        <p:spPr bwMode="auto">
          <a:xfrm>
            <a:off x="4191000" y="457835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Line 39"/>
          <p:cNvSpPr>
            <a:spLocks noChangeShapeType="1"/>
          </p:cNvSpPr>
          <p:nvPr/>
        </p:nvSpPr>
        <p:spPr bwMode="auto">
          <a:xfrm>
            <a:off x="3435350" y="5035550"/>
            <a:ext cx="4445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7" name="Line 40"/>
          <p:cNvSpPr>
            <a:spLocks noChangeShapeType="1"/>
          </p:cNvSpPr>
          <p:nvPr/>
        </p:nvSpPr>
        <p:spPr bwMode="auto">
          <a:xfrm flipH="1">
            <a:off x="3422650" y="5568950"/>
            <a:ext cx="5461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8" name="Line 41"/>
          <p:cNvSpPr>
            <a:spLocks noChangeShapeType="1"/>
          </p:cNvSpPr>
          <p:nvPr/>
        </p:nvSpPr>
        <p:spPr bwMode="auto">
          <a:xfrm>
            <a:off x="4191000" y="5645150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9" name="Rectangle 42"/>
          <p:cNvSpPr>
            <a:spLocks noChangeArrowheads="1"/>
          </p:cNvSpPr>
          <p:nvPr/>
        </p:nvSpPr>
        <p:spPr bwMode="auto">
          <a:xfrm>
            <a:off x="5922963" y="1719263"/>
            <a:ext cx="1639887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B050"/>
                </a:solidFill>
                <a:latin typeface="Book Antiqua" pitchFamily="18" charset="0"/>
              </a:rPr>
              <a:t>catches clerical errors</a:t>
            </a:r>
          </a:p>
        </p:txBody>
      </p:sp>
      <p:sp>
        <p:nvSpPr>
          <p:cNvPr id="48170" name="Line 43"/>
          <p:cNvSpPr>
            <a:spLocks noChangeShapeType="1"/>
          </p:cNvSpPr>
          <p:nvPr/>
        </p:nvSpPr>
        <p:spPr bwMode="auto">
          <a:xfrm flipH="1">
            <a:off x="4489450" y="1905000"/>
            <a:ext cx="14605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1" name="Rectangle 44"/>
          <p:cNvSpPr>
            <a:spLocks noChangeArrowheads="1"/>
          </p:cNvSpPr>
          <p:nvPr/>
        </p:nvSpPr>
        <p:spPr bwMode="auto">
          <a:xfrm>
            <a:off x="5922963" y="3165475"/>
            <a:ext cx="2487612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B050"/>
                </a:solidFill>
                <a:latin typeface="Book Antiqua" pitchFamily="18" charset="0"/>
              </a:rPr>
              <a:t>rearranges the transaction data by</a:t>
            </a:r>
          </a:p>
          <a:p>
            <a:pPr eaLnBrk="0" hangingPunct="0"/>
            <a:r>
              <a:rPr lang="en-US" sz="1200" dirty="0">
                <a:solidFill>
                  <a:srgbClr val="00B050"/>
                </a:solidFill>
                <a:latin typeface="Book Antiqua" pitchFamily="18" charset="0"/>
              </a:rPr>
              <a:t>key field so that it is in the same</a:t>
            </a:r>
          </a:p>
          <a:p>
            <a:pPr eaLnBrk="0" hangingPunct="0"/>
            <a:r>
              <a:rPr lang="en-US" sz="1200" dirty="0">
                <a:solidFill>
                  <a:srgbClr val="00B050"/>
                </a:solidFill>
                <a:latin typeface="Book Antiqua" pitchFamily="18" charset="0"/>
              </a:rPr>
              <a:t>sequence as the master file</a:t>
            </a:r>
          </a:p>
        </p:txBody>
      </p:sp>
      <p:sp>
        <p:nvSpPr>
          <p:cNvPr id="48172" name="Line 45"/>
          <p:cNvSpPr>
            <a:spLocks noChangeShapeType="1"/>
          </p:cNvSpPr>
          <p:nvPr/>
        </p:nvSpPr>
        <p:spPr bwMode="auto">
          <a:xfrm>
            <a:off x="4502150" y="3505200"/>
            <a:ext cx="14351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3" name="Rectangle 46"/>
          <p:cNvSpPr>
            <a:spLocks noChangeArrowheads="1"/>
          </p:cNvSpPr>
          <p:nvPr/>
        </p:nvSpPr>
        <p:spPr bwMode="auto">
          <a:xfrm>
            <a:off x="5999163" y="5146675"/>
            <a:ext cx="2611437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B050"/>
                </a:solidFill>
                <a:latin typeface="Book Antiqua" pitchFamily="18" charset="0"/>
              </a:rPr>
              <a:t>changes the values in the master file </a:t>
            </a:r>
            <a:r>
              <a:rPr lang="en-US" sz="1200" dirty="0" smtClean="0">
                <a:solidFill>
                  <a:srgbClr val="00B050"/>
                </a:solidFill>
                <a:latin typeface="Book Antiqua" pitchFamily="18" charset="0"/>
              </a:rPr>
              <a:t>to reflect </a:t>
            </a:r>
            <a:r>
              <a:rPr lang="en-US" sz="1200" dirty="0">
                <a:solidFill>
                  <a:srgbClr val="00B050"/>
                </a:solidFill>
                <a:latin typeface="Book Antiqua" pitchFamily="18" charset="0"/>
              </a:rPr>
              <a:t>the transactions that have occurred</a:t>
            </a:r>
          </a:p>
        </p:txBody>
      </p:sp>
      <p:sp>
        <p:nvSpPr>
          <p:cNvPr id="48174" name="Line 47"/>
          <p:cNvSpPr>
            <a:spLocks noChangeShapeType="1"/>
          </p:cNvSpPr>
          <p:nvPr/>
        </p:nvSpPr>
        <p:spPr bwMode="auto">
          <a:xfrm>
            <a:off x="4654550" y="5410200"/>
            <a:ext cx="13589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5" name="Rectangle 48"/>
          <p:cNvSpPr>
            <a:spLocks noChangeArrowheads="1"/>
          </p:cNvSpPr>
          <p:nvPr/>
        </p:nvSpPr>
        <p:spPr bwMode="auto">
          <a:xfrm>
            <a:off x="762000" y="3810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/>
            <a:r>
              <a:rPr lang="en-US" sz="2800" dirty="0">
                <a:solidFill>
                  <a:schemeClr val="tx2"/>
                </a:solidFill>
                <a:cs typeface="Arial" pitchFamily="34" charset="0"/>
              </a:rPr>
              <a:t>Batch Processing/Sequential File</a:t>
            </a:r>
          </a:p>
        </p:txBody>
      </p:sp>
      <p:sp>
        <p:nvSpPr>
          <p:cNvPr id="48176" name="Line 49"/>
          <p:cNvSpPr>
            <a:spLocks noChangeShapeType="1"/>
          </p:cNvSpPr>
          <p:nvPr/>
        </p:nvSpPr>
        <p:spPr bwMode="auto">
          <a:xfrm>
            <a:off x="4191000" y="3048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7" name="Line 50"/>
          <p:cNvSpPr>
            <a:spLocks noChangeShapeType="1"/>
          </p:cNvSpPr>
          <p:nvPr/>
        </p:nvSpPr>
        <p:spPr bwMode="auto">
          <a:xfrm>
            <a:off x="4191000" y="3733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8" name="Line 51"/>
          <p:cNvSpPr>
            <a:spLocks noChangeShapeType="1"/>
          </p:cNvSpPr>
          <p:nvPr/>
        </p:nvSpPr>
        <p:spPr bwMode="auto">
          <a:xfrm>
            <a:off x="4191000" y="2286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B2E47-0016-404E-AEB1-662E08B91AD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610600" cy="533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200" dirty="0" smtClean="0"/>
              <a:t>Steps in Batch Processing/Sequential File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991600" cy="43434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Keystroke</a:t>
            </a:r>
            <a:r>
              <a:rPr lang="en-US" sz="2400" dirty="0" smtClean="0"/>
              <a:t> - source documents are transcribed by clerks to magnetic tape for processing later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Edit Run </a:t>
            </a:r>
            <a:r>
              <a:rPr lang="en-US" sz="2400" dirty="0" smtClean="0"/>
              <a:t>- identifies clerical errors in the batch and places them into an error file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Sort Run</a:t>
            </a:r>
            <a:r>
              <a:rPr lang="en-US" sz="2400" dirty="0" smtClean="0"/>
              <a:t> - places the transaction file in the same order as the master file using a primary key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Update Run </a:t>
            </a:r>
            <a:r>
              <a:rPr lang="en-US" sz="2400" dirty="0" smtClean="0"/>
              <a:t>- changes the value of appropriate fields in the master file to reflect the transaction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Backup Procedure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- </a:t>
            </a:r>
            <a:r>
              <a:rPr lang="en-US" sz="2400" dirty="0" smtClean="0"/>
              <a:t>the original master continues to exist and a new master file is created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ED6A8-D350-4E07-90CD-D6C603051C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9248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Advantages of Batch Processing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8229600" cy="3382962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Organizations can </a:t>
            </a:r>
            <a:r>
              <a:rPr lang="en-US" b="1" dirty="0" smtClean="0"/>
              <a:t>increase efficiency </a:t>
            </a:r>
            <a:r>
              <a:rPr lang="en-US" dirty="0" smtClean="0"/>
              <a:t>by grouping large numbers of transactions into batches rather than processing each event separately.</a:t>
            </a:r>
          </a:p>
          <a:p>
            <a:pPr eaLnBrk="1" hangingPunct="1"/>
            <a:r>
              <a:rPr lang="en-US" dirty="0" smtClean="0"/>
              <a:t>Batch processing </a:t>
            </a:r>
            <a:r>
              <a:rPr lang="en-US" b="1" dirty="0" smtClean="0"/>
              <a:t>provides control </a:t>
            </a:r>
            <a:r>
              <a:rPr lang="en-US" dirty="0" smtClean="0"/>
              <a:t>over the transaction process via control figures.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344FE-EA16-46DD-804B-D58240B660B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Real-Time Systems…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676400"/>
            <a:ext cx="8763000" cy="4572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3000" b="1" smtClean="0"/>
              <a:t>process transactions individually </a:t>
            </a:r>
            <a:r>
              <a:rPr lang="en-US" sz="3000" smtClean="0"/>
              <a:t>at the moment the economic event occurs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have </a:t>
            </a:r>
            <a:r>
              <a:rPr lang="en-US" sz="3000" b="1" smtClean="0"/>
              <a:t>no time lag </a:t>
            </a:r>
            <a:r>
              <a:rPr lang="en-US" sz="3000" smtClean="0"/>
              <a:t>between the economic event and the processing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generally </a:t>
            </a:r>
            <a:r>
              <a:rPr lang="en-US" sz="3000" b="1" smtClean="0"/>
              <a:t>require greater resources </a:t>
            </a:r>
            <a:r>
              <a:rPr lang="en-US" sz="3000" smtClean="0"/>
              <a:t>than batch processing since they require dedicated processing capacity; however, these cost differentials are decreasing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oftentimes have </a:t>
            </a:r>
            <a:r>
              <a:rPr lang="en-US" sz="3000" b="1" smtClean="0"/>
              <a:t>longer systems development time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FE522-4ABF-498B-8401-1F9693DDA2A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19200"/>
            <a:ext cx="7924800" cy="4876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A9738-8E94-4AD6-9095-20DDA7D25E4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9248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Why Do So Many AIS Use Batch Processing?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2590800"/>
            <a:ext cx="8305800" cy="3505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AIS processing is characterized by high-volume, independent transactions, such are recording cash receipts checks received in the mail.  </a:t>
            </a:r>
          </a:p>
          <a:p>
            <a:pPr eaLnBrk="1" hangingPunct="1"/>
            <a:r>
              <a:rPr lang="en-US" smtClean="0"/>
              <a:t>The processing of such high-volume checks can be done during an off-peak computer time.</a:t>
            </a:r>
          </a:p>
          <a:p>
            <a:pPr eaLnBrk="1" hangingPunct="1"/>
            <a:r>
              <a:rPr lang="en-US" smtClean="0"/>
              <a:t>This is one reason why batch processing maybe done using real-time data collection.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0DAC3-9963-46E9-9EE2-16C8C33E1A2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76051-F36B-46B2-BB0E-FE9B4F49C28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7843837" cy="490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0" y="6248400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2-1</a:t>
            </a:r>
            <a:endParaRPr lang="en-US" sz="800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1000" y="6858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r>
              <a:rPr lang="en-US" sz="3000" b="1" dirty="0">
                <a:solidFill>
                  <a:srgbClr val="1B4493"/>
                </a:solidFill>
              </a:rPr>
              <a:t>Relationship between Transaction Cycles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9248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Uses of Coding in AIS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64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Concisely represent large amounts of complex information that would otherwise be unmanageable</a:t>
            </a:r>
          </a:p>
          <a:p>
            <a:pPr eaLnBrk="1" hangingPunct="1"/>
            <a:r>
              <a:rPr lang="en-US" sz="3000" smtClean="0"/>
              <a:t>Provide a means of accountability over the completeness of the transactions processed</a:t>
            </a:r>
          </a:p>
          <a:p>
            <a:pPr eaLnBrk="1" hangingPunct="1"/>
            <a:r>
              <a:rPr lang="en-US" sz="3000" smtClean="0"/>
              <a:t>Identify unique transactions and accounts within a file</a:t>
            </a:r>
          </a:p>
          <a:p>
            <a:pPr eaLnBrk="1" hangingPunct="1"/>
            <a:r>
              <a:rPr lang="en-US" sz="3000" smtClean="0"/>
              <a:t>Support the audit function by providing an effective audit trail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CD089-FC1E-4E6A-9E1D-B3BB2046B2A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Sequential Codes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24800" cy="464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200" smtClean="0"/>
              <a:t>Represent items in sequential order</a:t>
            </a:r>
          </a:p>
          <a:p>
            <a:pPr eaLnBrk="1" hangingPunct="1"/>
            <a:r>
              <a:rPr lang="en-US" sz="3200" smtClean="0"/>
              <a:t>Used to prenumber source documents</a:t>
            </a:r>
          </a:p>
          <a:p>
            <a:pPr eaLnBrk="1" hangingPunct="1"/>
            <a:r>
              <a:rPr lang="en-US" sz="3200" smtClean="0"/>
              <a:t>Track each transaction processed </a:t>
            </a:r>
          </a:p>
          <a:p>
            <a:pPr eaLnBrk="1" hangingPunct="1"/>
            <a:r>
              <a:rPr lang="en-US" sz="3200" smtClean="0"/>
              <a:t>Identify any out-of-sequence documents</a:t>
            </a:r>
          </a:p>
          <a:p>
            <a:pPr eaLnBrk="1" hangingPunct="1"/>
            <a:r>
              <a:rPr lang="en-US" sz="3200" smtClean="0"/>
              <a:t>Disadvantages:</a:t>
            </a:r>
          </a:p>
          <a:p>
            <a:pPr lvl="1" eaLnBrk="1" hangingPunct="1"/>
            <a:r>
              <a:rPr lang="en-US" sz="3000" smtClean="0"/>
              <a:t>arbitrary information</a:t>
            </a:r>
          </a:p>
          <a:p>
            <a:pPr lvl="1" eaLnBrk="1" hangingPunct="1"/>
            <a:r>
              <a:rPr lang="en-US" sz="3000" smtClean="0"/>
              <a:t>hard to make changes and insertions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6D50-8AD6-43C2-BB44-9A571204C42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Block Codes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153400" cy="48006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Represent whole classes by assigning each class a specific range within the coding scheme</a:t>
            </a:r>
          </a:p>
          <a:p>
            <a:pPr eaLnBrk="1" hangingPunct="1"/>
            <a:r>
              <a:rPr lang="en-US" smtClean="0"/>
              <a:t>Used for chart of accounts </a:t>
            </a:r>
          </a:p>
          <a:p>
            <a:pPr lvl="1" eaLnBrk="1" hangingPunct="1"/>
            <a:r>
              <a:rPr lang="en-US" smtClean="0"/>
              <a:t>The basis of the general ledger</a:t>
            </a:r>
          </a:p>
          <a:p>
            <a:pPr eaLnBrk="1" hangingPunct="1"/>
            <a:r>
              <a:rPr lang="en-US" smtClean="0"/>
              <a:t>Allows for the easy insertion of new codes within a block </a:t>
            </a:r>
          </a:p>
          <a:p>
            <a:pPr lvl="1" eaLnBrk="1" hangingPunct="1"/>
            <a:r>
              <a:rPr lang="en-US" smtClean="0"/>
              <a:t>Don’t have to reorganize the coding structure</a:t>
            </a:r>
          </a:p>
          <a:p>
            <a:pPr eaLnBrk="1" hangingPunct="1"/>
            <a:r>
              <a:rPr lang="en-US" smtClean="0"/>
              <a:t>Disadvantage:</a:t>
            </a:r>
          </a:p>
          <a:p>
            <a:pPr lvl="1" eaLnBrk="1" hangingPunct="1"/>
            <a:r>
              <a:rPr lang="en-US" smtClean="0"/>
              <a:t>arbitrary information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82D5E-1185-4F48-A004-F1321D4E366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Group Codes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84200" y="1676400"/>
            <a:ext cx="8178800" cy="19812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Represent complex items or events involving two or more pieces of data using fields with specific meaning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For example, a coding scheme for tracking sales might be 04-09-476214-99, meaning: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119188" y="3657600"/>
            <a:ext cx="700512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u="sng" dirty="0"/>
              <a:t>Store Number	Dept. Number	Item Number	Salesperson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450975" y="3962400"/>
            <a:ext cx="597920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dirty="0"/>
              <a:t>04		09		476214		99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85800" y="4495800"/>
            <a:ext cx="6934200" cy="1398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kumimoji="1" lang="en-US" sz="2800" dirty="0">
                <a:latin typeface="+mn-lt"/>
                <a:ea typeface="+mn-ea"/>
                <a:cs typeface="+mn-cs"/>
              </a:rPr>
              <a:t>Disadvantages: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ahoma" pitchFamily="34" charset="0"/>
              <a:buChar char="–"/>
              <a:defRPr/>
            </a:pPr>
            <a:r>
              <a:rPr kumimoji="1" lang="en-US" sz="2800" dirty="0">
                <a:latin typeface="+mn-lt"/>
                <a:ea typeface="+mn-ea"/>
                <a:cs typeface="+mn-cs"/>
              </a:rPr>
              <a:t>arbitrary information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Tahoma" pitchFamily="34" charset="0"/>
              <a:buChar char="–"/>
              <a:defRPr/>
            </a:pPr>
            <a:r>
              <a:rPr kumimoji="1" lang="en-US" sz="2800" dirty="0">
                <a:latin typeface="+mn-lt"/>
                <a:ea typeface="+mn-ea"/>
                <a:cs typeface="+mn-cs"/>
              </a:rPr>
              <a:t>overused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37EA5-AD5B-48D1-A90B-C50EC0AA209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Alphabetic Codes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077200" cy="4572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000" dirty="0" smtClean="0"/>
              <a:t>Used for many of the same purposes as numeric codes </a:t>
            </a:r>
          </a:p>
          <a:p>
            <a:pPr eaLnBrk="1" hangingPunct="1"/>
            <a:r>
              <a:rPr lang="en-US" sz="3000" dirty="0" smtClean="0"/>
              <a:t>Can be assigned sequentially or used in block and group coding techniques</a:t>
            </a:r>
          </a:p>
          <a:p>
            <a:pPr eaLnBrk="1" hangingPunct="1"/>
            <a:r>
              <a:rPr lang="en-US" sz="3000" dirty="0" smtClean="0"/>
              <a:t>May be used to represent large numbers of items</a:t>
            </a:r>
          </a:p>
          <a:p>
            <a:pPr lvl="1" eaLnBrk="1" hangingPunct="1"/>
            <a:r>
              <a:rPr lang="en-US" sz="2800" dirty="0" smtClean="0"/>
              <a:t>Can represents up to 26 variations per field</a:t>
            </a:r>
          </a:p>
          <a:p>
            <a:pPr eaLnBrk="1" hangingPunct="1"/>
            <a:r>
              <a:rPr lang="en-US" sz="3000" dirty="0" smtClean="0"/>
              <a:t>Disadvantage:</a:t>
            </a:r>
          </a:p>
          <a:p>
            <a:pPr lvl="1" eaLnBrk="1" hangingPunct="1"/>
            <a:r>
              <a:rPr lang="en-US" sz="2800" dirty="0" smtClean="0"/>
              <a:t>arbitrary information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11E7-93E3-4C1A-A787-DB2CB5BD359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Mnemonic Codes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876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000" dirty="0" smtClean="0"/>
              <a:t>Alphabetic characters used as abbreviations, acronyms, and other types of combinations</a:t>
            </a:r>
          </a:p>
          <a:p>
            <a:pPr eaLnBrk="1" hangingPunct="1"/>
            <a:r>
              <a:rPr lang="en-US" sz="3000" dirty="0" smtClean="0"/>
              <a:t>Do </a:t>
            </a:r>
            <a:r>
              <a:rPr lang="en-US" sz="3000" u="sng" dirty="0" smtClean="0"/>
              <a:t>not</a:t>
            </a:r>
            <a:r>
              <a:rPr lang="en-US" sz="3000" dirty="0" smtClean="0"/>
              <a:t> require users to memorize the meaning since the code itself is informative – and not arbitrary </a:t>
            </a:r>
          </a:p>
          <a:p>
            <a:pPr lvl="1" eaLnBrk="1" hangingPunct="1"/>
            <a:r>
              <a:rPr lang="en-US" sz="2800" dirty="0" smtClean="0"/>
              <a:t>NY = New York</a:t>
            </a:r>
          </a:p>
          <a:p>
            <a:pPr eaLnBrk="1" hangingPunct="1"/>
            <a:r>
              <a:rPr lang="en-US" sz="3000" dirty="0" smtClean="0"/>
              <a:t>Disadvantages:</a:t>
            </a:r>
          </a:p>
          <a:p>
            <a:pPr lvl="1" eaLnBrk="1" hangingPunct="1"/>
            <a:r>
              <a:rPr lang="en-US" sz="2800" dirty="0" smtClean="0"/>
              <a:t>limited usability and availability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CD84E-BE40-4F11-AA35-2AFF5E70949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2296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200" dirty="0" smtClean="0"/>
              <a:t>Each Cycle has Two Primary Subsystems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620000" cy="43434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B050"/>
                </a:solidFill>
              </a:rPr>
              <a:t>Expenditure Cycle</a:t>
            </a:r>
            <a:r>
              <a:rPr lang="en-US" sz="2000" dirty="0" smtClean="0"/>
              <a:t>: </a:t>
            </a:r>
            <a:r>
              <a:rPr lang="en-US" sz="2000" i="1" dirty="0" smtClean="0"/>
              <a:t>time lag between the two due to credit relations with suppliers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physical component </a:t>
            </a:r>
            <a:r>
              <a:rPr lang="en-US" sz="2000" dirty="0" smtClean="0"/>
              <a:t>(acquisition of goods)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financial component </a:t>
            </a:r>
            <a:r>
              <a:rPr lang="en-US" sz="2000" dirty="0" smtClean="0"/>
              <a:t>(cash disbursements to the supplier)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B050"/>
                </a:solidFill>
              </a:rPr>
              <a:t>Conversion Cycle</a:t>
            </a:r>
            <a:r>
              <a:rPr lang="en-US" sz="20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the production system </a:t>
            </a:r>
            <a:r>
              <a:rPr lang="en-US" sz="2000" dirty="0" smtClean="0"/>
              <a:t>(planning, scheduling, and control of the physical product through the manufacturing process)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the cost accounting system </a:t>
            </a:r>
            <a:r>
              <a:rPr lang="en-US" sz="2000" dirty="0" smtClean="0"/>
              <a:t>(monitors the flow of cost information related to production)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B050"/>
                </a:solidFill>
              </a:rPr>
              <a:t>Revenue Cycle</a:t>
            </a:r>
            <a:r>
              <a:rPr lang="en-US" sz="2000" i="1" dirty="0" smtClean="0"/>
              <a:t>: time lag between the two due to credit relations with customers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physical component </a:t>
            </a:r>
            <a:r>
              <a:rPr lang="en-US" sz="2000" dirty="0" smtClean="0"/>
              <a:t>(sales order processing)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financial component </a:t>
            </a:r>
            <a:r>
              <a:rPr lang="en-US" sz="2000" dirty="0" smtClean="0"/>
              <a:t>(cash receipts)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A230E-36B4-438C-913F-74F042E388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3058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Manual System Accounting Records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7848600" cy="4114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Source Documents </a:t>
            </a:r>
            <a:r>
              <a:rPr lang="en-US" dirty="0" smtClean="0"/>
              <a:t>- used to capture and formalize transaction data needed for transaction processing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Product Documents </a:t>
            </a:r>
            <a:r>
              <a:rPr lang="en-US" dirty="0" smtClean="0"/>
              <a:t>- the result of transaction processing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Turnaround Documents </a:t>
            </a:r>
            <a:r>
              <a:rPr lang="en-US" dirty="0" smtClean="0"/>
              <a:t>- a product document of one system that becomes a source document for another system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669FB-1DCA-4F82-872E-D19B010675F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229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Manual System Accounting Records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382000" cy="39624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Journals</a:t>
            </a:r>
            <a:r>
              <a:rPr lang="en-US" dirty="0" smtClean="0"/>
              <a:t> - a record of chronological entry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special journals </a:t>
            </a:r>
            <a:r>
              <a:rPr lang="en-US" dirty="0" smtClean="0"/>
              <a:t>- specific classes of transactions that occur in high frequency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general journal </a:t>
            </a:r>
            <a:r>
              <a:rPr lang="en-US" dirty="0" smtClean="0"/>
              <a:t>- nonrecurring, infrequent, and dissimilar transactions</a:t>
            </a:r>
            <a:endParaRPr lang="en-US" dirty="0" smtClean="0">
              <a:solidFill>
                <a:srgbClr val="FC0128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Ledger</a:t>
            </a:r>
            <a:r>
              <a:rPr lang="en-US" dirty="0" smtClean="0"/>
              <a:t> - a book of financial accounts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general ledger </a:t>
            </a:r>
            <a:r>
              <a:rPr lang="en-US" dirty="0" smtClean="0"/>
              <a:t>- shows activity for each account listed on the chart of accounts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subsidiary ledger </a:t>
            </a:r>
            <a:r>
              <a:rPr lang="en-US" dirty="0" smtClean="0"/>
              <a:t>- shows activity by detail for each account type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ED3DE-EF9F-42B2-AF1D-EADE083FEF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81000" y="685800"/>
            <a:ext cx="7259638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1B4493"/>
                </a:solidFill>
              </a:rPr>
              <a:t>Flow of </a:t>
            </a:r>
            <a:r>
              <a:rPr lang="en-US" sz="3200" b="1" dirty="0" smtClean="0">
                <a:solidFill>
                  <a:srgbClr val="1B4493"/>
                </a:solidFill>
              </a:rPr>
              <a:t>Information from Economic Event </a:t>
            </a:r>
            <a:r>
              <a:rPr lang="en-US" sz="3200" b="1" dirty="0">
                <a:solidFill>
                  <a:srgbClr val="1B4493"/>
                </a:solidFill>
              </a:rPr>
              <a:t>Into the General Ledger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824A2-6867-4346-B123-59492DA592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4" y="2133599"/>
            <a:ext cx="8113846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934200" y="5562600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2-8</a:t>
            </a:r>
            <a:endParaRPr lang="en-US" sz="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19800" y="838200"/>
            <a:ext cx="22860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EXPLANATION OF STEPS IN FIGURE:</a:t>
            </a:r>
          </a:p>
          <a:p>
            <a:endParaRPr lang="en-US" sz="800" b="1" dirty="0"/>
          </a:p>
          <a:p>
            <a:r>
              <a:rPr lang="en-US" sz="1400" b="1" dirty="0"/>
              <a:t>1. </a:t>
            </a:r>
            <a:r>
              <a:rPr lang="en-US" sz="1400" dirty="0"/>
              <a:t>Compare the AR balance in the balance sheet with the master file AR control account balance.</a:t>
            </a:r>
          </a:p>
          <a:p>
            <a:r>
              <a:rPr lang="en-US" sz="1400" b="1" dirty="0"/>
              <a:t>2. </a:t>
            </a:r>
            <a:r>
              <a:rPr lang="en-US" sz="1400" dirty="0"/>
              <a:t>Reconcile the AR control figure with the AR subsidiary account total.</a:t>
            </a:r>
          </a:p>
          <a:p>
            <a:r>
              <a:rPr lang="en-US" sz="1400" b="1" dirty="0"/>
              <a:t>3. </a:t>
            </a:r>
            <a:r>
              <a:rPr lang="en-US" sz="1400" dirty="0"/>
              <a:t>Select a sample of update entries made to accounts in the AR subsidiary ledger</a:t>
            </a:r>
          </a:p>
          <a:p>
            <a:r>
              <a:rPr lang="en-US" sz="1400" dirty="0"/>
              <a:t>and trace these to transactions in the sales journal (archive file).</a:t>
            </a:r>
          </a:p>
          <a:p>
            <a:r>
              <a:rPr lang="en-US" sz="1400" b="1" dirty="0"/>
              <a:t>4. </a:t>
            </a:r>
            <a:r>
              <a:rPr lang="en-US" sz="1400" dirty="0"/>
              <a:t>From these journal entries, identify source documents that can be pulled from their files and verified. If necessary, confirm these source documents by contacting the customers.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62000" y="457200"/>
            <a:ext cx="76200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1B4493"/>
                </a:solidFill>
              </a:rPr>
              <a:t>Accounting Records in a </a:t>
            </a:r>
            <a:r>
              <a:rPr lang="en-US" sz="2800" b="1" dirty="0" smtClean="0">
                <a:solidFill>
                  <a:srgbClr val="1B4493"/>
                </a:solidFill>
              </a:rPr>
              <a:t>Digital </a:t>
            </a:r>
            <a:r>
              <a:rPr lang="en-US" sz="2800" b="1" dirty="0">
                <a:solidFill>
                  <a:srgbClr val="1B4493"/>
                </a:solidFill>
              </a:rPr>
              <a:t>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</p:spPr>
        <p:txBody>
          <a:bodyPr/>
          <a:lstStyle/>
          <a:p>
            <a:pPr>
              <a:defRPr/>
            </a:pPr>
            <a:fld id="{B2767DD2-B3A0-4613-9726-0F7838E1EAF6}" type="slidenum">
              <a:rPr lang="en-US" sz="1400" smtClean="0"/>
              <a:pPr>
                <a:defRPr/>
              </a:pPr>
              <a:t>9</a:t>
            </a:fld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5814888" cy="559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181600" y="6172200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Figure 2-11</a:t>
            </a:r>
            <a:endParaRPr lang="en-US" sz="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ll 7th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hall 7th</Template>
  <TotalTime>488</TotalTime>
  <Words>2140</Words>
  <Application>Microsoft Office PowerPoint</Application>
  <PresentationFormat>On-screen Show (4:3)</PresentationFormat>
  <Paragraphs>484</Paragraphs>
  <Slides>45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hall 7th</vt:lpstr>
      <vt:lpstr>Bitmap Image</vt:lpstr>
      <vt:lpstr>Chapter 2 Introduction to  Transaction Processing</vt:lpstr>
      <vt:lpstr>Objectives for Chapter 2</vt:lpstr>
      <vt:lpstr>A Financial Transaction is...</vt:lpstr>
      <vt:lpstr>Slide 4</vt:lpstr>
      <vt:lpstr>Each Cycle has Two Primary Subsystems</vt:lpstr>
      <vt:lpstr>Manual System Accounting Records</vt:lpstr>
      <vt:lpstr>Manual System Accounting Records</vt:lpstr>
      <vt:lpstr>Slide 8</vt:lpstr>
      <vt:lpstr>Slide 9</vt:lpstr>
      <vt:lpstr>Computer-Based Systems</vt:lpstr>
      <vt:lpstr>Slide 11</vt:lpstr>
      <vt:lpstr>Slide 12</vt:lpstr>
      <vt:lpstr>Flat-File Model</vt:lpstr>
      <vt:lpstr>Data Redundancy Problems</vt:lpstr>
      <vt:lpstr>Database Model</vt:lpstr>
      <vt:lpstr>Computer Files</vt:lpstr>
      <vt:lpstr>Documentation Techniques</vt:lpstr>
      <vt:lpstr>Entity Relationship Diagram (ERD)</vt:lpstr>
      <vt:lpstr>Cardinalities</vt:lpstr>
      <vt:lpstr>Slide 20</vt:lpstr>
      <vt:lpstr>Data Flow Diagrams (DFD)…</vt:lpstr>
      <vt:lpstr>Data Flow Diagram Symbols</vt:lpstr>
      <vt:lpstr>System Flowcharts…</vt:lpstr>
      <vt:lpstr>Slide 24</vt:lpstr>
      <vt:lpstr>Slide 25</vt:lpstr>
      <vt:lpstr>Slide 26</vt:lpstr>
      <vt:lpstr>System Flowcharts…</vt:lpstr>
      <vt:lpstr>Slide 28</vt:lpstr>
      <vt:lpstr>Slide 29</vt:lpstr>
      <vt:lpstr>Flowchart Showing All Facts Translated into Visual Symbols</vt:lpstr>
      <vt:lpstr>Program Flowcharts…</vt:lpstr>
      <vt:lpstr>Transaction Processing Models</vt:lpstr>
      <vt:lpstr>Batch Processing</vt:lpstr>
      <vt:lpstr>Slide 34</vt:lpstr>
      <vt:lpstr>Steps in Batch Processing/Sequential File</vt:lpstr>
      <vt:lpstr>Advantages of Batch Processing</vt:lpstr>
      <vt:lpstr>Real-Time Systems…</vt:lpstr>
      <vt:lpstr>Slide 38</vt:lpstr>
      <vt:lpstr>Why Do So Many AIS Use Batch Processing?</vt:lpstr>
      <vt:lpstr>Uses of Coding in AIS</vt:lpstr>
      <vt:lpstr>Sequential Codes</vt:lpstr>
      <vt:lpstr>Block Codes</vt:lpstr>
      <vt:lpstr>Group Codes</vt:lpstr>
      <vt:lpstr>Alphabetic Codes</vt:lpstr>
      <vt:lpstr>Mnemonic Codes</vt:lpstr>
    </vt:vector>
  </TitlesOfParts>
  <Company>Thomson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HALL, ACCOUNTING INFORMATION SYSTEMS</dc:title>
  <dc:creator>Patrick Wheeler</dc:creator>
  <cp:lastModifiedBy>Trish</cp:lastModifiedBy>
  <cp:revision>146</cp:revision>
  <dcterms:created xsi:type="dcterms:W3CDTF">2005-09-09T17:17:47Z</dcterms:created>
  <dcterms:modified xsi:type="dcterms:W3CDTF">2012-04-20T17:45:32Z</dcterms:modified>
</cp:coreProperties>
</file>