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notesMasterIdLst>
    <p:notesMasterId r:id="rId33"/>
  </p:notesMasterIdLst>
  <p:sldIdLst>
    <p:sldId id="260" r:id="rId2"/>
    <p:sldId id="389" r:id="rId3"/>
    <p:sldId id="390" r:id="rId4"/>
    <p:sldId id="339" r:id="rId5"/>
    <p:sldId id="354" r:id="rId6"/>
    <p:sldId id="378" r:id="rId7"/>
    <p:sldId id="382" r:id="rId8"/>
    <p:sldId id="344" r:id="rId9"/>
    <p:sldId id="345" r:id="rId10"/>
    <p:sldId id="356" r:id="rId11"/>
    <p:sldId id="346" r:id="rId12"/>
    <p:sldId id="347" r:id="rId13"/>
    <p:sldId id="358" r:id="rId14"/>
    <p:sldId id="348" r:id="rId15"/>
    <p:sldId id="384" r:id="rId16"/>
    <p:sldId id="359" r:id="rId17"/>
    <p:sldId id="386" r:id="rId18"/>
    <p:sldId id="360" r:id="rId19"/>
    <p:sldId id="341" r:id="rId20"/>
    <p:sldId id="349" r:id="rId21"/>
    <p:sldId id="364" r:id="rId22"/>
    <p:sldId id="363" r:id="rId23"/>
    <p:sldId id="350" r:id="rId24"/>
    <p:sldId id="376" r:id="rId25"/>
    <p:sldId id="377" r:id="rId26"/>
    <p:sldId id="387" r:id="rId27"/>
    <p:sldId id="391" r:id="rId28"/>
    <p:sldId id="392" r:id="rId29"/>
    <p:sldId id="393" r:id="rId30"/>
    <p:sldId id="394" r:id="rId31"/>
    <p:sldId id="395" r:id="rId3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FFCC00"/>
    <a:srgbClr val="CFCB28"/>
    <a:srgbClr val="B4B568"/>
    <a:srgbClr val="BAB568"/>
    <a:srgbClr val="99C267"/>
    <a:srgbClr val="99CD8A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01" autoAdjust="0"/>
    <p:restoredTop sz="94660"/>
  </p:normalViewPr>
  <p:slideViewPr>
    <p:cSldViewPr snapToGrid="0">
      <p:cViewPr>
        <p:scale>
          <a:sx n="81" d="100"/>
          <a:sy n="81" d="100"/>
        </p:scale>
        <p:origin x="-960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8" d="100"/>
        <a:sy n="5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6EB830-2E4D-4B21-BC18-8F97585C183F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0598262F-DB3E-41F8-902B-0A7E242C6744}">
      <dgm:prSet/>
      <dgm:spPr/>
      <dgm:t>
        <a:bodyPr/>
        <a:lstStyle/>
        <a:p>
          <a:pPr rtl="0"/>
          <a:r>
            <a:rPr lang="en-US" b="1" dirty="0" smtClean="0"/>
            <a:t>Acceptable use policy</a:t>
          </a:r>
          <a:endParaRPr lang="en-US" dirty="0"/>
        </a:p>
      </dgm:t>
    </dgm:pt>
    <dgm:pt modelId="{3AE9E17B-39D4-4E19-9F08-0F9631A30D32}" type="parTrans" cxnId="{79E124E3-A342-4833-B256-06C1E7AA331B}">
      <dgm:prSet/>
      <dgm:spPr/>
      <dgm:t>
        <a:bodyPr/>
        <a:lstStyle/>
        <a:p>
          <a:endParaRPr lang="en-US"/>
        </a:p>
      </dgm:t>
    </dgm:pt>
    <dgm:pt modelId="{566390C0-6569-4B6F-AFE4-0B621F641A6E}" type="sibTrans" cxnId="{79E124E3-A342-4833-B256-06C1E7AA331B}">
      <dgm:prSet/>
      <dgm:spPr/>
      <dgm:t>
        <a:bodyPr/>
        <a:lstStyle/>
        <a:p>
          <a:endParaRPr lang="en-US"/>
        </a:p>
      </dgm:t>
    </dgm:pt>
    <dgm:pt modelId="{C5058771-6BF5-4B49-901E-71EC02DDA6BC}">
      <dgm:prSet/>
      <dgm:spPr/>
      <dgm:t>
        <a:bodyPr/>
        <a:lstStyle/>
        <a:p>
          <a:pPr rtl="0"/>
          <a:r>
            <a:rPr lang="en-US" dirty="0" smtClean="0"/>
            <a:t>Set of rules specifying the legal and ethical use of a system and the consequences of noncompliance</a:t>
          </a:r>
          <a:endParaRPr lang="en-US" dirty="0"/>
        </a:p>
      </dgm:t>
    </dgm:pt>
    <dgm:pt modelId="{567D8527-0B74-4E06-A003-EB9B67400559}" type="parTrans" cxnId="{23856444-F5EE-4603-8A06-D4F58CB1AD98}">
      <dgm:prSet/>
      <dgm:spPr/>
      <dgm:t>
        <a:bodyPr/>
        <a:lstStyle/>
        <a:p>
          <a:endParaRPr lang="en-US"/>
        </a:p>
      </dgm:t>
    </dgm:pt>
    <dgm:pt modelId="{C207BD13-0359-4E45-815E-763493E4F6BB}" type="sibTrans" cxnId="{23856444-F5EE-4603-8A06-D4F58CB1AD98}">
      <dgm:prSet/>
      <dgm:spPr/>
      <dgm:t>
        <a:bodyPr/>
        <a:lstStyle/>
        <a:p>
          <a:endParaRPr lang="en-US"/>
        </a:p>
      </dgm:t>
    </dgm:pt>
    <dgm:pt modelId="{F75F2E36-4E97-4EF0-94BD-187C98BEEE0E}">
      <dgm:prSet/>
      <dgm:spPr/>
      <dgm:t>
        <a:bodyPr/>
        <a:lstStyle/>
        <a:p>
          <a:pPr rtl="0"/>
          <a:r>
            <a:rPr lang="en-US" b="1" smtClean="0"/>
            <a:t>Accountability</a:t>
          </a:r>
          <a:endParaRPr lang="en-US"/>
        </a:p>
      </dgm:t>
    </dgm:pt>
    <dgm:pt modelId="{0E1FC3BB-DD24-4196-B85C-E77C205F1442}" type="parTrans" cxnId="{F687496D-4FFA-4384-8930-ED688C82DF6E}">
      <dgm:prSet/>
      <dgm:spPr/>
      <dgm:t>
        <a:bodyPr/>
        <a:lstStyle/>
        <a:p>
          <a:endParaRPr lang="en-US"/>
        </a:p>
      </dgm:t>
    </dgm:pt>
    <dgm:pt modelId="{21A2F7F2-EAB6-4DBB-B7C5-906016FE8F6B}" type="sibTrans" cxnId="{F687496D-4FFA-4384-8930-ED688C82DF6E}">
      <dgm:prSet/>
      <dgm:spPr/>
      <dgm:t>
        <a:bodyPr/>
        <a:lstStyle/>
        <a:p>
          <a:endParaRPr lang="en-US"/>
        </a:p>
      </dgm:t>
    </dgm:pt>
    <dgm:pt modelId="{EE92AE41-EC9D-4E89-94D2-4A6784A6AE5B}">
      <dgm:prSet/>
      <dgm:spPr/>
      <dgm:t>
        <a:bodyPr/>
        <a:lstStyle/>
        <a:p>
          <a:pPr rtl="0"/>
          <a:r>
            <a:rPr lang="en-US" smtClean="0"/>
            <a:t>Issues involving both the user’s and the organization’s responsibilities and liabilities</a:t>
          </a:r>
          <a:endParaRPr lang="en-US"/>
        </a:p>
      </dgm:t>
    </dgm:pt>
    <dgm:pt modelId="{585C4553-D4F7-4D0C-B81C-0C47527C6243}" type="parTrans" cxnId="{CE908306-0B6C-4F58-8188-3EE0293D456E}">
      <dgm:prSet/>
      <dgm:spPr/>
      <dgm:t>
        <a:bodyPr/>
        <a:lstStyle/>
        <a:p>
          <a:endParaRPr lang="en-US"/>
        </a:p>
      </dgm:t>
    </dgm:pt>
    <dgm:pt modelId="{B1FFE200-4F53-41E5-B8D1-E70184D60A65}" type="sibTrans" cxnId="{CE908306-0B6C-4F58-8188-3EE0293D456E}">
      <dgm:prSet/>
      <dgm:spPr/>
      <dgm:t>
        <a:bodyPr/>
        <a:lstStyle/>
        <a:p>
          <a:endParaRPr lang="en-US"/>
        </a:p>
      </dgm:t>
    </dgm:pt>
    <dgm:pt modelId="{ED811372-9042-4B85-AD3C-51725A259545}">
      <dgm:prSet/>
      <dgm:spPr/>
      <dgm:t>
        <a:bodyPr/>
        <a:lstStyle/>
        <a:p>
          <a:pPr rtl="0"/>
          <a:r>
            <a:rPr lang="en-US" b="1" dirty="0" smtClean="0"/>
            <a:t>Nonrepudiation</a:t>
          </a:r>
          <a:endParaRPr lang="en-US" dirty="0"/>
        </a:p>
      </dgm:t>
    </dgm:pt>
    <dgm:pt modelId="{34F51257-4BAC-4655-A42D-74D64F78893F}" type="parTrans" cxnId="{85E339CE-F8B0-4499-A710-60AE8872AE35}">
      <dgm:prSet/>
      <dgm:spPr/>
      <dgm:t>
        <a:bodyPr/>
        <a:lstStyle/>
        <a:p>
          <a:endParaRPr lang="en-US"/>
        </a:p>
      </dgm:t>
    </dgm:pt>
    <dgm:pt modelId="{83FC8118-1E87-406B-B01C-2D765C657A82}" type="sibTrans" cxnId="{85E339CE-F8B0-4499-A710-60AE8872AE35}">
      <dgm:prSet/>
      <dgm:spPr/>
      <dgm:t>
        <a:bodyPr/>
        <a:lstStyle/>
        <a:p>
          <a:endParaRPr lang="en-US"/>
        </a:p>
      </dgm:t>
    </dgm:pt>
    <dgm:pt modelId="{474373F8-9E33-4923-B997-9127DEF65648}">
      <dgm:prSet/>
      <dgm:spPr/>
      <dgm:t>
        <a:bodyPr/>
        <a:lstStyle/>
        <a:p>
          <a:pPr rtl="0"/>
          <a:r>
            <a:rPr lang="en-US" b="0" smtClean="0"/>
            <a:t>Method </a:t>
          </a:r>
          <a:r>
            <a:rPr lang="en-US" b="0" dirty="0" smtClean="0"/>
            <a:t>for binding all the parties to a contract</a:t>
          </a:r>
          <a:endParaRPr lang="en-US" dirty="0"/>
        </a:p>
      </dgm:t>
    </dgm:pt>
    <dgm:pt modelId="{43799945-F12B-4C08-BC64-A10BB706A671}" type="parTrans" cxnId="{320B64B7-82F4-43D0-BA5B-5A339E663BD9}">
      <dgm:prSet/>
      <dgm:spPr/>
      <dgm:t>
        <a:bodyPr/>
        <a:lstStyle/>
        <a:p>
          <a:endParaRPr lang="en-US"/>
        </a:p>
      </dgm:t>
    </dgm:pt>
    <dgm:pt modelId="{8FDAAA85-2589-43A2-BD02-2E8DA6F25A9E}" type="sibTrans" cxnId="{320B64B7-82F4-43D0-BA5B-5A339E663BD9}">
      <dgm:prSet/>
      <dgm:spPr/>
      <dgm:t>
        <a:bodyPr/>
        <a:lstStyle/>
        <a:p>
          <a:endParaRPr lang="en-US"/>
        </a:p>
      </dgm:t>
    </dgm:pt>
    <dgm:pt modelId="{FCDE1CA6-EF19-47CD-AC94-E394D8FF3BE4}" type="pres">
      <dgm:prSet presAssocID="{966EB830-2E4D-4B21-BC18-8F97585C183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130792-1A69-4A96-A482-FE7417270717}" type="pres">
      <dgm:prSet presAssocID="{0598262F-DB3E-41F8-902B-0A7E242C6744}" presName="parentLin" presStyleCnt="0"/>
      <dgm:spPr/>
      <dgm:t>
        <a:bodyPr/>
        <a:lstStyle/>
        <a:p>
          <a:endParaRPr lang="en-US"/>
        </a:p>
      </dgm:t>
    </dgm:pt>
    <dgm:pt modelId="{A2F87BD2-19BC-4B48-95A2-CC394C60AD44}" type="pres">
      <dgm:prSet presAssocID="{0598262F-DB3E-41F8-902B-0A7E242C6744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EFC7CFD9-7D2C-4BAC-852D-5511BBFCE1B7}" type="pres">
      <dgm:prSet presAssocID="{0598262F-DB3E-41F8-902B-0A7E242C6744}" presName="parentText" presStyleLbl="node1" presStyleIdx="0" presStyleCnt="3" custScaleX="1191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33A4DB-37A8-46EA-98CF-9F78A0443F5D}" type="pres">
      <dgm:prSet presAssocID="{0598262F-DB3E-41F8-902B-0A7E242C6744}" presName="negativeSpace" presStyleCnt="0"/>
      <dgm:spPr/>
      <dgm:t>
        <a:bodyPr/>
        <a:lstStyle/>
        <a:p>
          <a:endParaRPr lang="en-US"/>
        </a:p>
      </dgm:t>
    </dgm:pt>
    <dgm:pt modelId="{932F9382-DC6F-4EE9-9573-B1992FB9ECF7}" type="pres">
      <dgm:prSet presAssocID="{0598262F-DB3E-41F8-902B-0A7E242C6744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67A23C-F107-4CA2-9327-FB3D4BF21DE6}" type="pres">
      <dgm:prSet presAssocID="{566390C0-6569-4B6F-AFE4-0B621F641A6E}" presName="spaceBetweenRectangles" presStyleCnt="0"/>
      <dgm:spPr/>
      <dgm:t>
        <a:bodyPr/>
        <a:lstStyle/>
        <a:p>
          <a:endParaRPr lang="en-US"/>
        </a:p>
      </dgm:t>
    </dgm:pt>
    <dgm:pt modelId="{9826B1BD-F5ED-46F5-94C5-CF0CCBC32FD3}" type="pres">
      <dgm:prSet presAssocID="{F75F2E36-4E97-4EF0-94BD-187C98BEEE0E}" presName="parentLin" presStyleCnt="0"/>
      <dgm:spPr/>
      <dgm:t>
        <a:bodyPr/>
        <a:lstStyle/>
        <a:p>
          <a:endParaRPr lang="en-US"/>
        </a:p>
      </dgm:t>
    </dgm:pt>
    <dgm:pt modelId="{FB095C5C-DD38-4582-82C8-B5256F7BAB7A}" type="pres">
      <dgm:prSet presAssocID="{F75F2E36-4E97-4EF0-94BD-187C98BEEE0E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FEC69D21-9DB1-4A75-BC37-7809F3F3B2CB}" type="pres">
      <dgm:prSet presAssocID="{F75F2E36-4E97-4EF0-94BD-187C98BEEE0E}" presName="parentText" presStyleLbl="node1" presStyleIdx="1" presStyleCnt="3" custScaleX="1191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BDB585-E289-4ECC-A3D1-12D92FA7E3C8}" type="pres">
      <dgm:prSet presAssocID="{F75F2E36-4E97-4EF0-94BD-187C98BEEE0E}" presName="negativeSpace" presStyleCnt="0"/>
      <dgm:spPr/>
      <dgm:t>
        <a:bodyPr/>
        <a:lstStyle/>
        <a:p>
          <a:endParaRPr lang="en-US"/>
        </a:p>
      </dgm:t>
    </dgm:pt>
    <dgm:pt modelId="{22B1927F-F90E-4EBD-91AB-7DCA8E8C4935}" type="pres">
      <dgm:prSet presAssocID="{F75F2E36-4E97-4EF0-94BD-187C98BEEE0E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400466-9A74-4AD7-B14D-29CFDFF58561}" type="pres">
      <dgm:prSet presAssocID="{21A2F7F2-EAB6-4DBB-B7C5-906016FE8F6B}" presName="spaceBetweenRectangles" presStyleCnt="0"/>
      <dgm:spPr/>
      <dgm:t>
        <a:bodyPr/>
        <a:lstStyle/>
        <a:p>
          <a:endParaRPr lang="en-US"/>
        </a:p>
      </dgm:t>
    </dgm:pt>
    <dgm:pt modelId="{1307AE12-0093-4365-816C-706C213951D1}" type="pres">
      <dgm:prSet presAssocID="{ED811372-9042-4B85-AD3C-51725A259545}" presName="parentLin" presStyleCnt="0"/>
      <dgm:spPr/>
      <dgm:t>
        <a:bodyPr/>
        <a:lstStyle/>
        <a:p>
          <a:endParaRPr lang="en-US"/>
        </a:p>
      </dgm:t>
    </dgm:pt>
    <dgm:pt modelId="{17F1DC1B-3A61-44A3-A438-D925CC459DC7}" type="pres">
      <dgm:prSet presAssocID="{ED811372-9042-4B85-AD3C-51725A259545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8EE8389D-7FD1-44FC-8D1C-DEC2A513D38E}" type="pres">
      <dgm:prSet presAssocID="{ED811372-9042-4B85-AD3C-51725A259545}" presName="parentText" presStyleLbl="node1" presStyleIdx="2" presStyleCnt="3" custScaleX="1191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E84E28-FD02-4837-A210-0167B3C865FA}" type="pres">
      <dgm:prSet presAssocID="{ED811372-9042-4B85-AD3C-51725A259545}" presName="negativeSpace" presStyleCnt="0"/>
      <dgm:spPr/>
      <dgm:t>
        <a:bodyPr/>
        <a:lstStyle/>
        <a:p>
          <a:endParaRPr lang="en-US"/>
        </a:p>
      </dgm:t>
    </dgm:pt>
    <dgm:pt modelId="{E4DB2829-13FE-4151-859F-33ADD057360D}" type="pres">
      <dgm:prSet presAssocID="{ED811372-9042-4B85-AD3C-51725A259545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9E124E3-A342-4833-B256-06C1E7AA331B}" srcId="{966EB830-2E4D-4B21-BC18-8F97585C183F}" destId="{0598262F-DB3E-41F8-902B-0A7E242C6744}" srcOrd="0" destOrd="0" parTransId="{3AE9E17B-39D4-4E19-9F08-0F9631A30D32}" sibTransId="{566390C0-6569-4B6F-AFE4-0B621F641A6E}"/>
    <dgm:cxn modelId="{7F6A58A9-E1A4-4BFF-AA1D-2A846C7041ED}" type="presOf" srcId="{F75F2E36-4E97-4EF0-94BD-187C98BEEE0E}" destId="{FB095C5C-DD38-4582-82C8-B5256F7BAB7A}" srcOrd="0" destOrd="0" presId="urn:microsoft.com/office/officeart/2005/8/layout/list1"/>
    <dgm:cxn modelId="{86DF95DF-19C3-408D-803C-7D46A2954734}" type="presOf" srcId="{0598262F-DB3E-41F8-902B-0A7E242C6744}" destId="{EFC7CFD9-7D2C-4BAC-852D-5511BBFCE1B7}" srcOrd="1" destOrd="0" presId="urn:microsoft.com/office/officeart/2005/8/layout/list1"/>
    <dgm:cxn modelId="{CE908306-0B6C-4F58-8188-3EE0293D456E}" srcId="{F75F2E36-4E97-4EF0-94BD-187C98BEEE0E}" destId="{EE92AE41-EC9D-4E89-94D2-4A6784A6AE5B}" srcOrd="0" destOrd="0" parTransId="{585C4553-D4F7-4D0C-B81C-0C47527C6243}" sibTransId="{B1FFE200-4F53-41E5-B8D1-E70184D60A65}"/>
    <dgm:cxn modelId="{E5670DFD-EF0A-4471-BC3E-5FDB02D86AEF}" type="presOf" srcId="{ED811372-9042-4B85-AD3C-51725A259545}" destId="{17F1DC1B-3A61-44A3-A438-D925CC459DC7}" srcOrd="0" destOrd="0" presId="urn:microsoft.com/office/officeart/2005/8/layout/list1"/>
    <dgm:cxn modelId="{320B64B7-82F4-43D0-BA5B-5A339E663BD9}" srcId="{ED811372-9042-4B85-AD3C-51725A259545}" destId="{474373F8-9E33-4923-B997-9127DEF65648}" srcOrd="0" destOrd="0" parTransId="{43799945-F12B-4C08-BC64-A10BB706A671}" sibTransId="{8FDAAA85-2589-43A2-BD02-2E8DA6F25A9E}"/>
    <dgm:cxn modelId="{63BEFAF7-EB33-42DF-B68B-AC0F893FA1EC}" type="presOf" srcId="{474373F8-9E33-4923-B997-9127DEF65648}" destId="{E4DB2829-13FE-4151-859F-33ADD057360D}" srcOrd="0" destOrd="0" presId="urn:microsoft.com/office/officeart/2005/8/layout/list1"/>
    <dgm:cxn modelId="{880ABFF7-B651-4E23-81B5-AB5779830F31}" type="presOf" srcId="{966EB830-2E4D-4B21-BC18-8F97585C183F}" destId="{FCDE1CA6-EF19-47CD-AC94-E394D8FF3BE4}" srcOrd="0" destOrd="0" presId="urn:microsoft.com/office/officeart/2005/8/layout/list1"/>
    <dgm:cxn modelId="{85E339CE-F8B0-4499-A710-60AE8872AE35}" srcId="{966EB830-2E4D-4B21-BC18-8F97585C183F}" destId="{ED811372-9042-4B85-AD3C-51725A259545}" srcOrd="2" destOrd="0" parTransId="{34F51257-4BAC-4655-A42D-74D64F78893F}" sibTransId="{83FC8118-1E87-406B-B01C-2D765C657A82}"/>
    <dgm:cxn modelId="{92C8A043-9AC8-4B71-B064-FA3FBB389749}" type="presOf" srcId="{EE92AE41-EC9D-4E89-94D2-4A6784A6AE5B}" destId="{22B1927F-F90E-4EBD-91AB-7DCA8E8C4935}" srcOrd="0" destOrd="0" presId="urn:microsoft.com/office/officeart/2005/8/layout/list1"/>
    <dgm:cxn modelId="{AB9E29CE-9F0F-4747-869B-95360F80B695}" type="presOf" srcId="{C5058771-6BF5-4B49-901E-71EC02DDA6BC}" destId="{932F9382-DC6F-4EE9-9573-B1992FB9ECF7}" srcOrd="0" destOrd="0" presId="urn:microsoft.com/office/officeart/2005/8/layout/list1"/>
    <dgm:cxn modelId="{23856444-F5EE-4603-8A06-D4F58CB1AD98}" srcId="{0598262F-DB3E-41F8-902B-0A7E242C6744}" destId="{C5058771-6BF5-4B49-901E-71EC02DDA6BC}" srcOrd="0" destOrd="0" parTransId="{567D8527-0B74-4E06-A003-EB9B67400559}" sibTransId="{C207BD13-0359-4E45-815E-763493E4F6BB}"/>
    <dgm:cxn modelId="{3D29FA55-35EA-4ACB-9C5A-E1555478538E}" type="presOf" srcId="{0598262F-DB3E-41F8-902B-0A7E242C6744}" destId="{A2F87BD2-19BC-4B48-95A2-CC394C60AD44}" srcOrd="0" destOrd="0" presId="urn:microsoft.com/office/officeart/2005/8/layout/list1"/>
    <dgm:cxn modelId="{C407F17A-8891-402D-B252-7FAE55DDE23C}" type="presOf" srcId="{ED811372-9042-4B85-AD3C-51725A259545}" destId="{8EE8389D-7FD1-44FC-8D1C-DEC2A513D38E}" srcOrd="1" destOrd="0" presId="urn:microsoft.com/office/officeart/2005/8/layout/list1"/>
    <dgm:cxn modelId="{F687496D-4FFA-4384-8930-ED688C82DF6E}" srcId="{966EB830-2E4D-4B21-BC18-8F97585C183F}" destId="{F75F2E36-4E97-4EF0-94BD-187C98BEEE0E}" srcOrd="1" destOrd="0" parTransId="{0E1FC3BB-DD24-4196-B85C-E77C205F1442}" sibTransId="{21A2F7F2-EAB6-4DBB-B7C5-906016FE8F6B}"/>
    <dgm:cxn modelId="{6CDB5C53-D1C3-4F66-BE5F-F1E4D81128C5}" type="presOf" srcId="{F75F2E36-4E97-4EF0-94BD-187C98BEEE0E}" destId="{FEC69D21-9DB1-4A75-BC37-7809F3F3B2CB}" srcOrd="1" destOrd="0" presId="urn:microsoft.com/office/officeart/2005/8/layout/list1"/>
    <dgm:cxn modelId="{CE1397A0-B933-4FFC-99EF-CC9B16F83C9E}" type="presParOf" srcId="{FCDE1CA6-EF19-47CD-AC94-E394D8FF3BE4}" destId="{96130792-1A69-4A96-A482-FE7417270717}" srcOrd="0" destOrd="0" presId="urn:microsoft.com/office/officeart/2005/8/layout/list1"/>
    <dgm:cxn modelId="{FC96071A-7AB9-46A5-84FE-2130713E5024}" type="presParOf" srcId="{96130792-1A69-4A96-A482-FE7417270717}" destId="{A2F87BD2-19BC-4B48-95A2-CC394C60AD44}" srcOrd="0" destOrd="0" presId="urn:microsoft.com/office/officeart/2005/8/layout/list1"/>
    <dgm:cxn modelId="{BCA7276A-1BEB-4F13-9202-579852885160}" type="presParOf" srcId="{96130792-1A69-4A96-A482-FE7417270717}" destId="{EFC7CFD9-7D2C-4BAC-852D-5511BBFCE1B7}" srcOrd="1" destOrd="0" presId="urn:microsoft.com/office/officeart/2005/8/layout/list1"/>
    <dgm:cxn modelId="{114A5888-A96D-4ACD-A881-0935C4A737C3}" type="presParOf" srcId="{FCDE1CA6-EF19-47CD-AC94-E394D8FF3BE4}" destId="{5233A4DB-37A8-46EA-98CF-9F78A0443F5D}" srcOrd="1" destOrd="0" presId="urn:microsoft.com/office/officeart/2005/8/layout/list1"/>
    <dgm:cxn modelId="{1FEE6652-BEAA-4B07-817E-F03783AE189A}" type="presParOf" srcId="{FCDE1CA6-EF19-47CD-AC94-E394D8FF3BE4}" destId="{932F9382-DC6F-4EE9-9573-B1992FB9ECF7}" srcOrd="2" destOrd="0" presId="urn:microsoft.com/office/officeart/2005/8/layout/list1"/>
    <dgm:cxn modelId="{2BCBD338-5E87-4A14-A4A5-E186432A779C}" type="presParOf" srcId="{FCDE1CA6-EF19-47CD-AC94-E394D8FF3BE4}" destId="{9E67A23C-F107-4CA2-9327-FB3D4BF21DE6}" srcOrd="3" destOrd="0" presId="urn:microsoft.com/office/officeart/2005/8/layout/list1"/>
    <dgm:cxn modelId="{41FFAB8B-7EB4-49B3-AF72-070FE2B2FD05}" type="presParOf" srcId="{FCDE1CA6-EF19-47CD-AC94-E394D8FF3BE4}" destId="{9826B1BD-F5ED-46F5-94C5-CF0CCBC32FD3}" srcOrd="4" destOrd="0" presId="urn:microsoft.com/office/officeart/2005/8/layout/list1"/>
    <dgm:cxn modelId="{D7D931B9-78CE-41F3-B8B9-6EE3D8532C09}" type="presParOf" srcId="{9826B1BD-F5ED-46F5-94C5-CF0CCBC32FD3}" destId="{FB095C5C-DD38-4582-82C8-B5256F7BAB7A}" srcOrd="0" destOrd="0" presId="urn:microsoft.com/office/officeart/2005/8/layout/list1"/>
    <dgm:cxn modelId="{BEF0C630-525F-434C-82B9-B5422F0D8855}" type="presParOf" srcId="{9826B1BD-F5ED-46F5-94C5-CF0CCBC32FD3}" destId="{FEC69D21-9DB1-4A75-BC37-7809F3F3B2CB}" srcOrd="1" destOrd="0" presId="urn:microsoft.com/office/officeart/2005/8/layout/list1"/>
    <dgm:cxn modelId="{644F4841-7436-4A43-99B8-5420DA304B26}" type="presParOf" srcId="{FCDE1CA6-EF19-47CD-AC94-E394D8FF3BE4}" destId="{C9BDB585-E289-4ECC-A3D1-12D92FA7E3C8}" srcOrd="5" destOrd="0" presId="urn:microsoft.com/office/officeart/2005/8/layout/list1"/>
    <dgm:cxn modelId="{FF7EEE7D-6D61-47FD-A84F-AD635D71EB53}" type="presParOf" srcId="{FCDE1CA6-EF19-47CD-AC94-E394D8FF3BE4}" destId="{22B1927F-F90E-4EBD-91AB-7DCA8E8C4935}" srcOrd="6" destOrd="0" presId="urn:microsoft.com/office/officeart/2005/8/layout/list1"/>
    <dgm:cxn modelId="{6CD97354-8AFC-4D08-8D46-EDE6252157BF}" type="presParOf" srcId="{FCDE1CA6-EF19-47CD-AC94-E394D8FF3BE4}" destId="{2B400466-9A74-4AD7-B14D-29CFDFF58561}" srcOrd="7" destOrd="0" presId="urn:microsoft.com/office/officeart/2005/8/layout/list1"/>
    <dgm:cxn modelId="{FB3A994C-FD49-47CE-A8BA-218C0042AA41}" type="presParOf" srcId="{FCDE1CA6-EF19-47CD-AC94-E394D8FF3BE4}" destId="{1307AE12-0093-4365-816C-706C213951D1}" srcOrd="8" destOrd="0" presId="urn:microsoft.com/office/officeart/2005/8/layout/list1"/>
    <dgm:cxn modelId="{677957C2-6CA9-4E05-9692-8B888D317AB4}" type="presParOf" srcId="{1307AE12-0093-4365-816C-706C213951D1}" destId="{17F1DC1B-3A61-44A3-A438-D925CC459DC7}" srcOrd="0" destOrd="0" presId="urn:microsoft.com/office/officeart/2005/8/layout/list1"/>
    <dgm:cxn modelId="{0EEE7369-71F0-4D0D-8EFB-915913FB1DBA}" type="presParOf" srcId="{1307AE12-0093-4365-816C-706C213951D1}" destId="{8EE8389D-7FD1-44FC-8D1C-DEC2A513D38E}" srcOrd="1" destOrd="0" presId="urn:microsoft.com/office/officeart/2005/8/layout/list1"/>
    <dgm:cxn modelId="{1A9619C3-96E2-492B-877A-143A30B37DE5}" type="presParOf" srcId="{FCDE1CA6-EF19-47CD-AC94-E394D8FF3BE4}" destId="{BEE84E28-FD02-4837-A210-0167B3C865FA}" srcOrd="9" destOrd="0" presId="urn:microsoft.com/office/officeart/2005/8/layout/list1"/>
    <dgm:cxn modelId="{90A51B80-BDD1-422C-ADAE-9FF3EBA667B7}" type="presParOf" srcId="{FCDE1CA6-EF19-47CD-AC94-E394D8FF3BE4}" destId="{E4DB2829-13FE-4151-859F-33ADD057360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2F9382-DC6F-4EE9-9573-B1992FB9ECF7}">
      <dsp:nvSpPr>
        <dsp:cNvPr id="0" name=""/>
        <dsp:cNvSpPr/>
      </dsp:nvSpPr>
      <dsp:spPr>
        <a:xfrm>
          <a:off x="0" y="298906"/>
          <a:ext cx="7823200" cy="11340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7167" tIns="416560" rIns="607167" bIns="14224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Set of rules specifying the legal and ethical use of a system and the consequences of noncompliance</a:t>
          </a:r>
          <a:endParaRPr lang="en-US" sz="2000" kern="1200" dirty="0"/>
        </a:p>
      </dsp:txBody>
      <dsp:txXfrm>
        <a:off x="0" y="298906"/>
        <a:ext cx="7823200" cy="1134000"/>
      </dsp:txXfrm>
    </dsp:sp>
    <dsp:sp modelId="{EFC7CFD9-7D2C-4BAC-852D-5511BBFCE1B7}">
      <dsp:nvSpPr>
        <dsp:cNvPr id="0" name=""/>
        <dsp:cNvSpPr/>
      </dsp:nvSpPr>
      <dsp:spPr>
        <a:xfrm>
          <a:off x="391160" y="3706"/>
          <a:ext cx="6522201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989" tIns="0" rIns="206989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Acceptable use policy</a:t>
          </a:r>
          <a:endParaRPr lang="en-US" sz="2000" kern="1200" dirty="0"/>
        </a:p>
      </dsp:txBody>
      <dsp:txXfrm>
        <a:off x="419981" y="32527"/>
        <a:ext cx="6464559" cy="532758"/>
      </dsp:txXfrm>
    </dsp:sp>
    <dsp:sp modelId="{22B1927F-F90E-4EBD-91AB-7DCA8E8C4935}">
      <dsp:nvSpPr>
        <dsp:cNvPr id="0" name=""/>
        <dsp:cNvSpPr/>
      </dsp:nvSpPr>
      <dsp:spPr>
        <a:xfrm>
          <a:off x="0" y="1836106"/>
          <a:ext cx="7823200" cy="11340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7167" tIns="416560" rIns="607167" bIns="14224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smtClean="0"/>
            <a:t>Issues involving both the user’s and the organization’s responsibilities and liabilities</a:t>
          </a:r>
          <a:endParaRPr lang="en-US" sz="2000" kern="1200"/>
        </a:p>
      </dsp:txBody>
      <dsp:txXfrm>
        <a:off x="0" y="1836106"/>
        <a:ext cx="7823200" cy="1134000"/>
      </dsp:txXfrm>
    </dsp:sp>
    <dsp:sp modelId="{FEC69D21-9DB1-4A75-BC37-7809F3F3B2CB}">
      <dsp:nvSpPr>
        <dsp:cNvPr id="0" name=""/>
        <dsp:cNvSpPr/>
      </dsp:nvSpPr>
      <dsp:spPr>
        <a:xfrm>
          <a:off x="391160" y="1540906"/>
          <a:ext cx="6522201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989" tIns="0" rIns="206989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/>
            <a:t>Accountability</a:t>
          </a:r>
          <a:endParaRPr lang="en-US" sz="2000" kern="1200"/>
        </a:p>
      </dsp:txBody>
      <dsp:txXfrm>
        <a:off x="419981" y="1569727"/>
        <a:ext cx="6464559" cy="532758"/>
      </dsp:txXfrm>
    </dsp:sp>
    <dsp:sp modelId="{E4DB2829-13FE-4151-859F-33ADD057360D}">
      <dsp:nvSpPr>
        <dsp:cNvPr id="0" name=""/>
        <dsp:cNvSpPr/>
      </dsp:nvSpPr>
      <dsp:spPr>
        <a:xfrm>
          <a:off x="0" y="3373306"/>
          <a:ext cx="7823200" cy="8505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7167" tIns="416560" rIns="607167" bIns="14224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0" kern="1200" smtClean="0"/>
            <a:t>Method </a:t>
          </a:r>
          <a:r>
            <a:rPr lang="en-US" sz="2000" b="0" kern="1200" dirty="0" smtClean="0"/>
            <a:t>for binding all the parties to a contract</a:t>
          </a:r>
          <a:endParaRPr lang="en-US" sz="2000" kern="1200" dirty="0"/>
        </a:p>
      </dsp:txBody>
      <dsp:txXfrm>
        <a:off x="0" y="3373306"/>
        <a:ext cx="7823200" cy="850500"/>
      </dsp:txXfrm>
    </dsp:sp>
    <dsp:sp modelId="{8EE8389D-7FD1-44FC-8D1C-DEC2A513D38E}">
      <dsp:nvSpPr>
        <dsp:cNvPr id="0" name=""/>
        <dsp:cNvSpPr/>
      </dsp:nvSpPr>
      <dsp:spPr>
        <a:xfrm>
          <a:off x="391160" y="3078106"/>
          <a:ext cx="6522201" cy="59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989" tIns="0" rIns="206989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Nonrepudiation</a:t>
          </a:r>
          <a:endParaRPr lang="en-US" sz="2000" kern="1200" dirty="0"/>
        </a:p>
      </dsp:txBody>
      <dsp:txXfrm>
        <a:off x="419981" y="3106927"/>
        <a:ext cx="6464559" cy="532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D804A5C-3180-4C90-A72B-FA2A23C3AE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35798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2BD7922-30A1-467E-873E-0CB52818CABB}" type="slidenum">
              <a:rPr kumimoji="0" lang="en-US" altLang="en-US"/>
              <a:pPr/>
              <a:t>1</a:t>
            </a:fld>
            <a:endParaRPr kumimoji="0" lang="en-US" altLang="en-US"/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3D84D8B-18F5-4DA6-B4A1-1B842C081ED3}" type="slidenum">
              <a:rPr kumimoji="0" lang="en-US" altLang="en-US"/>
              <a:pPr/>
              <a:t>12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6AB0CE8-570F-43BB-8312-2B20646F463A}" type="slidenum">
              <a:rPr kumimoji="0" lang="en-US" altLang="en-US"/>
              <a:pPr/>
              <a:t>13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9DB3C46-6554-47E6-BC61-D1F02F378A14}" type="slidenum">
              <a:rPr kumimoji="0" lang="en-US" altLang="en-US"/>
              <a:pPr/>
              <a:t>14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B5027C6-84ED-4ACA-AA85-4670C29FD494}" type="slidenum">
              <a:rPr kumimoji="0" lang="en-US" altLang="en-US"/>
              <a:pPr/>
              <a:t>15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06DAA98-83BB-410D-92C7-93FE1807F8B5}" type="slidenum">
              <a:rPr kumimoji="0" lang="en-US" altLang="en-US"/>
              <a:pPr/>
              <a:t>16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FCB99A2-40AE-43B7-BD14-EB15672C3411}" type="slidenum">
              <a:rPr kumimoji="0" lang="en-US" altLang="en-US"/>
              <a:pPr/>
              <a:t>17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C0C6D1F-7AFA-471A-9BB2-F4D71839A154}" type="slidenum">
              <a:rPr kumimoji="0" lang="en-US" altLang="en-US"/>
              <a:pPr/>
              <a:t>18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5441D73-F4DB-402B-A575-2F52E0801A5E}" type="slidenum">
              <a:rPr kumimoji="0" lang="en-US" altLang="en-US"/>
              <a:pPr/>
              <a:t>19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BBCB036-6983-4A9B-9A31-8967BC816D8C}" type="slidenum">
              <a:rPr kumimoji="0" lang="en-US" altLang="en-US"/>
              <a:pPr/>
              <a:t>20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5E6E078-6A75-44FE-AF04-5E2A2C6053B6}" type="slidenum">
              <a:rPr kumimoji="0" lang="en-US" altLang="en-US"/>
              <a:pPr/>
              <a:t>21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5A140AD-3C30-4B1E-9E97-4A714F205C6A}" type="slidenum">
              <a:rPr kumimoji="0" lang="en-US" altLang="en-US"/>
              <a:pPr/>
              <a:t>4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A781B8A-B14B-48C6-9906-43479828851D}" type="slidenum">
              <a:rPr kumimoji="0" lang="en-US" altLang="en-US"/>
              <a:pPr/>
              <a:t>22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623F5EE-6210-49DF-86FB-9891B5C5E9AF}" type="slidenum">
              <a:rPr kumimoji="0" lang="en-US" altLang="en-US"/>
              <a:pPr/>
              <a:t>23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3F35841-E86C-485E-80DA-BE52F470800B}" type="slidenum">
              <a:rPr kumimoji="0" lang="en-US" altLang="en-US"/>
              <a:pPr/>
              <a:t>24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54AD2E3-5760-43F3-874F-81477D45CCE5}" type="slidenum">
              <a:rPr kumimoji="0" lang="en-US" altLang="en-US"/>
              <a:pPr/>
              <a:t>25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C6B3C59-2EEB-4EB5-A82B-7A5787200694}" type="slidenum">
              <a:rPr kumimoji="0" lang="en-US" altLang="en-US"/>
              <a:pPr/>
              <a:t>26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4E7B6C0-0BC7-4E4F-B63E-29BA208FB650}" type="slidenum">
              <a:rPr kumimoji="0" lang="en-US" altLang="en-US"/>
              <a:pPr/>
              <a:t>5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5AD8D52-6F50-413C-A4DC-6C43C59A6117}" type="slidenum">
              <a:rPr kumimoji="0" lang="en-US" altLang="en-US"/>
              <a:pPr/>
              <a:t>6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9D983C3-CBC8-4A55-9167-C57D35512C3E}" type="slidenum">
              <a:rPr kumimoji="0" lang="en-US" altLang="en-US"/>
              <a:pPr/>
              <a:t>7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5EFD528-C885-449F-B85E-873530480274}" type="slidenum">
              <a:rPr kumimoji="0" lang="en-US" altLang="en-US"/>
              <a:pPr/>
              <a:t>8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C4B0ECD-BD36-4346-93F9-B1F5FD781404}" type="slidenum">
              <a:rPr kumimoji="0" lang="en-US" altLang="en-US"/>
              <a:pPr/>
              <a:t>9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CCEB08F-79A1-46F8-B58A-89A49850BCD1}" type="slidenum">
              <a:rPr kumimoji="0" lang="en-US" altLang="en-US"/>
              <a:pPr/>
              <a:t>10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3FE5648-B5A3-4450-BA58-36C772C61292}" type="slidenum">
              <a:rPr kumimoji="0" lang="en-US" altLang="en-US"/>
              <a:pPr/>
              <a:t>11</a:t>
            </a:fld>
            <a:endParaRPr kumimoji="0"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4445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563563"/>
            <a:ext cx="9144000" cy="1287462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369888" y="138113"/>
            <a:ext cx="3833812" cy="213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13100" smtClean="0">
                <a:solidFill>
                  <a:schemeClr val="tx2"/>
                </a:solidFill>
                <a:latin typeface="DINPro-CondBlack"/>
                <a:ea typeface="DINPro-CondBlack"/>
                <a:cs typeface="DINPro-CondBlack"/>
              </a:rPr>
              <a:t>MIS</a:t>
            </a:r>
          </a:p>
        </p:txBody>
      </p:sp>
      <p:grpSp>
        <p:nvGrpSpPr>
          <p:cNvPr id="5" name="Group 9"/>
          <p:cNvGrpSpPr>
            <a:grpSpLocks/>
          </p:cNvGrpSpPr>
          <p:nvPr userDrawn="1"/>
        </p:nvGrpSpPr>
        <p:grpSpPr bwMode="auto">
          <a:xfrm>
            <a:off x="3314700" y="831850"/>
            <a:ext cx="679450" cy="831850"/>
            <a:chOff x="3875465" y="855632"/>
            <a:chExt cx="678753" cy="830997"/>
          </a:xfrm>
        </p:grpSpPr>
        <p:sp>
          <p:nvSpPr>
            <p:cNvPr id="6" name="TextBox 5"/>
            <p:cNvSpPr txBox="1">
              <a:spLocks noChangeArrowheads="1"/>
            </p:cNvSpPr>
            <p:nvPr userDrawn="1"/>
          </p:nvSpPr>
          <p:spPr bwMode="auto">
            <a:xfrm>
              <a:off x="4013436" y="855632"/>
              <a:ext cx="46466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4800" dirty="0" smtClean="0">
                  <a:solidFill>
                    <a:schemeClr val="tx2"/>
                  </a:solidFill>
                  <a:latin typeface="DINPro-CondMedium"/>
                  <a:ea typeface="DINPro-CondMedium"/>
                  <a:cs typeface="DINPro-CondMedium"/>
                </a:rPr>
                <a:t>6</a:t>
              </a:r>
            </a:p>
          </p:txBody>
        </p:sp>
        <p:sp>
          <p:nvSpPr>
            <p:cNvPr id="7" name="Oval 6"/>
            <p:cNvSpPr/>
            <p:nvPr userDrawn="1"/>
          </p:nvSpPr>
          <p:spPr>
            <a:xfrm>
              <a:off x="3875465" y="928582"/>
              <a:ext cx="678753" cy="678753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2"/>
                </a:solidFill>
              </a:endParaRPr>
            </a:p>
          </p:txBody>
        </p:sp>
      </p:grp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4832350" y="3165475"/>
            <a:ext cx="3881438" cy="324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80000"/>
              </a:lnSpc>
              <a:defRPr/>
            </a:pPr>
            <a:r>
              <a:rPr lang="en-US" altLang="en-US" sz="3600" dirty="0" smtClean="0">
                <a:solidFill>
                  <a:schemeClr val="tx2"/>
                </a:solidFill>
                <a:latin typeface="Arial Narrow" pitchFamily="34" charset="0"/>
              </a:rPr>
              <a:t>PERSONAL, LEGAL, ETHICAL, AND ORGANIZATIONAL ISSUES OF INFORMATION SYSTEMS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altLang="en-US" sz="4000" dirty="0" smtClean="0">
              <a:solidFill>
                <a:schemeClr val="tx2"/>
              </a:solidFill>
              <a:latin typeface="DINPro-CondMedium"/>
              <a:ea typeface="DINPro-CondMedium"/>
              <a:cs typeface="DINPro-CondMedium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 userDrawn="1"/>
        </p:nvSpPr>
        <p:spPr bwMode="auto">
          <a:xfrm>
            <a:off x="4832350" y="1778000"/>
            <a:ext cx="13287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7200" dirty="0" smtClean="0">
                <a:solidFill>
                  <a:schemeClr val="tx2"/>
                </a:solidFill>
                <a:latin typeface="DINPro-CondBlack"/>
                <a:ea typeface="DINPro-CondBlack"/>
                <a:cs typeface="DINPro-CondBlack"/>
              </a:rPr>
              <a:t>4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832350" y="2987675"/>
            <a:ext cx="4311650" cy="0"/>
          </a:xfrm>
          <a:prstGeom prst="line">
            <a:avLst/>
          </a:prstGeom>
          <a:ln w="38100" cmpd="sng">
            <a:solidFill>
              <a:srgbClr val="5CBD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>
            <a:spLocks noChangeArrowheads="1"/>
          </p:cNvSpPr>
          <p:nvPr userDrawn="1"/>
        </p:nvSpPr>
        <p:spPr bwMode="auto">
          <a:xfrm>
            <a:off x="444500" y="241300"/>
            <a:ext cx="3008313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1800" dirty="0" smtClean="0">
                <a:solidFill>
                  <a:schemeClr val="tx2"/>
                </a:solidFill>
                <a:latin typeface="+mj-lt"/>
              </a:rPr>
              <a:t>BIDGOLI</a:t>
            </a:r>
          </a:p>
          <a:p>
            <a:pPr eaLnBrk="1" hangingPunct="1">
              <a:defRPr/>
            </a:pPr>
            <a:endParaRPr lang="en-US" altLang="en-US" dirty="0" smtClean="0"/>
          </a:p>
        </p:txBody>
      </p:sp>
      <p:pic>
        <p:nvPicPr>
          <p:cNvPr id="12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75" y="1854200"/>
            <a:ext cx="3900488" cy="474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735388" y="6584950"/>
            <a:ext cx="5408612" cy="277813"/>
          </a:xfrm>
        </p:spPr>
        <p:txBody>
          <a:bodyPr anchor="b"/>
          <a:lstStyle>
            <a:lvl1pPr algn="l">
              <a:defRPr sz="700" kern="700" spc="50">
                <a:latin typeface="Arial Narrow"/>
                <a:cs typeface="Arial Narrow"/>
              </a:defRPr>
            </a:lvl1pPr>
          </a:lstStyle>
          <a:p>
            <a:pPr>
              <a:defRPr/>
            </a:pPr>
            <a:r>
              <a:rPr lang="en-US"/>
              <a:t>Copyright ©2016 Cengage Learning. All Rights Reserved. May not be scanned, copied or duplicated, or posted to a publicly accessible website, in whole or in part. </a:t>
            </a:r>
          </a:p>
        </p:txBody>
      </p:sp>
    </p:spTree>
    <p:extLst>
      <p:ext uri="{BB962C8B-B14F-4D97-AF65-F5344CB8AC3E}">
        <p14:creationId xmlns:p14="http://schemas.microsoft.com/office/powerpoint/2010/main" val="3210898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V="1">
            <a:off x="0" y="0"/>
            <a:ext cx="9144000" cy="6858000"/>
          </a:xfrm>
          <a:prstGeom prst="rect">
            <a:avLst/>
          </a:prstGeom>
          <a:solidFill>
            <a:srgbClr val="E0E3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Oval 3"/>
          <p:cNvSpPr/>
          <p:nvPr userDrawn="1"/>
        </p:nvSpPr>
        <p:spPr>
          <a:xfrm>
            <a:off x="1233488" y="58738"/>
            <a:ext cx="6669087" cy="6670675"/>
          </a:xfrm>
          <a:prstGeom prst="ellipse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Oval 4"/>
          <p:cNvSpPr/>
          <p:nvPr userDrawn="1"/>
        </p:nvSpPr>
        <p:spPr>
          <a:xfrm>
            <a:off x="1001713" y="250825"/>
            <a:ext cx="890587" cy="890588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1233488" y="393700"/>
            <a:ext cx="4581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3200" smtClean="0">
                <a:solidFill>
                  <a:srgbClr val="B00027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SUMMARY</a:t>
            </a:r>
          </a:p>
        </p:txBody>
      </p:sp>
      <p:pic>
        <p:nvPicPr>
          <p:cNvPr id="7" name="Picture 10" descr="4LTR_colorStrip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300038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2"/>
          <p:cNvSpPr txBox="1">
            <a:spLocks/>
          </p:cNvSpPr>
          <p:nvPr userDrawn="1"/>
        </p:nvSpPr>
        <p:spPr>
          <a:xfrm>
            <a:off x="6721475" y="6483350"/>
            <a:ext cx="2411413" cy="365125"/>
          </a:xfrm>
          <a:prstGeom prst="rect">
            <a:avLst/>
          </a:prstGeom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A7F9B17D-436F-45EC-A74E-38A5265323F8}" type="slidenum">
              <a:rPr lang="en-US" altLang="en-US" sz="1200" b="1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en-US" altLang="en-US" sz="12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9" name="Footer Placeholder 1"/>
          <p:cNvSpPr txBox="1">
            <a:spLocks/>
          </p:cNvSpPr>
          <p:nvPr userDrawn="1"/>
        </p:nvSpPr>
        <p:spPr>
          <a:xfrm>
            <a:off x="295275" y="6592888"/>
            <a:ext cx="6721475" cy="27940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700" kern="700" spc="50" smtClean="0">
                <a:latin typeface="Arial Narrow"/>
                <a:cs typeface="Arial Narrow"/>
              </a:rPr>
              <a:t>Copyright ©2016 Cengage Learning. All Rights Reserved. May not be scanned, copied or duplicated, or posted to a publicly accessible website, in whole or in part. </a:t>
            </a:r>
            <a:endParaRPr lang="en-US" sz="700" kern="700" spc="50">
              <a:latin typeface="Arial Narrow"/>
              <a:cs typeface="Arial Narrow"/>
            </a:endParaRPr>
          </a:p>
        </p:txBody>
      </p:sp>
      <p:sp>
        <p:nvSpPr>
          <p:cNvPr id="10" name="Slide Number Placeholder 2"/>
          <p:cNvSpPr txBox="1">
            <a:spLocks/>
          </p:cNvSpPr>
          <p:nvPr userDrawn="1"/>
        </p:nvSpPr>
        <p:spPr>
          <a:xfrm>
            <a:off x="7689850" y="6483350"/>
            <a:ext cx="1127125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dirty="0" smtClean="0">
                <a:solidFill>
                  <a:srgbClr val="000000"/>
                </a:solidFill>
              </a:rPr>
              <a:t>MIS5 | CH4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4" name="Content Placeholder 2"/>
          <p:cNvSpPr>
            <a:spLocks noGrp="1"/>
          </p:cNvSpPr>
          <p:nvPr>
            <p:ph idx="12"/>
          </p:nvPr>
        </p:nvSpPr>
        <p:spPr>
          <a:xfrm>
            <a:off x="1232969" y="1482188"/>
            <a:ext cx="7821824" cy="4227731"/>
          </a:xfrm>
        </p:spPr>
        <p:txBody>
          <a:bodyPr/>
          <a:lstStyle>
            <a:lvl1pPr marL="342900" indent="-342900">
              <a:lnSpc>
                <a:spcPct val="90000"/>
              </a:lnSpc>
              <a:buClr>
                <a:srgbClr val="B00027"/>
              </a:buClr>
              <a:buFont typeface="Lucida Grande"/>
              <a:buChar char="•"/>
              <a:defRPr>
                <a:solidFill>
                  <a:schemeClr val="tx2"/>
                </a:solidFill>
              </a:defRPr>
            </a:lvl1pPr>
            <a:lvl2pPr marL="640080" indent="-274320">
              <a:lnSpc>
                <a:spcPct val="90000"/>
              </a:lnSpc>
              <a:buClr>
                <a:srgbClr val="B00027"/>
              </a:buClr>
              <a:buFont typeface="Arial"/>
              <a:buChar char="•"/>
              <a:defRPr b="0" i="1">
                <a:solidFill>
                  <a:schemeClr val="tx2"/>
                </a:solidFill>
              </a:defRPr>
            </a:lvl2pPr>
            <a:lvl3pPr marL="960120" indent="-320040">
              <a:lnSpc>
                <a:spcPct val="90000"/>
              </a:lnSpc>
              <a:buClr>
                <a:srgbClr val="B00027"/>
              </a:buClr>
              <a:buSzPct val="100000"/>
              <a:buFont typeface="Lucida Grande"/>
              <a:buChar char="-"/>
              <a:defRPr sz="2800">
                <a:solidFill>
                  <a:schemeClr val="tx2"/>
                </a:solidFill>
              </a:defRPr>
            </a:lvl3pPr>
            <a:lvl4pPr marL="1234440" indent="-228600">
              <a:lnSpc>
                <a:spcPct val="90000"/>
              </a:lnSpc>
              <a:buFont typeface="Arial"/>
              <a:buChar char="▸"/>
              <a:defRPr sz="2400">
                <a:solidFill>
                  <a:schemeClr val="tx2"/>
                </a:solidFill>
              </a:defRPr>
            </a:lvl4pPr>
            <a:lvl5pPr marL="1508760" indent="-228600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CCC38-32D0-46C5-97A3-76EA35EADF00}" type="datetimeFigureOut">
              <a:rPr lang="en-US"/>
              <a:pPr>
                <a:defRPr/>
              </a:pPr>
              <a:t>4/24/2016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096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3" name="Picture 2" descr="4ltr_logo_new_REVISEDbw.psd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24" t="6983" r="7072" b="4960"/>
          <a:stretch/>
        </p:blipFill>
        <p:spPr>
          <a:xfrm>
            <a:off x="3465147" y="2078159"/>
            <a:ext cx="2204181" cy="2210533"/>
          </a:xfrm>
          <a:prstGeom prst="ellipse">
            <a:avLst/>
          </a:prstGeom>
        </p:spPr>
      </p:pic>
      <p:sp>
        <p:nvSpPr>
          <p:cNvPr id="4" name="Slide Number Placeholder 2"/>
          <p:cNvSpPr txBox="1">
            <a:spLocks/>
          </p:cNvSpPr>
          <p:nvPr userDrawn="1"/>
        </p:nvSpPr>
        <p:spPr>
          <a:xfrm>
            <a:off x="6721475" y="6483350"/>
            <a:ext cx="2411413" cy="365125"/>
          </a:xfrm>
          <a:prstGeom prst="rect">
            <a:avLst/>
          </a:prstGeom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199D9002-E8CE-4039-A78C-A762473BAF24}" type="slidenum">
              <a:rPr lang="en-US" altLang="en-US" sz="1200" b="1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en-US" altLang="en-US" sz="12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" name="Footer Placeholder 1"/>
          <p:cNvSpPr txBox="1">
            <a:spLocks/>
          </p:cNvSpPr>
          <p:nvPr userDrawn="1"/>
        </p:nvSpPr>
        <p:spPr>
          <a:xfrm>
            <a:off x="295275" y="6592888"/>
            <a:ext cx="6721475" cy="27940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700" kern="700" spc="50" smtClean="0">
                <a:latin typeface="Arial Narrow"/>
                <a:cs typeface="Arial Narrow"/>
              </a:rPr>
              <a:t>Copyright ©2016 Cengage Learning. All Rights Reserved. May not be scanned, copied or duplicated, or posted to a publicly accessible website, in whole or in part. </a:t>
            </a:r>
            <a:endParaRPr lang="en-US" sz="700" kern="700" spc="50">
              <a:latin typeface="Arial Narrow"/>
              <a:cs typeface="Arial Narrow"/>
            </a:endParaRPr>
          </a:p>
        </p:txBody>
      </p:sp>
      <p:sp>
        <p:nvSpPr>
          <p:cNvPr id="6" name="Slide Number Placeholder 2"/>
          <p:cNvSpPr txBox="1">
            <a:spLocks/>
          </p:cNvSpPr>
          <p:nvPr userDrawn="1"/>
        </p:nvSpPr>
        <p:spPr>
          <a:xfrm>
            <a:off x="7689850" y="6483350"/>
            <a:ext cx="1127125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dirty="0" smtClean="0">
                <a:solidFill>
                  <a:srgbClr val="000000"/>
                </a:solidFill>
              </a:rPr>
              <a:t>MIS5 | CH4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A9AD6-F1E7-4B47-B3D1-340081157E3C}" type="datetimeFigureOut">
              <a:rPr lang="en-US"/>
              <a:pPr>
                <a:defRPr/>
              </a:pPr>
              <a:t>4/24/2016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70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52925-C810-4CE1-848E-8D3540A3ABBA}" type="datetimeFigureOut">
              <a:rPr lang="en-US"/>
              <a:pPr>
                <a:defRPr/>
              </a:pPr>
              <a:t>4/24/2016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3C15DE-EF6B-446A-935D-DBE016A65A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1126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C60D2-6908-489B-9FB9-65CF3BC4DE48}" type="datetimeFigureOut">
              <a:rPr lang="en-US"/>
              <a:pPr>
                <a:defRPr/>
              </a:pPr>
              <a:t>4/24/2016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F80518-0BD0-4C99-A948-D7D8BDD617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981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FCC53-17AE-4299-A6CB-0D740BFD6856}" type="datetimeFigureOut">
              <a:rPr lang="en-US"/>
              <a:pPr>
                <a:defRPr/>
              </a:pPr>
              <a:t>4/24/2016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8A8172-407A-4823-A44C-74E8D6B68B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4723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11378-E7AE-40EB-A892-9A957A5A92FA}" type="datetimeFigureOut">
              <a:rPr lang="en-US"/>
              <a:pPr>
                <a:defRPr/>
              </a:pPr>
              <a:t>4/24/2016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967B2-6042-4AAC-869E-BB23EE1BC7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36586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F32F4-C24C-4C5C-8525-3798B08858F9}" type="datetimeFigureOut">
              <a:rPr lang="en-US"/>
              <a:pPr>
                <a:defRPr/>
              </a:pPr>
              <a:t>4/24/2016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BA6401-D32B-48D6-9E27-60A69769A1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68720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AD84C-A6B9-4184-8738-A008E9940B5A}" type="datetimeFigureOut">
              <a:rPr lang="en-US"/>
              <a:pPr>
                <a:defRPr/>
              </a:pPr>
              <a:t>4/24/2016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AC58BB-FF78-47D5-8BB4-4CBB028035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3221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8EFAD-47AE-437F-B06C-2BF1D82F8D04}" type="datetimeFigureOut">
              <a:rPr lang="en-US"/>
              <a:pPr>
                <a:defRPr/>
              </a:pPr>
              <a:t>4/24/2016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A76A6F-3C32-45F5-943E-E08EA9572E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0088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A759A-E669-4AAE-802E-9B7D3231AB61}" type="datetimeFigureOut">
              <a:rPr lang="en-US"/>
              <a:pPr>
                <a:defRPr/>
              </a:pPr>
              <a:t>4/24/2016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E0C78E-C57F-48DE-BBEC-DFAD51BD14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283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1489" y="0"/>
            <a:ext cx="9144000" cy="2497593"/>
          </a:xfrm>
          <a:prstGeom prst="rect">
            <a:avLst/>
          </a:prstGeom>
          <a:gradFill flip="none" rotWithShape="1">
            <a:gsLst>
              <a:gs pos="0">
                <a:srgbClr val="B2BFBE">
                  <a:alpha val="61000"/>
                </a:srgbClr>
              </a:gs>
              <a:gs pos="85000">
                <a:srgbClr val="FFFFFF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Slide Number Placeholder 2"/>
          <p:cNvSpPr txBox="1">
            <a:spLocks/>
          </p:cNvSpPr>
          <p:nvPr userDrawn="1"/>
        </p:nvSpPr>
        <p:spPr>
          <a:xfrm>
            <a:off x="6721475" y="6483350"/>
            <a:ext cx="2411413" cy="365125"/>
          </a:xfrm>
          <a:prstGeom prst="rect">
            <a:avLst/>
          </a:prstGeom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B7D4DEBD-6CE6-4B03-B521-8821B3C03336}" type="slidenum">
              <a:rPr lang="en-US" altLang="en-US" sz="1200" b="1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en-US" altLang="en-US" sz="12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" name="Footer Placeholder 1"/>
          <p:cNvSpPr txBox="1">
            <a:spLocks/>
          </p:cNvSpPr>
          <p:nvPr userDrawn="1"/>
        </p:nvSpPr>
        <p:spPr>
          <a:xfrm>
            <a:off x="0" y="6592888"/>
            <a:ext cx="6721475" cy="27940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700" kern="700" spc="50" smtClean="0">
                <a:latin typeface="Arial Narrow"/>
                <a:cs typeface="Arial Narrow"/>
              </a:rPr>
              <a:t>Copyright ©2016 Cengage Learning. All Rights Reserved. May not be scanned, copied or duplicated, or posted to a publicly accessible website, in whole or in part. </a:t>
            </a:r>
            <a:endParaRPr lang="en-US" sz="700" kern="700" spc="50">
              <a:latin typeface="Arial Narrow"/>
              <a:cs typeface="Arial Narrow"/>
            </a:endParaRPr>
          </a:p>
        </p:txBody>
      </p:sp>
      <p:sp>
        <p:nvSpPr>
          <p:cNvPr id="7" name="Slide Number Placeholder 2"/>
          <p:cNvSpPr txBox="1">
            <a:spLocks/>
          </p:cNvSpPr>
          <p:nvPr userDrawn="1"/>
        </p:nvSpPr>
        <p:spPr>
          <a:xfrm>
            <a:off x="7689850" y="6483350"/>
            <a:ext cx="1127125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dirty="0" smtClean="0">
                <a:solidFill>
                  <a:srgbClr val="000000"/>
                </a:solidFill>
              </a:rPr>
              <a:t>MIS5 | CH4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8" name="Chord 7"/>
          <p:cNvSpPr/>
          <p:nvPr userDrawn="1"/>
        </p:nvSpPr>
        <p:spPr>
          <a:xfrm rot="13320000">
            <a:off x="-465138" y="155575"/>
            <a:ext cx="987426" cy="987425"/>
          </a:xfrm>
          <a:prstGeom prst="chord">
            <a:avLst>
              <a:gd name="adj1" fmla="val 2700000"/>
              <a:gd name="adj2" fmla="val 13872841"/>
            </a:avLst>
          </a:pr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64" y="3251"/>
            <a:ext cx="8229600" cy="1143000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chemeClr val="tx2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500" y="1532988"/>
            <a:ext cx="7821824" cy="4227731"/>
          </a:xfrm>
        </p:spPr>
        <p:txBody>
          <a:bodyPr/>
          <a:lstStyle>
            <a:lvl1pPr marL="342900" indent="-342900">
              <a:lnSpc>
                <a:spcPct val="90000"/>
              </a:lnSpc>
              <a:buClr>
                <a:srgbClr val="B00027"/>
              </a:buClr>
              <a:buFont typeface="Lucida Grande"/>
              <a:buChar char="•"/>
              <a:defRPr>
                <a:solidFill>
                  <a:schemeClr val="tx2"/>
                </a:solidFill>
              </a:defRPr>
            </a:lvl1pPr>
            <a:lvl2pPr marL="640080" indent="-274320">
              <a:lnSpc>
                <a:spcPct val="90000"/>
              </a:lnSpc>
              <a:buClr>
                <a:srgbClr val="B00027"/>
              </a:buClr>
              <a:buFont typeface="Arial"/>
              <a:buChar char="•"/>
              <a:defRPr b="0" i="1">
                <a:solidFill>
                  <a:schemeClr val="tx2"/>
                </a:solidFill>
              </a:defRPr>
            </a:lvl2pPr>
            <a:lvl3pPr marL="960120" indent="-320040">
              <a:lnSpc>
                <a:spcPct val="90000"/>
              </a:lnSpc>
              <a:buClr>
                <a:srgbClr val="B00027"/>
              </a:buClr>
              <a:buSzPct val="100000"/>
              <a:buFont typeface="Lucida Grande"/>
              <a:buChar char="-"/>
              <a:defRPr sz="2800">
                <a:solidFill>
                  <a:schemeClr val="tx2"/>
                </a:solidFill>
              </a:defRPr>
            </a:lvl3pPr>
            <a:lvl4pPr marL="1234440" indent="-228600">
              <a:lnSpc>
                <a:spcPct val="90000"/>
              </a:lnSpc>
              <a:buFont typeface="Arial"/>
              <a:buChar char="▸"/>
              <a:defRPr sz="2400">
                <a:solidFill>
                  <a:schemeClr val="tx2"/>
                </a:solidFill>
              </a:defRPr>
            </a:lvl4pPr>
            <a:lvl5pPr marL="1508760" indent="-228600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21BAE-0598-4537-A508-2EABF29803CF}" type="datetimeFigureOut">
              <a:rPr lang="en-US"/>
              <a:pPr>
                <a:defRPr/>
              </a:pPr>
              <a:t>4/24/2016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F32931-4E2A-4CB4-B654-0C8C2EAC44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28230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A8C9D-D10E-47A6-8C06-45B0C8E674C4}" type="datetimeFigureOut">
              <a:rPr lang="en-US"/>
              <a:pPr>
                <a:defRPr/>
              </a:pPr>
              <a:t>4/24/2016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55367-1F5D-4970-AFF3-414E318333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71671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838200" y="361950"/>
            <a:ext cx="8305800" cy="166688"/>
          </a:xfrm>
          <a:prstGeom prst="rect">
            <a:avLst/>
          </a:prstGeom>
          <a:solidFill>
            <a:srgbClr val="9AA50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452438"/>
          </a:xfrm>
          <a:prstGeom prst="rect">
            <a:avLst/>
          </a:prstGeom>
          <a:solidFill>
            <a:srgbClr val="AFBB0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6" name="AutoShape 12"/>
          <p:cNvSpPr>
            <a:spLocks noChangeArrowheads="1"/>
          </p:cNvSpPr>
          <p:nvPr userDrawn="1"/>
        </p:nvSpPr>
        <p:spPr bwMode="auto">
          <a:xfrm rot="10800000">
            <a:off x="228600" y="450850"/>
            <a:ext cx="963613" cy="361950"/>
          </a:xfrm>
          <a:prstGeom prst="triangle">
            <a:avLst>
              <a:gd name="adj" fmla="val 50000"/>
            </a:avLst>
          </a:prstGeom>
          <a:solidFill>
            <a:srgbClr val="AFBB0D"/>
          </a:solidFill>
          <a:ln>
            <a:noFill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65100" y="165100"/>
            <a:ext cx="1739900" cy="520700"/>
          </a:xfrm>
          <a:prstGeom prst="rect">
            <a:avLst/>
          </a:prstGeom>
        </p:spPr>
        <p:txBody>
          <a:bodyPr/>
          <a:lstStyle>
            <a:lvl1pPr>
              <a:buNone/>
              <a:defRPr sz="2000">
                <a:solidFill>
                  <a:srgbClr val="FFCC00"/>
                </a:solidFill>
                <a:latin typeface="Arial Narrow" pitchFamily="34" charset="0"/>
              </a:defRPr>
            </a:lvl1pPr>
            <a:lvl2pPr algn="l">
              <a:buNone/>
              <a:defRPr sz="2000">
                <a:solidFill>
                  <a:srgbClr val="FFCC00"/>
                </a:solidFill>
                <a:latin typeface="Arial Narrow" pitchFamily="34" charset="0"/>
              </a:defRPr>
            </a:lvl2pPr>
            <a:lvl3pPr>
              <a:buNone/>
              <a:defRPr sz="2000">
                <a:solidFill>
                  <a:srgbClr val="FFCC00"/>
                </a:solidFill>
                <a:latin typeface="Arial Narrow" pitchFamily="34" charset="0"/>
              </a:defRPr>
            </a:lvl3pPr>
            <a:lvl4pPr>
              <a:buNone/>
              <a:defRPr sz="2000">
                <a:solidFill>
                  <a:srgbClr val="FFCC00"/>
                </a:solidFill>
                <a:latin typeface="Arial Narrow" pitchFamily="34" charset="0"/>
              </a:defRPr>
            </a:lvl4pPr>
            <a:lvl5pPr>
              <a:buNone/>
              <a:defRPr sz="2000">
                <a:solidFill>
                  <a:srgbClr val="FFCC00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</a:t>
            </a:r>
            <a:r>
              <a:rPr lang="en-US" dirty="0" err="1" smtClean="0"/>
              <a:t>leve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463800" y="139700"/>
            <a:ext cx="6667500" cy="482600"/>
          </a:xfrm>
          <a:prstGeom prst="rect">
            <a:avLst/>
          </a:prstGeom>
        </p:spPr>
        <p:txBody>
          <a:bodyPr/>
          <a:lstStyle>
            <a:lvl1pPr algn="r">
              <a:buNone/>
              <a:defRPr sz="2000" b="1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4066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 userDrawn="1"/>
        </p:nvSpPr>
        <p:spPr bwMode="auto">
          <a:xfrm>
            <a:off x="666750" y="504825"/>
            <a:ext cx="8467725" cy="90488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6C7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838200" y="361950"/>
            <a:ext cx="8305800" cy="166688"/>
          </a:xfrm>
          <a:prstGeom prst="rect">
            <a:avLst/>
          </a:prstGeom>
          <a:solidFill>
            <a:srgbClr val="9AA50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452438"/>
          </a:xfrm>
          <a:prstGeom prst="rect">
            <a:avLst/>
          </a:prstGeom>
          <a:solidFill>
            <a:srgbClr val="AFBB0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5" name="AutoShape 8"/>
          <p:cNvSpPr>
            <a:spLocks noChangeArrowheads="1"/>
          </p:cNvSpPr>
          <p:nvPr userDrawn="1"/>
        </p:nvSpPr>
        <p:spPr bwMode="auto">
          <a:xfrm>
            <a:off x="8293100" y="6324600"/>
            <a:ext cx="850900" cy="304800"/>
          </a:xfrm>
          <a:prstGeom prst="triangle">
            <a:avLst>
              <a:gd name="adj" fmla="val 50000"/>
            </a:avLst>
          </a:prstGeom>
          <a:solidFill>
            <a:srgbClr val="FFCC00"/>
          </a:solidFill>
          <a:ln>
            <a:noFill/>
          </a:ln>
          <a:effectLst>
            <a:prstShdw prst="shdw17" dist="17961" dir="13500000">
              <a:srgbClr val="997A00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pic>
        <p:nvPicPr>
          <p:cNvPr id="6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4638"/>
            <a:ext cx="9144000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1"/>
          <p:cNvSpPr>
            <a:spLocks noChangeArrowheads="1"/>
          </p:cNvSpPr>
          <p:nvPr userDrawn="1"/>
        </p:nvSpPr>
        <p:spPr bwMode="auto">
          <a:xfrm>
            <a:off x="8343900" y="64770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 eaLnBrk="1" hangingPunct="1"/>
            <a:fld id="{E982B780-50C0-4C1B-9935-8068CE516D64}" type="slidenum">
              <a:rPr lang="en-US" altLang="en-US" sz="1400" b="1">
                <a:latin typeface="Arial" pitchFamily="34" charset="0"/>
              </a:rPr>
              <a:pPr algn="r" eaLnBrk="1" hangingPunct="1"/>
              <a:t>‹#›</a:t>
            </a:fld>
            <a:endParaRPr lang="en-US" altLang="en-US" sz="1400" b="1">
              <a:latin typeface="Arial" pitchFamily="34" charset="0"/>
            </a:endParaRPr>
          </a:p>
        </p:txBody>
      </p:sp>
      <p:sp>
        <p:nvSpPr>
          <p:cNvPr id="8" name="Rectangle 20"/>
          <p:cNvSpPr txBox="1">
            <a:spLocks noGrp="1" noChangeArrowheads="1"/>
          </p:cNvSpPr>
          <p:nvPr userDrawn="1"/>
        </p:nvSpPr>
        <p:spPr bwMode="auto">
          <a:xfrm>
            <a:off x="123825" y="6413500"/>
            <a:ext cx="579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Aft>
                <a:spcPct val="20000"/>
              </a:spcAft>
              <a:defRPr/>
            </a:pPr>
            <a:r>
              <a:rPr lang="en-US" sz="1000" dirty="0" smtClean="0">
                <a:latin typeface="Arial" charset="0"/>
              </a:rPr>
              <a:t>MIS, Chapter 4</a:t>
            </a:r>
          </a:p>
          <a:p>
            <a:pPr eaLnBrk="1" hangingPunct="1">
              <a:spcAft>
                <a:spcPct val="20000"/>
              </a:spcAft>
              <a:defRPr/>
            </a:pPr>
            <a:r>
              <a:rPr lang="en-US" sz="1000" dirty="0" smtClean="0">
                <a:latin typeface="Arial" charset="0"/>
              </a:rPr>
              <a:t>©2014  Cengage Learning</a:t>
            </a:r>
          </a:p>
        </p:txBody>
      </p:sp>
      <p:sp>
        <p:nvSpPr>
          <p:cNvPr id="9" name="AutoShape 12"/>
          <p:cNvSpPr>
            <a:spLocks noChangeArrowheads="1"/>
          </p:cNvSpPr>
          <p:nvPr userDrawn="1"/>
        </p:nvSpPr>
        <p:spPr bwMode="auto">
          <a:xfrm rot="10800000">
            <a:off x="228600" y="450850"/>
            <a:ext cx="963613" cy="361950"/>
          </a:xfrm>
          <a:prstGeom prst="triangle">
            <a:avLst>
              <a:gd name="adj" fmla="val 50000"/>
            </a:avLst>
          </a:prstGeom>
          <a:solidFill>
            <a:srgbClr val="AFBB0D"/>
          </a:solidFill>
          <a:ln>
            <a:noFill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2161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1489" y="0"/>
            <a:ext cx="9144000" cy="2497593"/>
          </a:xfrm>
          <a:prstGeom prst="rect">
            <a:avLst/>
          </a:prstGeom>
          <a:gradFill flip="none" rotWithShape="1">
            <a:gsLst>
              <a:gs pos="0">
                <a:srgbClr val="B2BFBE">
                  <a:alpha val="61000"/>
                </a:srgbClr>
              </a:gs>
              <a:gs pos="85000">
                <a:srgbClr val="FFFFFF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Slide Number Placeholder 2"/>
          <p:cNvSpPr txBox="1">
            <a:spLocks/>
          </p:cNvSpPr>
          <p:nvPr userDrawn="1"/>
        </p:nvSpPr>
        <p:spPr>
          <a:xfrm>
            <a:off x="6721475" y="6483350"/>
            <a:ext cx="2411413" cy="365125"/>
          </a:xfrm>
          <a:prstGeom prst="rect">
            <a:avLst/>
          </a:prstGeom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3CC1D53D-50DE-48F8-B3BA-F11C932FD696}" type="slidenum">
              <a:rPr lang="en-US" altLang="en-US" sz="1200" b="1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en-US" altLang="en-US" sz="12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" name="Footer Placeholder 1"/>
          <p:cNvSpPr txBox="1">
            <a:spLocks/>
          </p:cNvSpPr>
          <p:nvPr userDrawn="1"/>
        </p:nvSpPr>
        <p:spPr>
          <a:xfrm>
            <a:off x="0" y="6592888"/>
            <a:ext cx="6721475" cy="27940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700" kern="700" spc="50" smtClean="0">
                <a:latin typeface="Arial Narrow"/>
                <a:cs typeface="Arial Narrow"/>
              </a:rPr>
              <a:t>Copyright ©2016 Cengage Learning. All Rights Reserved. May not be scanned, copied or duplicated, or posted to a publicly accessible website, in whole or in part. </a:t>
            </a:r>
            <a:endParaRPr lang="en-US" sz="700" kern="700" spc="50">
              <a:latin typeface="Arial Narrow"/>
              <a:cs typeface="Arial Narrow"/>
            </a:endParaRPr>
          </a:p>
        </p:txBody>
      </p:sp>
      <p:sp>
        <p:nvSpPr>
          <p:cNvPr id="7" name="Slide Number Placeholder 2"/>
          <p:cNvSpPr txBox="1">
            <a:spLocks/>
          </p:cNvSpPr>
          <p:nvPr userDrawn="1"/>
        </p:nvSpPr>
        <p:spPr>
          <a:xfrm>
            <a:off x="7689850" y="6483350"/>
            <a:ext cx="1127125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smtClean="0">
                <a:solidFill>
                  <a:srgbClr val="000000"/>
                </a:solidFill>
              </a:rPr>
              <a:t>MKTG4 | CH1</a:t>
            </a:r>
            <a:endParaRPr lang="en-US" b="1">
              <a:solidFill>
                <a:srgbClr val="000000"/>
              </a:solidFill>
            </a:endParaRPr>
          </a:p>
        </p:txBody>
      </p:sp>
      <p:pic>
        <p:nvPicPr>
          <p:cNvPr id="8" name="Picture 10" descr="4LTR_colorStrip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300038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64" y="3251"/>
            <a:ext cx="8229600" cy="1143000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chemeClr val="tx2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500" y="1532988"/>
            <a:ext cx="7821824" cy="4227731"/>
          </a:xfrm>
        </p:spPr>
        <p:txBody>
          <a:bodyPr/>
          <a:lstStyle>
            <a:lvl1pPr marL="342900" indent="-342900">
              <a:lnSpc>
                <a:spcPct val="90000"/>
              </a:lnSpc>
              <a:buClr>
                <a:srgbClr val="B00027"/>
              </a:buClr>
              <a:buFont typeface="Lucida Grande"/>
              <a:buChar char="•"/>
              <a:defRPr>
                <a:solidFill>
                  <a:schemeClr val="tx2"/>
                </a:solidFill>
              </a:defRPr>
            </a:lvl1pPr>
            <a:lvl2pPr marL="640080" indent="-274320">
              <a:lnSpc>
                <a:spcPct val="90000"/>
              </a:lnSpc>
              <a:buClr>
                <a:srgbClr val="B00027"/>
              </a:buClr>
              <a:buFont typeface="Arial"/>
              <a:buChar char="•"/>
              <a:defRPr b="0" i="1">
                <a:solidFill>
                  <a:schemeClr val="tx2"/>
                </a:solidFill>
              </a:defRPr>
            </a:lvl2pPr>
            <a:lvl3pPr marL="960120" indent="-320040">
              <a:lnSpc>
                <a:spcPct val="90000"/>
              </a:lnSpc>
              <a:buClr>
                <a:srgbClr val="B00027"/>
              </a:buClr>
              <a:buSzPct val="100000"/>
              <a:buFont typeface="Lucida Grande"/>
              <a:buChar char="-"/>
              <a:defRPr sz="2800">
                <a:solidFill>
                  <a:schemeClr val="tx2"/>
                </a:solidFill>
              </a:defRPr>
            </a:lvl3pPr>
            <a:lvl4pPr marL="1234440" indent="-228600">
              <a:lnSpc>
                <a:spcPct val="90000"/>
              </a:lnSpc>
              <a:buFont typeface="Arial"/>
              <a:buChar char="▸"/>
              <a:defRPr sz="2400">
                <a:solidFill>
                  <a:schemeClr val="tx2"/>
                </a:solidFill>
              </a:defRPr>
            </a:lvl4pPr>
            <a:lvl5pPr marL="1508760" indent="-228600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90223-FC52-428E-82FC-25AF040BF216}" type="datetimeFigureOut">
              <a:rPr lang="en-US"/>
              <a:pPr>
                <a:defRPr/>
              </a:pPr>
              <a:t>4/24/2016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1D3944-88A0-4D42-962C-DCCB75CB82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5619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V="1">
            <a:off x="1489" y="0"/>
            <a:ext cx="9144000" cy="2497593"/>
          </a:xfrm>
          <a:prstGeom prst="rect">
            <a:avLst/>
          </a:prstGeom>
          <a:gradFill flip="none" rotWithShape="1">
            <a:gsLst>
              <a:gs pos="0">
                <a:srgbClr val="B2BFBE">
                  <a:alpha val="61000"/>
                </a:srgbClr>
              </a:gs>
              <a:gs pos="85000">
                <a:srgbClr val="FFFFFF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Slide Number Placeholder 2"/>
          <p:cNvSpPr txBox="1">
            <a:spLocks/>
          </p:cNvSpPr>
          <p:nvPr userDrawn="1"/>
        </p:nvSpPr>
        <p:spPr>
          <a:xfrm>
            <a:off x="6721475" y="6483350"/>
            <a:ext cx="2411413" cy="365125"/>
          </a:xfrm>
          <a:prstGeom prst="rect">
            <a:avLst/>
          </a:prstGeom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0BDB2D72-A8FC-4A1C-B8A5-79AB32C8915A}" type="slidenum">
              <a:rPr lang="en-US" altLang="en-US" sz="1200" b="1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en-US" altLang="en-US" sz="12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" name="Footer Placeholder 1"/>
          <p:cNvSpPr txBox="1">
            <a:spLocks/>
          </p:cNvSpPr>
          <p:nvPr userDrawn="1"/>
        </p:nvSpPr>
        <p:spPr>
          <a:xfrm>
            <a:off x="0" y="6592888"/>
            <a:ext cx="6721475" cy="27940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700" kern="700" spc="50" smtClean="0">
                <a:latin typeface="Arial Narrow"/>
                <a:cs typeface="Arial Narrow"/>
              </a:rPr>
              <a:t>Copyright ©2016 Cengage Learning. All Rights Reserved. May not be scanned, copied or duplicated, or posted to a publicly accessible website, in whole or in part. </a:t>
            </a:r>
            <a:endParaRPr lang="en-US" sz="700" kern="700" spc="50">
              <a:latin typeface="Arial Narrow"/>
              <a:cs typeface="Arial Narrow"/>
            </a:endParaRPr>
          </a:p>
        </p:txBody>
      </p:sp>
      <p:sp>
        <p:nvSpPr>
          <p:cNvPr id="6" name="Slide Number Placeholder 2"/>
          <p:cNvSpPr txBox="1">
            <a:spLocks/>
          </p:cNvSpPr>
          <p:nvPr userDrawn="1"/>
        </p:nvSpPr>
        <p:spPr>
          <a:xfrm>
            <a:off x="7689850" y="6483350"/>
            <a:ext cx="1127125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dirty="0" smtClean="0">
                <a:solidFill>
                  <a:srgbClr val="000000"/>
                </a:solidFill>
              </a:rPr>
              <a:t>MIS5 | CH4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368300"/>
            <a:ext cx="2600325" cy="584200"/>
          </a:xfrm>
          <a:prstGeom prst="rect">
            <a:avLst/>
          </a:prstGeom>
          <a:solidFill>
            <a:srgbClr val="B00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1588" y="368300"/>
            <a:ext cx="1450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3200" b="1" smtClean="0">
                <a:solidFill>
                  <a:schemeClr val="bg1"/>
                </a:solidFill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Table</a:t>
            </a:r>
            <a:endParaRPr lang="en-US" altLang="en-US" sz="3200" b="1" i="1" smtClean="0">
              <a:solidFill>
                <a:schemeClr val="bg1"/>
              </a:solidFill>
              <a:latin typeface="Franklin Gothic Medium" pitchFamily="34" charset="0"/>
              <a:ea typeface="Franklin Gothic Medium" pitchFamily="34" charset="0"/>
              <a:cs typeface="Franklin Gothic Medium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3012" y="418404"/>
            <a:ext cx="7536700" cy="983201"/>
          </a:xfrm>
        </p:spPr>
        <p:txBody>
          <a:bodyPr anchor="t">
            <a:normAutofit/>
          </a:bodyPr>
          <a:lstStyle>
            <a:lvl1pPr marL="1280160" indent="-1280160" algn="l">
              <a:defRPr sz="2800" b="1">
                <a:solidFill>
                  <a:schemeClr val="tx2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F4260-D0BF-48A2-907F-2339CFE43640}" type="datetimeFigureOut">
              <a:rPr lang="en-US"/>
              <a:pPr>
                <a:defRPr/>
              </a:pPr>
              <a:t>4/24/2016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45F48-3898-4E37-8715-E91CA76220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5949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V="1">
            <a:off x="1489" y="0"/>
            <a:ext cx="9144000" cy="2497593"/>
          </a:xfrm>
          <a:prstGeom prst="rect">
            <a:avLst/>
          </a:prstGeom>
          <a:gradFill flip="none" rotWithShape="1">
            <a:gsLst>
              <a:gs pos="0">
                <a:srgbClr val="B2BFBE">
                  <a:alpha val="61000"/>
                </a:srgbClr>
              </a:gs>
              <a:gs pos="85000">
                <a:srgbClr val="FFFFFF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Slide Number Placeholder 2"/>
          <p:cNvSpPr txBox="1">
            <a:spLocks/>
          </p:cNvSpPr>
          <p:nvPr userDrawn="1"/>
        </p:nvSpPr>
        <p:spPr>
          <a:xfrm>
            <a:off x="6721475" y="6483350"/>
            <a:ext cx="2411413" cy="365125"/>
          </a:xfrm>
          <a:prstGeom prst="rect">
            <a:avLst/>
          </a:prstGeom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0E8F00CC-637C-4DCB-990D-9630EDAE4500}" type="slidenum">
              <a:rPr lang="en-US" altLang="en-US" sz="1200" b="1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en-US" altLang="en-US" sz="12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" name="Footer Placeholder 1"/>
          <p:cNvSpPr txBox="1">
            <a:spLocks/>
          </p:cNvSpPr>
          <p:nvPr userDrawn="1"/>
        </p:nvSpPr>
        <p:spPr>
          <a:xfrm>
            <a:off x="0" y="6592888"/>
            <a:ext cx="6721475" cy="27940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700" kern="700" spc="50" smtClean="0">
                <a:latin typeface="Arial Narrow"/>
                <a:cs typeface="Arial Narrow"/>
              </a:rPr>
              <a:t>Copyright ©2016 Cengage Learning. All Rights Reserved. May not be scanned, copied or duplicated, or posted to a publicly accessible website, in whole or in part. </a:t>
            </a:r>
            <a:endParaRPr lang="en-US" sz="700" kern="700" spc="50">
              <a:latin typeface="Arial Narrow"/>
              <a:cs typeface="Arial Narrow"/>
            </a:endParaRPr>
          </a:p>
        </p:txBody>
      </p:sp>
      <p:sp>
        <p:nvSpPr>
          <p:cNvPr id="6" name="Slide Number Placeholder 2"/>
          <p:cNvSpPr txBox="1">
            <a:spLocks/>
          </p:cNvSpPr>
          <p:nvPr userDrawn="1"/>
        </p:nvSpPr>
        <p:spPr>
          <a:xfrm>
            <a:off x="7689850" y="6483350"/>
            <a:ext cx="1127125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smtClean="0">
                <a:solidFill>
                  <a:srgbClr val="000000"/>
                </a:solidFill>
              </a:rPr>
              <a:t>MKTG4 | CH1</a:t>
            </a:r>
            <a:endParaRPr lang="en-US" b="1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368300"/>
            <a:ext cx="2600325" cy="584200"/>
          </a:xfrm>
          <a:prstGeom prst="rect">
            <a:avLst/>
          </a:prstGeom>
          <a:solidFill>
            <a:srgbClr val="993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1588" y="368300"/>
            <a:ext cx="1450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3200" b="1" smtClean="0">
                <a:solidFill>
                  <a:schemeClr val="bg1"/>
                </a:solidFill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Figure</a:t>
            </a:r>
            <a:endParaRPr lang="en-US" altLang="en-US" sz="3200" b="1" i="1" smtClean="0">
              <a:solidFill>
                <a:schemeClr val="bg1"/>
              </a:solidFill>
              <a:latin typeface="Franklin Gothic Medium" pitchFamily="34" charset="0"/>
              <a:ea typeface="Franklin Gothic Medium" pitchFamily="34" charset="0"/>
              <a:cs typeface="Franklin Gothic Medium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3012" y="418404"/>
            <a:ext cx="7536700" cy="983201"/>
          </a:xfrm>
        </p:spPr>
        <p:txBody>
          <a:bodyPr anchor="t">
            <a:normAutofit/>
          </a:bodyPr>
          <a:lstStyle>
            <a:lvl1pPr marL="1280160" indent="-1280160" algn="l">
              <a:defRPr sz="2800" b="1">
                <a:solidFill>
                  <a:schemeClr val="tx2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47244-43B5-41F5-B577-430284377918}" type="datetimeFigureOut">
              <a:rPr lang="en-US"/>
              <a:pPr>
                <a:defRPr/>
              </a:pPr>
              <a:t>4/24/2016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C1E664-E3E0-4B77-A03C-0373D21127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8235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V="1">
            <a:off x="1489" y="0"/>
            <a:ext cx="9144000" cy="2497593"/>
          </a:xfrm>
          <a:prstGeom prst="rect">
            <a:avLst/>
          </a:prstGeom>
          <a:gradFill flip="none" rotWithShape="1">
            <a:gsLst>
              <a:gs pos="0">
                <a:srgbClr val="B2BFBE">
                  <a:alpha val="61000"/>
                </a:srgbClr>
              </a:gs>
              <a:gs pos="85000">
                <a:srgbClr val="FFFFFF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Slide Number Placeholder 2"/>
          <p:cNvSpPr txBox="1">
            <a:spLocks/>
          </p:cNvSpPr>
          <p:nvPr userDrawn="1"/>
        </p:nvSpPr>
        <p:spPr>
          <a:xfrm>
            <a:off x="6721475" y="6483350"/>
            <a:ext cx="2411413" cy="365125"/>
          </a:xfrm>
          <a:prstGeom prst="rect">
            <a:avLst/>
          </a:prstGeom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97A95C81-C61C-419F-ABF3-D9460F6E8B42}" type="slidenum">
              <a:rPr lang="en-US" altLang="en-US" sz="1200" b="1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en-US" altLang="en-US" sz="12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" name="Footer Placeholder 1"/>
          <p:cNvSpPr txBox="1">
            <a:spLocks/>
          </p:cNvSpPr>
          <p:nvPr userDrawn="1"/>
        </p:nvSpPr>
        <p:spPr>
          <a:xfrm>
            <a:off x="0" y="6592888"/>
            <a:ext cx="6721475" cy="27940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700" kern="700" spc="50" smtClean="0">
                <a:latin typeface="Arial Narrow"/>
                <a:cs typeface="Arial Narrow"/>
              </a:rPr>
              <a:t>Copyright ©2016 Cengage Learning. All Rights Reserved. May not be scanned, copied or duplicated, or posted to a publicly accessible website, in whole or in part. </a:t>
            </a:r>
            <a:endParaRPr lang="en-US" sz="700" kern="700" spc="50">
              <a:latin typeface="Arial Narrow"/>
              <a:cs typeface="Arial Narrow"/>
            </a:endParaRPr>
          </a:p>
        </p:txBody>
      </p:sp>
      <p:sp>
        <p:nvSpPr>
          <p:cNvPr id="6" name="Slide Number Placeholder 2"/>
          <p:cNvSpPr txBox="1">
            <a:spLocks/>
          </p:cNvSpPr>
          <p:nvPr userDrawn="1"/>
        </p:nvSpPr>
        <p:spPr>
          <a:xfrm>
            <a:off x="7689850" y="6483350"/>
            <a:ext cx="1127125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smtClean="0">
                <a:solidFill>
                  <a:srgbClr val="000000"/>
                </a:solidFill>
              </a:rPr>
              <a:t>MKTG4 | CH1</a:t>
            </a:r>
            <a:endParaRPr lang="en-US" b="1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368300"/>
            <a:ext cx="2600325" cy="584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1588" y="368300"/>
            <a:ext cx="1450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3200" b="1" smtClean="0">
                <a:solidFill>
                  <a:schemeClr val="bg1"/>
                </a:solidFill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Exhibit</a:t>
            </a:r>
            <a:endParaRPr lang="en-US" altLang="en-US" sz="3200" b="1" i="1" smtClean="0">
              <a:solidFill>
                <a:schemeClr val="bg1"/>
              </a:solidFill>
              <a:latin typeface="Franklin Gothic Medium" pitchFamily="34" charset="0"/>
              <a:ea typeface="Franklin Gothic Medium" pitchFamily="34" charset="0"/>
              <a:cs typeface="Franklin Gothic Medium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3012" y="418404"/>
            <a:ext cx="7536700" cy="983201"/>
          </a:xfrm>
        </p:spPr>
        <p:txBody>
          <a:bodyPr anchor="t">
            <a:normAutofit/>
          </a:bodyPr>
          <a:lstStyle>
            <a:lvl1pPr marL="1280160" indent="-1280160" algn="l">
              <a:defRPr sz="2800" b="1">
                <a:solidFill>
                  <a:schemeClr val="tx2"/>
                </a:solidFill>
                <a:latin typeface="Franklin Gothic Medium"/>
                <a:cs typeface="Franklin Gothic Medium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615CA-D904-4346-8B19-D64F48AD92D1}" type="datetimeFigureOut">
              <a:rPr lang="en-US"/>
              <a:pPr>
                <a:defRPr/>
              </a:pPr>
              <a:t>4/24/2016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5D48BC-0B0F-44A1-933A-96D0CB0F31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1672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0" y="0"/>
            <a:ext cx="9144000" cy="6858000"/>
          </a:xfrm>
          <a:prstGeom prst="rect">
            <a:avLst/>
          </a:prstGeom>
          <a:solidFill>
            <a:srgbClr val="E0E3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Oval 4"/>
          <p:cNvSpPr/>
          <p:nvPr userDrawn="1"/>
        </p:nvSpPr>
        <p:spPr>
          <a:xfrm>
            <a:off x="1233488" y="58738"/>
            <a:ext cx="6669087" cy="6670675"/>
          </a:xfrm>
          <a:prstGeom prst="ellipse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001713" y="250825"/>
            <a:ext cx="890587" cy="890588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1233488" y="393700"/>
            <a:ext cx="4581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3200" smtClean="0">
                <a:solidFill>
                  <a:srgbClr val="B00027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LEARNING OUTCOMES</a:t>
            </a:r>
          </a:p>
        </p:txBody>
      </p:sp>
      <p:pic>
        <p:nvPicPr>
          <p:cNvPr id="8" name="Picture 10" descr="4LTR_colorStrip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300038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2"/>
          <p:cNvSpPr txBox="1">
            <a:spLocks/>
          </p:cNvSpPr>
          <p:nvPr userDrawn="1"/>
        </p:nvSpPr>
        <p:spPr>
          <a:xfrm>
            <a:off x="6721475" y="6483350"/>
            <a:ext cx="2411413" cy="365125"/>
          </a:xfrm>
          <a:prstGeom prst="rect">
            <a:avLst/>
          </a:prstGeom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DCB22F67-9064-4628-8D69-989346E69EF2}" type="slidenum">
              <a:rPr lang="en-US" altLang="en-US" sz="1200" b="1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en-US" altLang="en-US" sz="12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 userDrawn="1"/>
        </p:nvSpPr>
        <p:spPr>
          <a:xfrm>
            <a:off x="295275" y="6592888"/>
            <a:ext cx="6721475" cy="27940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700" kern="700" spc="50" smtClean="0">
                <a:latin typeface="Arial Narrow"/>
                <a:cs typeface="Arial Narrow"/>
              </a:rPr>
              <a:t>Copyright ©2016 Cengage Learning. All Rights Reserved. May not be scanned, copied or duplicated, or posted to a publicly accessible website, in whole or in part. </a:t>
            </a:r>
            <a:endParaRPr lang="en-US" sz="700" kern="700" spc="50">
              <a:latin typeface="Arial Narrow"/>
              <a:cs typeface="Arial Narrow"/>
            </a:endParaRPr>
          </a:p>
        </p:txBody>
      </p:sp>
      <p:sp>
        <p:nvSpPr>
          <p:cNvPr id="11" name="Slide Number Placeholder 2"/>
          <p:cNvSpPr txBox="1">
            <a:spLocks/>
          </p:cNvSpPr>
          <p:nvPr userDrawn="1"/>
        </p:nvSpPr>
        <p:spPr>
          <a:xfrm>
            <a:off x="7689850" y="6483350"/>
            <a:ext cx="1127125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dirty="0" smtClean="0">
                <a:solidFill>
                  <a:srgbClr val="000000"/>
                </a:solidFill>
              </a:rPr>
              <a:t>MIS6| CH4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073" y="1456105"/>
            <a:ext cx="7431087" cy="3471496"/>
          </a:xfrm>
        </p:spPr>
        <p:txBody>
          <a:bodyPr>
            <a:normAutofit/>
          </a:bodyPr>
          <a:lstStyle>
            <a:lvl1pPr marL="420624" indent="-420624">
              <a:lnSpc>
                <a:spcPct val="90000"/>
              </a:lnSpc>
              <a:spcBef>
                <a:spcPts val="600"/>
              </a:spcBef>
              <a:buClrTx/>
              <a:buFont typeface="Wingdings" charset="2"/>
              <a:buAutoNum type="arabicPlain"/>
              <a:defRPr sz="2600">
                <a:solidFill>
                  <a:schemeClr val="tx2"/>
                </a:solidFill>
                <a:latin typeface="Rockwell"/>
                <a:cs typeface="Rockwell"/>
              </a:defRPr>
            </a:lvl1pPr>
            <a:lvl2pPr marL="640080" indent="-274320">
              <a:lnSpc>
                <a:spcPct val="90000"/>
              </a:lnSpc>
              <a:buClr>
                <a:srgbClr val="B00027"/>
              </a:buClr>
              <a:buFont typeface="Arial"/>
              <a:buChar char="•"/>
              <a:defRPr b="0" i="1"/>
            </a:lvl2pPr>
            <a:lvl3pPr marL="960120" indent="-320040">
              <a:lnSpc>
                <a:spcPct val="90000"/>
              </a:lnSpc>
              <a:buClr>
                <a:srgbClr val="B00027"/>
              </a:buClr>
              <a:buSzPct val="100000"/>
              <a:buFont typeface="Lucida Grande"/>
              <a:buChar char="-"/>
              <a:defRPr sz="2800"/>
            </a:lvl3pPr>
            <a:lvl4pPr marL="1234440" indent="-228600">
              <a:lnSpc>
                <a:spcPct val="90000"/>
              </a:lnSpc>
              <a:buFont typeface="Arial"/>
              <a:buChar char="▸"/>
              <a:defRPr sz="2400"/>
            </a:lvl4pPr>
            <a:lvl5pPr marL="1508760" indent="-22860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A497B-1E60-4DF1-AC77-C58B665592CF}" type="datetimeFigureOut">
              <a:rPr lang="en-US"/>
              <a:pPr>
                <a:defRPr/>
              </a:pPr>
              <a:t>4/24/2016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960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0" y="0"/>
            <a:ext cx="9144000" cy="6858000"/>
          </a:xfrm>
          <a:prstGeom prst="rect">
            <a:avLst/>
          </a:prstGeom>
          <a:solidFill>
            <a:srgbClr val="E0E3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Oval 4"/>
          <p:cNvSpPr/>
          <p:nvPr userDrawn="1"/>
        </p:nvSpPr>
        <p:spPr>
          <a:xfrm>
            <a:off x="1233488" y="58738"/>
            <a:ext cx="6669087" cy="6670675"/>
          </a:xfrm>
          <a:prstGeom prst="ellipse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6" name="Picture 8" descr="4LTR_colorStrip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300038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2"/>
          <p:cNvSpPr txBox="1">
            <a:spLocks/>
          </p:cNvSpPr>
          <p:nvPr userDrawn="1"/>
        </p:nvSpPr>
        <p:spPr>
          <a:xfrm>
            <a:off x="6721475" y="6483350"/>
            <a:ext cx="2411413" cy="365125"/>
          </a:xfrm>
          <a:prstGeom prst="rect">
            <a:avLst/>
          </a:prstGeom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95926979-8D25-46E1-ACF9-B1673A3ED03B}" type="slidenum">
              <a:rPr lang="en-US" altLang="en-US" sz="1200" b="1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en-US" altLang="en-US" sz="12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295275" y="6592888"/>
            <a:ext cx="6721475" cy="27940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700" kern="700" spc="50" smtClean="0">
                <a:latin typeface="Arial Narrow"/>
                <a:cs typeface="Arial Narrow"/>
              </a:rPr>
              <a:t>Copyright ©2016 Cengage Learning. All Rights Reserved. May not be scanned, copied or duplicated, or posted to a publicly accessible website, in whole or in part. </a:t>
            </a:r>
            <a:endParaRPr lang="en-US" sz="700" kern="700" spc="50">
              <a:latin typeface="Arial Narrow"/>
              <a:cs typeface="Arial Narrow"/>
            </a:endParaRPr>
          </a:p>
        </p:txBody>
      </p:sp>
      <p:sp>
        <p:nvSpPr>
          <p:cNvPr id="9" name="Slide Number Placeholder 2"/>
          <p:cNvSpPr txBox="1">
            <a:spLocks/>
          </p:cNvSpPr>
          <p:nvPr userDrawn="1"/>
        </p:nvSpPr>
        <p:spPr>
          <a:xfrm>
            <a:off x="7689850" y="6483350"/>
            <a:ext cx="1127125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dirty="0" smtClean="0">
                <a:solidFill>
                  <a:srgbClr val="000000"/>
                </a:solidFill>
              </a:rPr>
              <a:t>MIS5 | CH4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 userDrawn="1"/>
        </p:nvSpPr>
        <p:spPr bwMode="auto">
          <a:xfrm>
            <a:off x="1001713" y="220663"/>
            <a:ext cx="6915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mtClean="0">
                <a:solidFill>
                  <a:srgbClr val="B00027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LEARNING OUTCOMES </a:t>
            </a:r>
            <a:r>
              <a:rPr lang="en-US" altLang="en-US" sz="2000" i="1" smtClean="0">
                <a:solidFill>
                  <a:srgbClr val="B00027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2033" y="1456105"/>
            <a:ext cx="7431087" cy="3471496"/>
          </a:xfrm>
        </p:spPr>
        <p:txBody>
          <a:bodyPr>
            <a:normAutofit/>
          </a:bodyPr>
          <a:lstStyle>
            <a:lvl1pPr marL="420624" indent="-420624">
              <a:lnSpc>
                <a:spcPct val="90000"/>
              </a:lnSpc>
              <a:spcBef>
                <a:spcPts val="600"/>
              </a:spcBef>
              <a:buClrTx/>
              <a:buFont typeface="Wingdings" charset="2"/>
              <a:buAutoNum type="arabicPlain"/>
              <a:defRPr sz="2600">
                <a:solidFill>
                  <a:schemeClr val="tx2"/>
                </a:solidFill>
                <a:latin typeface="Rockwell"/>
                <a:cs typeface="Rockwell"/>
              </a:defRPr>
            </a:lvl1pPr>
            <a:lvl2pPr marL="640080" indent="-274320">
              <a:lnSpc>
                <a:spcPct val="90000"/>
              </a:lnSpc>
              <a:buClr>
                <a:srgbClr val="B00027"/>
              </a:buClr>
              <a:buFont typeface="Arial"/>
              <a:buChar char="•"/>
              <a:defRPr b="0" i="1"/>
            </a:lvl2pPr>
            <a:lvl3pPr marL="960120" indent="-320040">
              <a:lnSpc>
                <a:spcPct val="90000"/>
              </a:lnSpc>
              <a:buClr>
                <a:srgbClr val="B00027"/>
              </a:buClr>
              <a:buSzPct val="100000"/>
              <a:buFont typeface="Lucida Grande"/>
              <a:buChar char="-"/>
              <a:defRPr sz="2800"/>
            </a:lvl3pPr>
            <a:lvl4pPr marL="1234440" indent="-228600">
              <a:lnSpc>
                <a:spcPct val="90000"/>
              </a:lnSpc>
              <a:buFont typeface="Arial"/>
              <a:buChar char="▸"/>
              <a:defRPr sz="2400"/>
            </a:lvl4pPr>
            <a:lvl5pPr marL="1508760" indent="-22860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1C3F9-662F-4872-824C-3E5EBB60D3C8}" type="datetimeFigureOut">
              <a:rPr lang="en-US"/>
              <a:pPr>
                <a:defRPr/>
              </a:pPr>
              <a:t>4/24/2016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488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0" y="0"/>
            <a:ext cx="9144000" cy="6858000"/>
          </a:xfrm>
          <a:prstGeom prst="rect">
            <a:avLst/>
          </a:prstGeom>
          <a:solidFill>
            <a:srgbClr val="E0E3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Oval 4"/>
          <p:cNvSpPr/>
          <p:nvPr userDrawn="1"/>
        </p:nvSpPr>
        <p:spPr>
          <a:xfrm>
            <a:off x="1233488" y="58738"/>
            <a:ext cx="6669087" cy="6670675"/>
          </a:xfrm>
          <a:prstGeom prst="ellipse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001713" y="250825"/>
            <a:ext cx="890587" cy="890588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1233488" y="393700"/>
            <a:ext cx="4581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3200" smtClean="0">
                <a:solidFill>
                  <a:srgbClr val="B00027"/>
                </a:solidFill>
                <a:latin typeface="Arial Narrow" pitchFamily="34" charset="0"/>
                <a:ea typeface="Arial Narrow" pitchFamily="34" charset="0"/>
                <a:cs typeface="Arial Narrow" pitchFamily="34" charset="0"/>
              </a:rPr>
              <a:t>KEY TERMS</a:t>
            </a:r>
          </a:p>
        </p:txBody>
      </p:sp>
      <p:pic>
        <p:nvPicPr>
          <p:cNvPr id="8" name="Picture 10" descr="4LTR_colorStrip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300038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2"/>
          <p:cNvSpPr txBox="1">
            <a:spLocks/>
          </p:cNvSpPr>
          <p:nvPr userDrawn="1"/>
        </p:nvSpPr>
        <p:spPr>
          <a:xfrm>
            <a:off x="6721475" y="6483350"/>
            <a:ext cx="2411413" cy="365125"/>
          </a:xfrm>
          <a:prstGeom prst="rect">
            <a:avLst/>
          </a:prstGeom>
        </p:spPr>
        <p:txBody>
          <a:bodyPr anchor="b"/>
          <a:lstStyle>
            <a:lvl1pPr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3378FFBA-B7E4-48FB-9DAB-20F20F6306E9}" type="slidenum">
              <a:rPr lang="en-US" altLang="en-US" sz="1200" b="1">
                <a:solidFill>
                  <a:srgbClr val="000000"/>
                </a:solidFill>
                <a:latin typeface="Calibri" pitchFamily="34" charset="0"/>
              </a:rPr>
              <a:pPr algn="r" eaLnBrk="1" hangingPunct="1"/>
              <a:t>‹#›</a:t>
            </a:fld>
            <a:endParaRPr lang="en-US" altLang="en-US" sz="12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" name="Footer Placeholder 1"/>
          <p:cNvSpPr txBox="1">
            <a:spLocks/>
          </p:cNvSpPr>
          <p:nvPr userDrawn="1"/>
        </p:nvSpPr>
        <p:spPr>
          <a:xfrm>
            <a:off x="295275" y="6592888"/>
            <a:ext cx="6721475" cy="27940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700" kern="700" spc="50" smtClean="0">
                <a:latin typeface="Arial Narrow"/>
                <a:cs typeface="Arial Narrow"/>
              </a:rPr>
              <a:t>Copyright ©2016 Cengage Learning. All Rights Reserved. May not be scanned, copied or duplicated, or posted to a publicly accessible website, in whole or in part. </a:t>
            </a:r>
            <a:endParaRPr lang="en-US" sz="700" kern="700" spc="50">
              <a:latin typeface="Arial Narrow"/>
              <a:cs typeface="Arial Narrow"/>
            </a:endParaRPr>
          </a:p>
        </p:txBody>
      </p:sp>
      <p:sp>
        <p:nvSpPr>
          <p:cNvPr id="11" name="Slide Number Placeholder 2"/>
          <p:cNvSpPr txBox="1">
            <a:spLocks/>
          </p:cNvSpPr>
          <p:nvPr userDrawn="1"/>
        </p:nvSpPr>
        <p:spPr>
          <a:xfrm>
            <a:off x="7689850" y="6483350"/>
            <a:ext cx="1127125" cy="365125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000" dirty="0" smtClean="0">
                <a:solidFill>
                  <a:srgbClr val="000000"/>
                </a:solidFill>
              </a:rPr>
              <a:t>MIS6 | CH4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5393" y="1456104"/>
            <a:ext cx="7410767" cy="4639895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2400"/>
              </a:spcBef>
              <a:buClrTx/>
              <a:buFont typeface="Wingdings" charset="2"/>
              <a:buNone/>
              <a:defRPr sz="2800">
                <a:solidFill>
                  <a:schemeClr val="tx2"/>
                </a:solidFill>
                <a:latin typeface="+mn-lt"/>
                <a:cs typeface="Rockwell"/>
              </a:defRPr>
            </a:lvl1pPr>
            <a:lvl2pPr marL="640080" indent="-274320">
              <a:lnSpc>
                <a:spcPct val="90000"/>
              </a:lnSpc>
              <a:buClr>
                <a:srgbClr val="B00027"/>
              </a:buClr>
              <a:buFont typeface="Arial"/>
              <a:buChar char="•"/>
              <a:defRPr b="0" i="1"/>
            </a:lvl2pPr>
            <a:lvl3pPr marL="960120" indent="-320040">
              <a:lnSpc>
                <a:spcPct val="90000"/>
              </a:lnSpc>
              <a:buClr>
                <a:srgbClr val="B00027"/>
              </a:buClr>
              <a:buSzPct val="100000"/>
              <a:buFont typeface="Lucida Grande"/>
              <a:buChar char="-"/>
              <a:defRPr sz="2800"/>
            </a:lvl3pPr>
            <a:lvl4pPr marL="1234440" indent="-228600">
              <a:lnSpc>
                <a:spcPct val="90000"/>
              </a:lnSpc>
              <a:buFont typeface="Arial"/>
              <a:buChar char="▸"/>
              <a:defRPr sz="2400"/>
            </a:lvl4pPr>
            <a:lvl5pPr marL="1508760" indent="-22860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5C5D5-18CE-4F2E-B5A7-DCC2706FA355}" type="datetimeFigureOut">
              <a:rPr lang="en-US"/>
              <a:pPr>
                <a:defRPr/>
              </a:pPr>
              <a:t>4/24/2016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7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490B73F-88A6-4E6A-A245-6061D74C9A91}" type="datetimeFigureOut">
              <a:rPr lang="en-US"/>
              <a:pPr>
                <a:defRPr/>
              </a:pPr>
              <a:t>4/24/2016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9EACB8"/>
                </a:solidFill>
              </a:defRPr>
            </a:lvl1pPr>
          </a:lstStyle>
          <a:p>
            <a:fld id="{6ACBF550-3966-4C14-90CE-8343959F262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7" r:id="rId1"/>
    <p:sldLayoutId id="2147484638" r:id="rId2"/>
    <p:sldLayoutId id="2147484639" r:id="rId3"/>
    <p:sldLayoutId id="2147484640" r:id="rId4"/>
    <p:sldLayoutId id="2147484641" r:id="rId5"/>
    <p:sldLayoutId id="2147484642" r:id="rId6"/>
    <p:sldLayoutId id="2147484643" r:id="rId7"/>
    <p:sldLayoutId id="2147484644" r:id="rId8"/>
    <p:sldLayoutId id="2147484645" r:id="rId9"/>
    <p:sldLayoutId id="2147484646" r:id="rId10"/>
    <p:sldLayoutId id="2147484647" r:id="rId11"/>
    <p:sldLayoutId id="2147484628" r:id="rId12"/>
    <p:sldLayoutId id="2147484629" r:id="rId13"/>
    <p:sldLayoutId id="2147484630" r:id="rId14"/>
    <p:sldLayoutId id="2147484631" r:id="rId15"/>
    <p:sldLayoutId id="2147484632" r:id="rId16"/>
    <p:sldLayoutId id="2147484633" r:id="rId17"/>
    <p:sldLayoutId id="2147484634" r:id="rId18"/>
    <p:sldLayoutId id="2147484635" r:id="rId19"/>
    <p:sldLayoutId id="2147484636" r:id="rId20"/>
    <p:sldLayoutId id="2147484648" r:id="rId21"/>
    <p:sldLayoutId id="2147484649" r:id="rId22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7"/>
          <p:cNvSpPr txBox="1">
            <a:spLocks noChangeArrowheads="1"/>
          </p:cNvSpPr>
          <p:nvPr/>
        </p:nvSpPr>
        <p:spPr bwMode="auto">
          <a:xfrm>
            <a:off x="2895600" y="304800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6387" name="Text Box 18"/>
          <p:cNvSpPr txBox="1">
            <a:spLocks noChangeArrowheads="1"/>
          </p:cNvSpPr>
          <p:nvPr/>
        </p:nvSpPr>
        <p:spPr bwMode="auto">
          <a:xfrm>
            <a:off x="374650" y="693738"/>
            <a:ext cx="2552700" cy="143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800">
                <a:solidFill>
                  <a:srgbClr val="9AA50B"/>
                </a:solidFill>
                <a:latin typeface="Century Gothic" pitchFamily="34" charset="0"/>
              </a:rPr>
              <a:t> </a:t>
            </a: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735388" y="6632575"/>
            <a:ext cx="5408612" cy="277813"/>
          </a:xfrm>
        </p:spPr>
        <p:txBody>
          <a:bodyPr/>
          <a:lstStyle/>
          <a:p>
            <a:pPr>
              <a:defRPr/>
            </a:pPr>
            <a:r>
              <a:rPr lang="en-US" smtClean="0"/>
              <a:t>Copyright ©2016 Cengage Learning. All Rights Reserved. May not be scanned, copied or duplicated, or posted to a publicly accessible website, in whole or in part.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6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Technologies Used for Data Collection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dirty="0" smtClean="0"/>
              <a:t>Cookies</a:t>
            </a:r>
            <a:r>
              <a:rPr lang="en-US" altLang="en-US" dirty="0" smtClean="0"/>
              <a:t>: Small text files with unique ID tags that are embedded in a Web browser and saved on the user’s hard drive</a:t>
            </a:r>
          </a:p>
          <a:p>
            <a:pPr marL="639763" lvl="1" indent="-273050" eaLnBrk="1" hangingPunct="1">
              <a:buFont typeface="Arial" pitchFamily="34" charset="0"/>
              <a:buChar char="•"/>
              <a:defRPr/>
            </a:pPr>
            <a:r>
              <a:rPr lang="en-US" altLang="en-US" dirty="0" smtClean="0"/>
              <a:t>Help websites customize pages for users</a:t>
            </a:r>
          </a:p>
          <a:p>
            <a:pPr marL="639763" lvl="1" indent="-273050" eaLnBrk="1" hangingPunct="1">
              <a:buFont typeface="Arial" pitchFamily="34" charset="0"/>
              <a:buChar char="•"/>
              <a:defRPr/>
            </a:pPr>
            <a:r>
              <a:rPr lang="en-US" altLang="en-US" dirty="0" smtClean="0"/>
              <a:t>Considered an invasion of privacy when users’ information is used without prior consent</a:t>
            </a:r>
          </a:p>
          <a:p>
            <a:pPr marL="639763" lvl="1" indent="-273050" eaLnBrk="1" hangingPunct="1">
              <a:buFont typeface="Arial" pitchFamily="34" charset="0"/>
              <a:buChar char="•"/>
              <a:defRPr/>
            </a:pPr>
            <a:r>
              <a:rPr lang="en-US" altLang="en-US" dirty="0" smtClean="0"/>
              <a:t>Installing a cookie manager helps users disable cookies</a:t>
            </a:r>
          </a:p>
          <a:p>
            <a:pPr marL="342583" indent="-273050" eaLnBrk="1" hangingPunct="1">
              <a:buFont typeface="Arial" pitchFamily="34" charset="0"/>
              <a:buChar char="•"/>
              <a:defRPr/>
            </a:pPr>
            <a:r>
              <a:rPr lang="en-US" altLang="en-US" b="1" dirty="0"/>
              <a:t>Log files</a:t>
            </a:r>
            <a:r>
              <a:rPr lang="en-US" altLang="en-US" dirty="0"/>
              <a:t>: Generated by Web server software, record a user’s actions on a </a:t>
            </a:r>
            <a:r>
              <a:rPr lang="en-US" altLang="en-US" dirty="0" smtClean="0"/>
              <a:t>website 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Ethical Issues of Information Technologies 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Information technology offers opportunities for unethical behavior due to ease of collecting and disseminating information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Increase of cybercrime, cyberfraud, identity theft, and intellectual property theft</a:t>
            </a:r>
          </a:p>
          <a:p>
            <a:pPr eaLnBrk="1" hangingPunct="1"/>
            <a:r>
              <a:rPr lang="en-US" altLang="en-US" smtClean="0"/>
              <a:t>Organizations can reduce unethical behavior of employees by developing and enforcing codes of ethics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Censorship of Types of Information on the Web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Public information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Posted by an organization or public agency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Censored for public policy reasons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Censored if the content is deemed offensive to a political, religious, or cultural group</a:t>
            </a:r>
          </a:p>
          <a:p>
            <a:pPr eaLnBrk="1" hangingPunct="1"/>
            <a:r>
              <a:rPr lang="en-US" altLang="en-US" smtClean="0"/>
              <a:t>Private information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Posted by a person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Uncensored because of constitutional freedom of expression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4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Censorship 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Restricting access to the Web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Countries like Burma, China, and Singapore, restrict or forbid their citizens’ access to the Web</a:t>
            </a:r>
          </a:p>
          <a:p>
            <a:pPr marL="958850" lvl="2" indent="-273050" eaLnBrk="1" hangingPunct="1">
              <a:buSzTx/>
              <a:buFont typeface="Arial" pitchFamily="34" charset="0"/>
              <a:buChar char="•"/>
            </a:pPr>
            <a:r>
              <a:rPr lang="en-US" altLang="en-US" smtClean="0"/>
              <a:t>Internet neutrality: Internet service providers (ISPs) and government agencies should treat all data on the Internet equally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Parents use programs like CyberPatrol, CyberSitter, Net Nanny, and SafeSurf to prevent children’s access to certain websites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Intellectual Property 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Legal umbrella covering protections that involve copyrights, trademarks, trade secrets, and patents developed by people or businesses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Categories in Intellectual Property 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Industrial property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Inventions, trademarks, logos, and industrial designs</a:t>
            </a:r>
          </a:p>
          <a:p>
            <a:pPr eaLnBrk="1" hangingPunct="1"/>
            <a:r>
              <a:rPr lang="en-US" altLang="en-US" smtClean="0"/>
              <a:t>Copyrighted material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Literary and artistic works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Covers online materials like Web pages, HTML code, and computer graphics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Fair Use Doctrine: Exception to the Copyright law which allows the use of copyrighted material for certain purposes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Intellectual Property Protections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Trademark: Protects product names and identifying marks</a:t>
            </a:r>
          </a:p>
          <a:p>
            <a:pPr eaLnBrk="1" hangingPunct="1"/>
            <a:r>
              <a:rPr lang="en-US" altLang="en-US" smtClean="0"/>
              <a:t>Patent: Protects new processes 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Advantages to organizations</a:t>
            </a:r>
          </a:p>
          <a:p>
            <a:pPr marL="958850" lvl="2" indent="-273050" eaLnBrk="1" hangingPunct="1">
              <a:buSzTx/>
              <a:buFont typeface="Arial" pitchFamily="34" charset="0"/>
              <a:buChar char="•"/>
            </a:pPr>
            <a:r>
              <a:rPr lang="en-US" altLang="en-US" smtClean="0"/>
              <a:t>Generates revenue by licensing the patent</a:t>
            </a:r>
          </a:p>
          <a:p>
            <a:pPr marL="958850" lvl="2" indent="-273050" eaLnBrk="1" hangingPunct="1">
              <a:buSzTx/>
              <a:buFont typeface="Arial" pitchFamily="34" charset="0"/>
              <a:buChar char="•"/>
            </a:pPr>
            <a:r>
              <a:rPr lang="en-US" altLang="en-US" smtClean="0"/>
              <a:t>Attracts funding for research and development</a:t>
            </a:r>
          </a:p>
          <a:p>
            <a:pPr marL="958850" lvl="2" indent="-273050" eaLnBrk="1" hangingPunct="1">
              <a:buSzTx/>
              <a:buFont typeface="Arial" pitchFamily="34" charset="0"/>
              <a:buChar char="•"/>
            </a:pPr>
            <a:r>
              <a:rPr lang="en-US" altLang="en-US" smtClean="0"/>
              <a:t>Keeps competitors from entering certain market segments</a:t>
            </a:r>
          </a:p>
          <a:p>
            <a:pPr marL="958850" lvl="2" indent="-273050" eaLnBrk="1" hangingPunct="1">
              <a:buSzTx/>
              <a:buFont typeface="Arial" pitchFamily="34" charset="0"/>
              <a:buChar char="•"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Laws Covering Software Piracy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marL="341313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1980 revisions to the Copyright Act of 1976 include computer programs</a:t>
            </a:r>
          </a:p>
          <a:p>
            <a:pPr marL="341313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Laws covering legal issues related to information technologies in the United States</a:t>
            </a:r>
          </a:p>
          <a:p>
            <a:pPr marL="638175" lvl="1" indent="-319088" eaLnBrk="1" hangingPunct="1">
              <a:buFont typeface="Arial" pitchFamily="34" charset="0"/>
              <a:buChar char="•"/>
            </a:pPr>
            <a:r>
              <a:rPr lang="en-US" altLang="en-US" smtClean="0"/>
              <a:t>Telecommunications Act of 1996</a:t>
            </a:r>
          </a:p>
          <a:p>
            <a:pPr marL="638175" lvl="1" indent="-319088" eaLnBrk="1" hangingPunct="1">
              <a:buFont typeface="Arial" pitchFamily="34" charset="0"/>
              <a:buChar char="•"/>
            </a:pPr>
            <a:r>
              <a:rPr lang="en-US" altLang="en-US" smtClean="0"/>
              <a:t>Communications Decency Act (CDA) </a:t>
            </a:r>
          </a:p>
          <a:p>
            <a:pPr marL="638175" lvl="1" indent="-319088" eaLnBrk="1" hangingPunct="1">
              <a:buFont typeface="Arial" pitchFamily="34" charset="0"/>
              <a:buChar char="•"/>
            </a:pPr>
            <a:r>
              <a:rPr lang="en-US" altLang="en-US" smtClean="0"/>
              <a:t>Laws against spamming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4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Cybersquatting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marL="341313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Registering, selling, or using a domain name to profit from someone else’s trademark </a:t>
            </a:r>
          </a:p>
          <a:p>
            <a:pPr marL="341313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Typosquatting: Relies on typographical errors made by Web users when typing a website address into a Web browser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Variation of cybersquatting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Called URL hijacking</a:t>
            </a:r>
          </a:p>
          <a:p>
            <a:pPr marL="958850" lvl="2" indent="-319088" eaLnBrk="1" hangingPunct="1">
              <a:buSzTx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Digital Divide 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Information technology and the Internet that is not accessible for all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Increasing funding for computers at schools, public places, helps offset the divide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3"/>
          <p:cNvSpPr>
            <a:spLocks noGrp="1"/>
          </p:cNvSpPr>
          <p:nvPr>
            <p:ph idx="1"/>
          </p:nvPr>
        </p:nvSpPr>
        <p:spPr>
          <a:xfrm>
            <a:off x="1214438" y="1455738"/>
            <a:ext cx="7431087" cy="3471862"/>
          </a:xfrm>
        </p:spPr>
        <p:txBody>
          <a:bodyPr>
            <a:normAutofit lnSpcReduction="10000"/>
          </a:bodyPr>
          <a:lstStyle/>
          <a:p>
            <a:pPr marL="419100" indent="-419100" eaLnBrk="1" hangingPunct="1">
              <a:buFont typeface="Wingdings" pitchFamily="2" charset="2"/>
              <a:buAutoNum type="arabicPlain"/>
              <a:defRPr/>
            </a:pPr>
            <a:r>
              <a:rPr lang="en-US" altLang="en-US" dirty="0" smtClean="0">
                <a:latin typeface="Rockwell" pitchFamily="18" charset="0"/>
                <a:ea typeface="Rockwell" pitchFamily="18" charset="0"/>
                <a:cs typeface="Rockwell" pitchFamily="18" charset="0"/>
              </a:rPr>
              <a:t>Discuss information privacy and methods for improving the privacy of information</a:t>
            </a:r>
          </a:p>
          <a:p>
            <a:pPr marL="419100" indent="-419100" eaLnBrk="1" hangingPunct="1">
              <a:buFont typeface="Wingdings" pitchFamily="2" charset="2"/>
              <a:buAutoNum type="arabicPlain"/>
              <a:defRPr/>
            </a:pPr>
            <a:r>
              <a:rPr lang="en-US" altLang="en-US" dirty="0" smtClean="0">
                <a:latin typeface="Rockwell" pitchFamily="18" charset="0"/>
                <a:ea typeface="Rockwell" pitchFamily="18" charset="0"/>
                <a:cs typeface="Rockwell" pitchFamily="18" charset="0"/>
              </a:rPr>
              <a:t>Explain the privacy of e-mail, data collection issues, and censorship</a:t>
            </a:r>
          </a:p>
          <a:p>
            <a:pPr marL="419100" indent="-419100" eaLnBrk="1" hangingPunct="1">
              <a:buFont typeface="Wingdings" pitchFamily="2" charset="2"/>
              <a:buAutoNum type="arabicPlain"/>
              <a:defRPr/>
            </a:pPr>
            <a:r>
              <a:rPr lang="en-US" altLang="en-US" dirty="0" smtClean="0">
                <a:latin typeface="Rockwell" pitchFamily="18" charset="0"/>
                <a:ea typeface="Rockwell" pitchFamily="18" charset="0"/>
                <a:cs typeface="Rockwell" pitchFamily="18" charset="0"/>
              </a:rPr>
              <a:t>Discuss the ethical issues related to information technology</a:t>
            </a:r>
          </a:p>
          <a:p>
            <a:pPr marL="419100" indent="-419100" eaLnBrk="1" hangingPunct="1">
              <a:buFont typeface="Wingdings" pitchFamily="2" charset="2"/>
              <a:buAutoNum type="arabicPlain"/>
              <a:defRPr/>
            </a:pPr>
            <a:r>
              <a:rPr lang="en-US" altLang="en-US" dirty="0" smtClean="0">
                <a:latin typeface="Rockwell" pitchFamily="18" charset="0"/>
                <a:ea typeface="Rockwell" pitchFamily="18" charset="0"/>
                <a:cs typeface="Rockwell" pitchFamily="18" charset="0"/>
              </a:rPr>
              <a:t>Discuss the principles of intellectual property and issues related to the infringement of intellectual property</a:t>
            </a:r>
          </a:p>
          <a:p>
            <a:pPr marL="419100" indent="-419100" eaLnBrk="1" hangingPunct="1">
              <a:buFont typeface="Wingdings" pitchFamily="2" charset="2"/>
              <a:buAutoNum type="arabicPlain"/>
              <a:defRPr/>
            </a:pPr>
            <a:endParaRPr lang="en-US" altLang="en-US" dirty="0" smtClean="0">
              <a:latin typeface="Rockwell" pitchFamily="18" charset="0"/>
              <a:ea typeface="Rockwell" pitchFamily="18" charset="0"/>
              <a:cs typeface="Rockwell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000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Impact of Information Technology in the Workplace 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marL="341313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Creation of technical jobs, requiring extensive training</a:t>
            </a:r>
          </a:p>
          <a:p>
            <a:pPr marL="341313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Increased consumers’ purchasing power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Results in a stronger economy by reducing production costs</a:t>
            </a:r>
          </a:p>
          <a:p>
            <a:pPr marL="341313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Direct effect on the nature of jobs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Telecommuting enables work from home option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Organizations can use the best and most cost-effective human resources in a large geographical region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 anchor="t"/>
          <a:lstStyle/>
          <a:p>
            <a:pPr eaLnBrk="1" hangingPunct="1"/>
            <a:r>
              <a:rPr lang="en-US" altLang="en-US" sz="3000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Impact of Information Technology in the Workplace 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marL="341313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Job deskilling: Occurs when skilled labor is eliminated due to high technology</a:t>
            </a:r>
          </a:p>
          <a:p>
            <a:pPr marL="341313" indent="-273050" eaLnBrk="1" hangingPunct="1">
              <a:buFont typeface="Arial" pitchFamily="34" charset="0"/>
              <a:buChar char="•"/>
            </a:pPr>
            <a:r>
              <a:rPr lang="en-US" altLang="en-US" b="1" smtClean="0"/>
              <a:t>Virtual organizations</a:t>
            </a:r>
            <a:r>
              <a:rPr lang="en-US" altLang="en-US" smtClean="0"/>
              <a:t>: Companies, suppliers, customers, and manufacturers connected via information technologies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To share skills and cost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To have access to each other’s markets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1452563" y="381000"/>
            <a:ext cx="7537450" cy="982663"/>
          </a:xfrm>
        </p:spPr>
        <p:txBody>
          <a:bodyPr>
            <a:normAutofit fontScale="90000"/>
          </a:bodyPr>
          <a:lstStyle/>
          <a:p>
            <a:pPr marL="1279525" indent="-1279525" eaLnBrk="1" hangingPunct="1">
              <a:defRPr/>
            </a:pPr>
            <a:r>
              <a:rPr lang="en-US" altLang="en-US" sz="3200" smtClean="0">
                <a:solidFill>
                  <a:schemeClr val="bg1"/>
                </a:solidFill>
                <a:latin typeface="Franklin Gothic Medium" panose="020B0603020102020204" pitchFamily="34" charset="0"/>
                <a:ea typeface="Franklin Gothic Medium" panose="020B0603020102020204" pitchFamily="34" charset="0"/>
                <a:cs typeface="Franklin Gothic Medium" panose="020B0603020102020204" pitchFamily="34" charset="0"/>
              </a:rPr>
              <a:t>4.1	</a:t>
            </a:r>
            <a:r>
              <a:rPr lang="en-US" altLang="en-US" sz="3200" smtClean="0">
                <a:latin typeface="Franklin Gothic Medium" panose="020B0603020102020204" pitchFamily="34" charset="0"/>
                <a:ea typeface="Franklin Gothic Medium" panose="020B0603020102020204" pitchFamily="34" charset="0"/>
                <a:cs typeface="Franklin Gothic Medium" panose="020B0603020102020204" pitchFamily="34" charset="0"/>
              </a:rPr>
              <a:t>Potential Benefits and Drawbacks of Telecommuting</a:t>
            </a:r>
          </a:p>
        </p:txBody>
      </p:sp>
      <p:pic>
        <p:nvPicPr>
          <p:cNvPr id="57347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66888"/>
            <a:ext cx="8636000" cy="417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Information Technology and Health Issues 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Increasing popularity of touchscreens result in stress related injuries of the users’ hands, arms, back, and eyes</a:t>
            </a:r>
          </a:p>
          <a:p>
            <a:pPr eaLnBrk="1" hangingPunct="1"/>
            <a:r>
              <a:rPr lang="en-US" altLang="en-US" smtClean="0"/>
              <a:t>Related health problems associated with computer equipment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Vision issues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Musculoskeletal issues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Skin issues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Reproductive system issues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Stress issues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Green Computing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Promotes a sustainable environment and consumes the least amount of energy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Involves the design, manufacture, use, and disposal of computers, servers, and computing devices with minimal impact on the environment</a:t>
            </a:r>
          </a:p>
          <a:p>
            <a:pPr eaLnBrk="1" hangingPunct="1"/>
            <a:r>
              <a:rPr lang="en-US" altLang="en-US" smtClean="0"/>
              <a:t>Requires cooperation of both private and public sectors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Ways to Achieve Green Computing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Design products that last longer and are modular in design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Parts can be upgraded without replacing the entire system</a:t>
            </a:r>
          </a:p>
          <a:p>
            <a:pPr eaLnBrk="1" hangingPunct="1"/>
            <a:r>
              <a:rPr lang="en-US" altLang="en-US" smtClean="0"/>
              <a:t>Design search engines and computing routines that are faster and consume less energy</a:t>
            </a:r>
          </a:p>
          <a:p>
            <a:pPr eaLnBrk="1" hangingPunct="1"/>
            <a:r>
              <a:rPr lang="en-US" altLang="en-US" smtClean="0"/>
              <a:t>Replace underutilized smaller servers with one large server using a virtualization technique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Ways to Achieve Green Computing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Use computing devices that consume less energy and are biodegradable</a:t>
            </a:r>
          </a:p>
          <a:p>
            <a:pPr eaLnBrk="1" hangingPunct="1"/>
            <a:r>
              <a:rPr lang="en-US" altLang="en-US" smtClean="0"/>
              <a:t>Allow certain employees to work from their homes to reduce carbon foot prints</a:t>
            </a:r>
          </a:p>
          <a:p>
            <a:pPr eaLnBrk="1" hangingPunct="1"/>
            <a:r>
              <a:rPr lang="en-US" altLang="en-US" smtClean="0"/>
              <a:t>Conduct meetings over computer networks to reduce business travel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Encourage carpool and nonmotorized transportation for employees</a:t>
            </a:r>
          </a:p>
          <a:p>
            <a:pPr eaLnBrk="1" hangingPunct="1"/>
            <a:r>
              <a:rPr lang="en-US" altLang="en-US" smtClean="0"/>
              <a:t>Turn off idle PCs and recycle computer-related materials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Content Placeholder 2"/>
          <p:cNvSpPr>
            <a:spLocks noGrp="1"/>
          </p:cNvSpPr>
          <p:nvPr>
            <p:ph idx="1"/>
          </p:nvPr>
        </p:nvSpPr>
        <p:spPr>
          <a:xfrm>
            <a:off x="1235075" y="1455738"/>
            <a:ext cx="7410450" cy="4640262"/>
          </a:xfrm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B00027"/>
              </a:buClr>
              <a:buFont typeface="Lucida Grande"/>
              <a:buChar char="•"/>
            </a:pPr>
            <a:r>
              <a:rPr lang="en-US" altLang="en-US" b="1" smtClean="0">
                <a:ea typeface="Rockwell" pitchFamily="18" charset="0"/>
                <a:cs typeface="Rockwell" pitchFamily="18" charset="0"/>
              </a:rPr>
              <a:t>Acceptable use policy 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B00027"/>
              </a:buClr>
              <a:buFont typeface="Lucida Grande"/>
              <a:buChar char="•"/>
            </a:pPr>
            <a:r>
              <a:rPr lang="en-US" altLang="en-US" b="1" smtClean="0">
                <a:ea typeface="Rockwell" pitchFamily="18" charset="0"/>
                <a:cs typeface="Rockwell" pitchFamily="18" charset="0"/>
              </a:rPr>
              <a:t>Accountability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B00027"/>
              </a:buClr>
              <a:buFont typeface="Lucida Grande"/>
              <a:buChar char="•"/>
            </a:pPr>
            <a:r>
              <a:rPr lang="en-US" altLang="en-US" b="1" smtClean="0">
                <a:ea typeface="Rockwell" pitchFamily="18" charset="0"/>
                <a:cs typeface="Rockwell" pitchFamily="18" charset="0"/>
              </a:rPr>
              <a:t>Cookies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B00027"/>
              </a:buClr>
              <a:buFont typeface="Lucida Grande"/>
              <a:buChar char="•"/>
            </a:pPr>
            <a:r>
              <a:rPr lang="en-US" altLang="en-US" b="1" smtClean="0">
                <a:ea typeface="Rockwell" pitchFamily="18" charset="0"/>
                <a:cs typeface="Rockwell" pitchFamily="18" charset="0"/>
              </a:rPr>
              <a:t>Cybersquatting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B00027"/>
              </a:buClr>
              <a:buFont typeface="Lucida Grande"/>
              <a:buChar char="•"/>
            </a:pPr>
            <a:r>
              <a:rPr lang="en-US" altLang="en-US" b="1" smtClean="0">
                <a:ea typeface="Rockwell" pitchFamily="18" charset="0"/>
                <a:cs typeface="Rockwell" pitchFamily="18" charset="0"/>
              </a:rPr>
              <a:t>Digital divide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B00027"/>
              </a:buClr>
              <a:buFont typeface="Lucida Grande"/>
              <a:buChar char="•"/>
            </a:pPr>
            <a:r>
              <a:rPr lang="en-US" altLang="en-US" b="1" smtClean="0">
                <a:ea typeface="Rockwell" pitchFamily="18" charset="0"/>
                <a:cs typeface="Rockwell" pitchFamily="18" charset="0"/>
              </a:rPr>
              <a:t>Green computing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Content Placeholder 2"/>
          <p:cNvSpPr>
            <a:spLocks noGrp="1"/>
          </p:cNvSpPr>
          <p:nvPr>
            <p:ph idx="1"/>
          </p:nvPr>
        </p:nvSpPr>
        <p:spPr>
          <a:xfrm>
            <a:off x="1235075" y="1455738"/>
            <a:ext cx="7410450" cy="4640262"/>
          </a:xfrm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rgbClr val="B00027"/>
              </a:buClr>
              <a:buFont typeface="Lucida Grande"/>
              <a:buChar char="•"/>
            </a:pPr>
            <a:r>
              <a:rPr lang="en-US" altLang="en-US" b="1" smtClean="0">
                <a:ea typeface="Rockwell" pitchFamily="18" charset="0"/>
                <a:cs typeface="Rockwell" pitchFamily="18" charset="0"/>
              </a:rPr>
              <a:t>Intellectual property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B00027"/>
              </a:buClr>
              <a:buFont typeface="Lucida Grande"/>
              <a:buChar char="•"/>
            </a:pPr>
            <a:r>
              <a:rPr lang="en-US" altLang="en-US" b="1" smtClean="0">
                <a:ea typeface="Rockwell" pitchFamily="18" charset="0"/>
                <a:cs typeface="Rockwell" pitchFamily="18" charset="0"/>
              </a:rPr>
              <a:t>Log files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B00027"/>
              </a:buClr>
              <a:buFont typeface="Lucida Grande"/>
              <a:buChar char="•"/>
            </a:pPr>
            <a:r>
              <a:rPr lang="en-US" altLang="en-US" b="1" smtClean="0">
                <a:ea typeface="Rockwell" pitchFamily="18" charset="0"/>
                <a:cs typeface="Rockwell" pitchFamily="18" charset="0"/>
              </a:rPr>
              <a:t>Nonrepudiation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B00027"/>
              </a:buClr>
              <a:buFont typeface="Lucida Grande"/>
              <a:buChar char="•"/>
            </a:pPr>
            <a:r>
              <a:rPr lang="en-US" altLang="en-US" b="1" smtClean="0">
                <a:ea typeface="Rockwell" pitchFamily="18" charset="0"/>
                <a:cs typeface="Rockwell" pitchFamily="18" charset="0"/>
              </a:rPr>
              <a:t>Spam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B00027"/>
              </a:buClr>
              <a:buFont typeface="Lucida Grande"/>
              <a:buChar char="•"/>
            </a:pPr>
            <a:r>
              <a:rPr lang="en-US" altLang="en-US" b="1" smtClean="0">
                <a:ea typeface="Rockwell" pitchFamily="18" charset="0"/>
                <a:cs typeface="Rockwell" pitchFamily="18" charset="0"/>
              </a:rPr>
              <a:t>Virtual organizations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Content Placeholder 2"/>
          <p:cNvSpPr>
            <a:spLocks noGrp="1"/>
          </p:cNvSpPr>
          <p:nvPr>
            <p:ph idx="12"/>
          </p:nvPr>
        </p:nvSpPr>
        <p:spPr>
          <a:xfrm>
            <a:off x="1233488" y="1482725"/>
            <a:ext cx="7821612" cy="4227513"/>
          </a:xfrm>
        </p:spPr>
        <p:txBody>
          <a:bodyPr/>
          <a:lstStyle/>
          <a:p>
            <a:r>
              <a:rPr lang="en-US" altLang="en-US" smtClean="0"/>
              <a:t>Employers search social networking sites, such as Facebook or MySpace, to find background information on applicants</a:t>
            </a:r>
          </a:p>
          <a:p>
            <a:r>
              <a:rPr lang="en-US" altLang="en-US" smtClean="0"/>
              <a:t>e-mail is distributed through the Web or a company network; people should assume that others have access to their messages</a:t>
            </a:r>
          </a:p>
          <a:p>
            <a:r>
              <a:rPr lang="en-US" altLang="en-US" smtClean="0"/>
              <a:t>Public information, posted by an organization or public agency, can be censored for public policy reasons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3"/>
          <p:cNvSpPr>
            <a:spLocks noGrp="1"/>
          </p:cNvSpPr>
          <p:nvPr>
            <p:ph idx="1"/>
          </p:nvPr>
        </p:nvSpPr>
        <p:spPr>
          <a:xfrm>
            <a:off x="1022350" y="1455738"/>
            <a:ext cx="7431088" cy="3471862"/>
          </a:xfrm>
        </p:spPr>
        <p:txBody>
          <a:bodyPr/>
          <a:lstStyle/>
          <a:p>
            <a:pPr marL="419100" indent="-419100" eaLnBrk="1" hangingPunct="1">
              <a:buFont typeface="Wingdings" pitchFamily="2" charset="2"/>
              <a:buAutoNum type="arabicPlain" startAt="5"/>
            </a:pPr>
            <a:r>
              <a:rPr lang="en-US" altLang="en-US" smtClean="0">
                <a:latin typeface="Rockwell" pitchFamily="18" charset="0"/>
                <a:ea typeface="Rockwell" pitchFamily="18" charset="0"/>
                <a:cs typeface="Rockwell" pitchFamily="18" charset="0"/>
              </a:rPr>
              <a:t>Discuss information system issues that affect organizations, including the digital divide, electronic publishing, and the connection between the workplace and employees’ health</a:t>
            </a:r>
          </a:p>
          <a:p>
            <a:pPr marL="419100" indent="-419100" eaLnBrk="1" hangingPunct="1">
              <a:buFont typeface="Wingdings" pitchFamily="2" charset="2"/>
              <a:buAutoNum type="arabicPlain" startAt="5"/>
            </a:pPr>
            <a:r>
              <a:rPr lang="en-US" altLang="en-US" smtClean="0">
                <a:latin typeface="Rockwell" pitchFamily="18" charset="0"/>
                <a:ea typeface="Rockwell" pitchFamily="18" charset="0"/>
                <a:cs typeface="Rockwell" pitchFamily="18" charset="0"/>
              </a:rPr>
              <a:t>Describe green computing and the ways it can improve the quality of the environment 	</a:t>
            </a:r>
          </a:p>
          <a:p>
            <a:pPr marL="419100" indent="-419100" eaLnBrk="1" hangingPunct="1">
              <a:buFont typeface="Wingdings" pitchFamily="2" charset="2"/>
              <a:buAutoNum type="arabicPlain" startAt="5"/>
            </a:pPr>
            <a:endParaRPr lang="en-US" altLang="en-US" smtClean="0">
              <a:latin typeface="Rockwell" pitchFamily="18" charset="0"/>
              <a:ea typeface="Rockwell" pitchFamily="18" charset="0"/>
              <a:cs typeface="Rockwell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Content Placeholder 2"/>
          <p:cNvSpPr>
            <a:spLocks noGrp="1"/>
          </p:cNvSpPr>
          <p:nvPr>
            <p:ph idx="12"/>
          </p:nvPr>
        </p:nvSpPr>
        <p:spPr>
          <a:xfrm>
            <a:off x="1233488" y="1482725"/>
            <a:ext cx="7821612" cy="4227513"/>
          </a:xfrm>
        </p:spPr>
        <p:txBody>
          <a:bodyPr/>
          <a:lstStyle/>
          <a:p>
            <a:r>
              <a:rPr lang="en-US" altLang="en-US" smtClean="0"/>
              <a:t>Children, in particular, are victims of the digital divide</a:t>
            </a:r>
          </a:p>
          <a:p>
            <a:r>
              <a:rPr lang="en-US" altLang="en-US" smtClean="0"/>
              <a:t>Information technology has created many new jobs</a:t>
            </a:r>
          </a:p>
          <a:p>
            <a:r>
              <a:rPr lang="en-US" altLang="en-US" smtClean="0"/>
              <a:t>Green computing is one of the methods for combating global warming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Privacy Issues 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Employers search social networking sites for background information on applicants</a:t>
            </a:r>
          </a:p>
          <a:p>
            <a:pPr eaLnBrk="1" hangingPunct="1"/>
            <a:r>
              <a:rPr lang="en-US" altLang="en-US" smtClean="0"/>
              <a:t>Monitoring systems are adopted by employers to check employee performance</a:t>
            </a:r>
          </a:p>
          <a:p>
            <a:pPr eaLnBrk="1" hangingPunct="1"/>
            <a:r>
              <a:rPr lang="en-US" altLang="en-US" smtClean="0"/>
              <a:t>Information technology has aided in the easy availability of personal information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Information in databases can be used for direct marketing and for credit checks on potential borrowers or renters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4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Concepts of the Web and Network Privacy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</p:nvPr>
        </p:nvGraphicFramePr>
        <p:xfrm>
          <a:off x="529751" y="1601764"/>
          <a:ext cx="7823200" cy="4227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4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Guidelines to Minimize the Invasion of Privacy 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  <a:extLst/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 smtClean="0"/>
              <a:t>Conduct business only with websites having privacy policies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 smtClean="0"/>
              <a:t>Limit access to personal information to those with authorization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 smtClean="0"/>
              <a:t>Ensure data’s reliability and take precautions to prevent misuse of the data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 smtClean="0"/>
              <a:t>Data collection must have a stated purpose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 smtClean="0"/>
              <a:t>Identify ways to prevent personal information gathered being disclosed without consent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4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2800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Guidelines to Minimize the Invasion of Privacy 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Organizations should use verification procedures to ensure data accuracy</a:t>
            </a:r>
          </a:p>
          <a:p>
            <a:pPr eaLnBrk="1" hangingPunct="1"/>
            <a:r>
              <a:rPr lang="en-US" altLang="en-US" smtClean="0"/>
              <a:t>Organizations must correct or delete incorrect data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Prevent unauthorized access to data and misuse of data</a:t>
            </a:r>
          </a:p>
          <a:p>
            <a:pPr eaLnBrk="1" hangingPunct="1"/>
            <a:r>
              <a:rPr lang="en-US" altLang="en-US" smtClean="0"/>
              <a:t>Users should review their records and correct any inaccuracies</a:t>
            </a:r>
          </a:p>
          <a:p>
            <a:pPr eaLnBrk="1" hangingPunct="1"/>
            <a:r>
              <a:rPr lang="en-US" altLang="en-US" smtClean="0"/>
              <a:t>Transparency in record-keeping systems storing personal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Privacy Issues Presented by E-mail 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Spam</a:t>
            </a:r>
            <a:r>
              <a:rPr lang="en-US" altLang="en-US" smtClean="0"/>
              <a:t>:</a:t>
            </a:r>
            <a:r>
              <a:rPr lang="en-US" altLang="en-US" b="1" smtClean="0"/>
              <a:t> </a:t>
            </a:r>
            <a:r>
              <a:rPr lang="en-US" altLang="en-US" smtClean="0"/>
              <a:t>Unsolicited e-mail sent for advertising purposes 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Sent in bulk using automated mailing software </a:t>
            </a:r>
          </a:p>
          <a:p>
            <a:pPr eaLnBrk="1" hangingPunct="1"/>
            <a:r>
              <a:rPr lang="en-US" altLang="en-US" smtClean="0"/>
              <a:t>Ease of access 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Individuals should assume that others have access to their messages 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Any e-mails sent on company-owned computers are the property of the organization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525463" y="31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Franklin Gothic Medium" pitchFamily="34" charset="0"/>
                <a:ea typeface="Franklin Gothic Medium" pitchFamily="34" charset="0"/>
                <a:cs typeface="Franklin Gothic Medium" pitchFamily="34" charset="0"/>
              </a:rPr>
              <a:t>Data Collection on the Web 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993775" y="1533525"/>
            <a:ext cx="7823200" cy="4227513"/>
          </a:xfrm>
        </p:spPr>
        <p:txBody>
          <a:bodyPr/>
          <a:lstStyle/>
          <a:p>
            <a:pPr eaLnBrk="1" hangingPunct="1"/>
            <a:r>
              <a:rPr lang="en-US" altLang="en-US" smtClean="0"/>
              <a:t>Due to the increase in online shopping, personal details of individuals are prone to misuse</a:t>
            </a:r>
          </a:p>
          <a:p>
            <a:pPr marL="639763" lvl="1" indent="-273050" eaLnBrk="1" hangingPunct="1">
              <a:buFont typeface="Arial" pitchFamily="34" charset="0"/>
              <a:buChar char="•"/>
            </a:pPr>
            <a:r>
              <a:rPr lang="en-US" altLang="en-US" smtClean="0"/>
              <a:t>Issue of personal information being sold to telemarketing firms resulting in spam</a:t>
            </a:r>
          </a:p>
          <a:p>
            <a:pPr eaLnBrk="1" hangingPunct="1"/>
            <a:r>
              <a:rPr lang="en-US" altLang="en-US" smtClean="0"/>
              <a:t>Information provided on the Web can be combined with other information and technologies to produce new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618097"/>
      </a:dk1>
      <a:lt1>
        <a:srgbClr val="FFFFFF"/>
      </a:lt1>
      <a:dk2>
        <a:srgbClr val="000000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3363</TotalTime>
  <Words>1296</Words>
  <Application>Microsoft Office PowerPoint</Application>
  <PresentationFormat>On-screen Show (4:3)</PresentationFormat>
  <Paragraphs>172</Paragraphs>
  <Slides>31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3" baseType="lpstr">
      <vt:lpstr>Times New Roman</vt:lpstr>
      <vt:lpstr>Arial</vt:lpstr>
      <vt:lpstr>Calibri</vt:lpstr>
      <vt:lpstr>DINPro-CondBlack</vt:lpstr>
      <vt:lpstr>DINPro-CondMedium</vt:lpstr>
      <vt:lpstr>Arial Narrow</vt:lpstr>
      <vt:lpstr>Franklin Gothic Medium</vt:lpstr>
      <vt:lpstr>Century Gothic</vt:lpstr>
      <vt:lpstr>Rockwell</vt:lpstr>
      <vt:lpstr>Wingdings</vt:lpstr>
      <vt:lpstr>Lucida Grande</vt:lpstr>
      <vt:lpstr>Office Theme</vt:lpstr>
      <vt:lpstr>PowerPoint Presentation</vt:lpstr>
      <vt:lpstr>PowerPoint Presentation</vt:lpstr>
      <vt:lpstr>PowerPoint Presentation</vt:lpstr>
      <vt:lpstr>Privacy Issues </vt:lpstr>
      <vt:lpstr>Concepts of the Web and Network Privacy</vt:lpstr>
      <vt:lpstr>Guidelines to Minimize the Invasion of Privacy </vt:lpstr>
      <vt:lpstr>Guidelines to Minimize the Invasion of Privacy </vt:lpstr>
      <vt:lpstr>Privacy Issues Presented by E-mail </vt:lpstr>
      <vt:lpstr>Data Collection on the Web </vt:lpstr>
      <vt:lpstr>Technologies Used for Data Collection</vt:lpstr>
      <vt:lpstr>Ethical Issues of Information Technologies </vt:lpstr>
      <vt:lpstr>Censorship of Types of Information on the Web</vt:lpstr>
      <vt:lpstr>Censorship </vt:lpstr>
      <vt:lpstr>Intellectual Property </vt:lpstr>
      <vt:lpstr>Categories in Intellectual Property </vt:lpstr>
      <vt:lpstr>Intellectual Property Protections</vt:lpstr>
      <vt:lpstr>Laws Covering Software Piracy</vt:lpstr>
      <vt:lpstr>Cybersquatting</vt:lpstr>
      <vt:lpstr>Digital Divide </vt:lpstr>
      <vt:lpstr>Impact of Information Technology in the Workplace </vt:lpstr>
      <vt:lpstr>Impact of Information Technology in the Workplace </vt:lpstr>
      <vt:lpstr>4.1 Potential Benefits and Drawbacks of Telecommuting</vt:lpstr>
      <vt:lpstr>Information Technology and Health Issues </vt:lpstr>
      <vt:lpstr>Green Computing</vt:lpstr>
      <vt:lpstr>Ways to Achieve Green Computing</vt:lpstr>
      <vt:lpstr>Ways to Achieve Green Computing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Mason, Kate</dc:creator>
  <cp:lastModifiedBy>Barend Frederik Nel</cp:lastModifiedBy>
  <cp:revision>567</cp:revision>
  <cp:lastPrinted>1601-01-01T00:00:00Z</cp:lastPrinted>
  <dcterms:created xsi:type="dcterms:W3CDTF">2005-10-04T19:44:59Z</dcterms:created>
  <dcterms:modified xsi:type="dcterms:W3CDTF">2016-04-24T07:59:18Z</dcterms:modified>
</cp:coreProperties>
</file>