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0" r:id="rId1"/>
  </p:sldMasterIdLst>
  <p:notesMasterIdLst>
    <p:notesMasterId r:id="rId34"/>
  </p:notesMasterIdLst>
  <p:sldIdLst>
    <p:sldId id="256" r:id="rId2"/>
    <p:sldId id="353" r:id="rId3"/>
    <p:sldId id="368" r:id="rId4"/>
    <p:sldId id="329" r:id="rId5"/>
    <p:sldId id="257" r:id="rId6"/>
    <p:sldId id="317" r:id="rId7"/>
    <p:sldId id="318" r:id="rId8"/>
    <p:sldId id="320" r:id="rId9"/>
    <p:sldId id="321" r:id="rId10"/>
    <p:sldId id="323" r:id="rId11"/>
    <p:sldId id="328" r:id="rId12"/>
    <p:sldId id="330" r:id="rId13"/>
    <p:sldId id="331" r:id="rId14"/>
    <p:sldId id="354" r:id="rId15"/>
    <p:sldId id="363" r:id="rId16"/>
    <p:sldId id="332" r:id="rId17"/>
    <p:sldId id="355" r:id="rId18"/>
    <p:sldId id="374" r:id="rId19"/>
    <p:sldId id="364" r:id="rId20"/>
    <p:sldId id="333" r:id="rId21"/>
    <p:sldId id="359" r:id="rId22"/>
    <p:sldId id="357" r:id="rId23"/>
    <p:sldId id="358" r:id="rId24"/>
    <p:sldId id="360" r:id="rId25"/>
    <p:sldId id="371" r:id="rId26"/>
    <p:sldId id="372" r:id="rId27"/>
    <p:sldId id="373" r:id="rId28"/>
    <p:sldId id="362" r:id="rId29"/>
    <p:sldId id="369" r:id="rId30"/>
    <p:sldId id="370" r:id="rId31"/>
    <p:sldId id="366" r:id="rId32"/>
    <p:sldId id="365" r:id="rId3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99CC"/>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3" autoAdjust="0"/>
    <p:restoredTop sz="94759" autoAdjust="0"/>
  </p:normalViewPr>
  <p:slideViewPr>
    <p:cSldViewPr>
      <p:cViewPr varScale="1">
        <p:scale>
          <a:sx n="69" d="100"/>
          <a:sy n="69" d="100"/>
        </p:scale>
        <p:origin x="141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7577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7578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578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578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578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18927829-6351-4DAD-818D-E34031102EB3}" type="slidenum">
              <a:rPr lang="en-US"/>
              <a:pPr/>
              <a:t>‹#›</a:t>
            </a:fld>
            <a:endParaRPr lang="en-US"/>
          </a:p>
        </p:txBody>
      </p:sp>
    </p:spTree>
    <p:extLst>
      <p:ext uri="{BB962C8B-B14F-4D97-AF65-F5344CB8AC3E}">
        <p14:creationId xmlns:p14="http://schemas.microsoft.com/office/powerpoint/2010/main" val="240191301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mn-ea"/>
        <a:cs typeface="Arial" charset="0"/>
      </a:defRPr>
    </a:lvl1pPr>
    <a:lvl2pPr marL="457200" algn="l" rtl="0" fontAlgn="base">
      <a:spcBef>
        <a:spcPct val="30000"/>
      </a:spcBef>
      <a:spcAft>
        <a:spcPct val="0"/>
      </a:spcAft>
      <a:defRPr kumimoji="1" sz="1200" kern="1200">
        <a:solidFill>
          <a:schemeClr val="tx1"/>
        </a:solidFill>
        <a:latin typeface="Arial" charset="0"/>
        <a:ea typeface="+mn-ea"/>
        <a:cs typeface="Arial" charset="0"/>
      </a:defRPr>
    </a:lvl2pPr>
    <a:lvl3pPr marL="914400" algn="l" rtl="0" fontAlgn="base">
      <a:spcBef>
        <a:spcPct val="30000"/>
      </a:spcBef>
      <a:spcAft>
        <a:spcPct val="0"/>
      </a:spcAft>
      <a:defRPr kumimoji="1" sz="1200" kern="1200">
        <a:solidFill>
          <a:schemeClr val="tx1"/>
        </a:solidFill>
        <a:latin typeface="Arial" charset="0"/>
        <a:ea typeface="+mn-ea"/>
        <a:cs typeface="Arial" charset="0"/>
      </a:defRPr>
    </a:lvl3pPr>
    <a:lvl4pPr marL="1371600" algn="l" rtl="0" fontAlgn="base">
      <a:spcBef>
        <a:spcPct val="30000"/>
      </a:spcBef>
      <a:spcAft>
        <a:spcPct val="0"/>
      </a:spcAft>
      <a:defRPr kumimoji="1" sz="1200" kern="1200">
        <a:solidFill>
          <a:schemeClr val="tx1"/>
        </a:solidFill>
        <a:latin typeface="Arial" charset="0"/>
        <a:ea typeface="+mn-ea"/>
        <a:cs typeface="Arial" charset="0"/>
      </a:defRPr>
    </a:lvl4pPr>
    <a:lvl5pPr marL="1828800" algn="l" rtl="0" fontAlgn="base">
      <a:spcBef>
        <a:spcPct val="30000"/>
      </a:spcBef>
      <a:spcAft>
        <a:spcPct val="0"/>
      </a:spcAft>
      <a:defRPr kumimoji="1"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73E981-37D4-4E1F-BF2A-97260EED83AA}" type="slidenum">
              <a:rPr lang="en-US"/>
              <a:pPr/>
              <a:t>5</a:t>
            </a:fld>
            <a:endParaRPr lang="en-US"/>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0834" name="Line 2"/>
          <p:cNvSpPr>
            <a:spLocks noChangeShapeType="1"/>
          </p:cNvSpPr>
          <p:nvPr/>
        </p:nvSpPr>
        <p:spPr bwMode="auto">
          <a:xfrm>
            <a:off x="7315200" y="10668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0835" name="Rectangle 3"/>
          <p:cNvSpPr>
            <a:spLocks noGrp="1" noChangeArrowheads="1"/>
          </p:cNvSpPr>
          <p:nvPr>
            <p:ph type="ctrTitle"/>
          </p:nvPr>
        </p:nvSpPr>
        <p:spPr>
          <a:xfrm>
            <a:off x="304800" y="304800"/>
            <a:ext cx="6781800" cy="1076325"/>
          </a:xfrm>
        </p:spPr>
        <p:txBody>
          <a:bodyPr/>
          <a:lstStyle>
            <a:lvl1pPr algn="r">
              <a:defRPr sz="3200"/>
            </a:lvl1pPr>
          </a:lstStyle>
          <a:p>
            <a:pPr lvl="0"/>
            <a:r>
              <a:rPr lang="en-US" altLang="en-US" noProof="0" smtClean="0"/>
              <a:t>Click to edit Master title style</a:t>
            </a:r>
          </a:p>
        </p:txBody>
      </p:sp>
      <p:sp>
        <p:nvSpPr>
          <p:cNvPr id="120836" name="Rectangle 4"/>
          <p:cNvSpPr>
            <a:spLocks noGrp="1" noChangeArrowheads="1"/>
          </p:cNvSpPr>
          <p:nvPr>
            <p:ph type="subTitle" idx="1"/>
          </p:nvPr>
        </p:nvSpPr>
        <p:spPr>
          <a:xfrm>
            <a:off x="914400" y="3048000"/>
            <a:ext cx="6248400" cy="2362200"/>
          </a:xfrm>
        </p:spPr>
        <p:txBody>
          <a:bodyPr/>
          <a:lstStyle>
            <a:lvl1pPr marL="0" indent="0" algn="r">
              <a:buFont typeface="Wingdings" pitchFamily="2" charset="2"/>
              <a:buNone/>
              <a:defRPr sz="3200"/>
            </a:lvl1pPr>
          </a:lstStyle>
          <a:p>
            <a:pPr lvl="0"/>
            <a:r>
              <a:rPr lang="en-US" altLang="en-US" noProof="0" smtClean="0"/>
              <a:t>Click to edit Master subtitle style</a:t>
            </a:r>
          </a:p>
        </p:txBody>
      </p:sp>
      <p:sp>
        <p:nvSpPr>
          <p:cNvPr id="120837" name="Rectangle 5"/>
          <p:cNvSpPr>
            <a:spLocks noGrp="1" noChangeArrowheads="1"/>
          </p:cNvSpPr>
          <p:nvPr>
            <p:ph type="dt" sz="half" idx="2"/>
          </p:nvPr>
        </p:nvSpPr>
        <p:spPr>
          <a:xfrm>
            <a:off x="457200" y="6248400"/>
            <a:ext cx="1371600" cy="457200"/>
          </a:xfrm>
        </p:spPr>
        <p:txBody>
          <a:bodyPr/>
          <a:lstStyle>
            <a:lvl1pPr>
              <a:defRPr/>
            </a:lvl1pPr>
          </a:lstStyle>
          <a:p>
            <a:endParaRPr lang="en-US" altLang="en-US"/>
          </a:p>
        </p:txBody>
      </p:sp>
      <p:sp>
        <p:nvSpPr>
          <p:cNvPr id="120838" name="Rectangle 6"/>
          <p:cNvSpPr>
            <a:spLocks noGrp="1" noChangeArrowheads="1"/>
          </p:cNvSpPr>
          <p:nvPr>
            <p:ph type="ftr" sz="quarter" idx="3"/>
          </p:nvPr>
        </p:nvSpPr>
        <p:spPr>
          <a:xfrm>
            <a:off x="1981200" y="6248400"/>
            <a:ext cx="5105400" cy="457200"/>
          </a:xfrm>
        </p:spPr>
        <p:txBody>
          <a:bodyPr/>
          <a:lstStyle>
            <a:lvl1pPr>
              <a:defRPr/>
            </a:lvl1pPr>
          </a:lstStyle>
          <a:p>
            <a:r>
              <a:rPr lang="en-US" altLang="en-US"/>
              <a:t>Systems Analysis and Design in a Changing World, 6th Edition</a:t>
            </a:r>
          </a:p>
        </p:txBody>
      </p:sp>
      <p:sp>
        <p:nvSpPr>
          <p:cNvPr id="120839" name="Rectangle 7"/>
          <p:cNvSpPr>
            <a:spLocks noGrp="1" noChangeArrowheads="1"/>
          </p:cNvSpPr>
          <p:nvPr>
            <p:ph type="sldNum" sz="quarter" idx="4"/>
          </p:nvPr>
        </p:nvSpPr>
        <p:spPr>
          <a:xfrm>
            <a:off x="7315200" y="6248400"/>
            <a:ext cx="1371600" cy="457200"/>
          </a:xfrm>
        </p:spPr>
        <p:txBody>
          <a:bodyPr/>
          <a:lstStyle>
            <a:lvl1pPr>
              <a:defRPr/>
            </a:lvl1pPr>
          </a:lstStyle>
          <a:p>
            <a:fld id="{87C192D5-EC4D-4C0E-A53C-70B00B4397F3}" type="slidenum">
              <a:rPr lang="en-US" altLang="en-US"/>
              <a:pPr/>
              <a:t>‹#›</a:t>
            </a:fld>
            <a:endParaRPr lang="en-US" altLang="en-US"/>
          </a:p>
        </p:txBody>
      </p:sp>
      <p:grpSp>
        <p:nvGrpSpPr>
          <p:cNvPr id="120840" name="Group 8"/>
          <p:cNvGrpSpPr>
            <a:grpSpLocks/>
          </p:cNvGrpSpPr>
          <p:nvPr/>
        </p:nvGrpSpPr>
        <p:grpSpPr bwMode="auto">
          <a:xfrm>
            <a:off x="7493000" y="2992438"/>
            <a:ext cx="1338263" cy="2189162"/>
            <a:chOff x="4704" y="1885"/>
            <a:chExt cx="843" cy="1379"/>
          </a:xfrm>
        </p:grpSpPr>
        <p:sp>
          <p:nvSpPr>
            <p:cNvPr id="120841" name="Oval 9"/>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42" name="Oval 10"/>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43" name="Oval 11"/>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44" name="Oval 12"/>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45" name="Oval 13"/>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46" name="Oval 14"/>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47" name="Oval 15"/>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48" name="Oval 16"/>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49" name="Oval 17"/>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0" name="Oval 18"/>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1" name="Oval 19"/>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2" name="Oval 20"/>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3" name="Oval 21"/>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4" name="Oval 22"/>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5" name="Oval 23"/>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6" name="Oval 24"/>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7" name="Oval 25"/>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8" name="Oval 26"/>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9" name="Oval 27"/>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0" name="Oval 28"/>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1" name="Oval 29"/>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2" name="Oval 30"/>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3" name="Oval 31"/>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4" name="Oval 32"/>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5" name="Oval 33"/>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6" name="Oval 34"/>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7" name="Oval 35"/>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8" name="Oval 36"/>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9" name="Oval 37"/>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70" name="Oval 38"/>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71" name="Oval 39"/>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20872" name="Line 40"/>
          <p:cNvSpPr>
            <a:spLocks noChangeShapeType="1"/>
          </p:cNvSpPr>
          <p:nvPr/>
        </p:nvSpPr>
        <p:spPr bwMode="auto">
          <a:xfrm>
            <a:off x="304800" y="2819400"/>
            <a:ext cx="82296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0873" name="Rectangle 41"/>
          <p:cNvSpPr>
            <a:spLocks noChangeArrowheads="1"/>
          </p:cNvSpPr>
          <p:nvPr/>
        </p:nvSpPr>
        <p:spPr bwMode="auto">
          <a:xfrm>
            <a:off x="457200" y="1676400"/>
            <a:ext cx="6781800" cy="1076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pPr algn="r"/>
            <a:endParaRPr lang="en-US" altLang="en-US" sz="3200" b="1">
              <a:solidFill>
                <a:schemeClr val="tx2"/>
              </a:solidFill>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6" name="Slide Number Placeholder 5"/>
          <p:cNvSpPr>
            <a:spLocks noGrp="1"/>
          </p:cNvSpPr>
          <p:nvPr>
            <p:ph type="sldNum" sz="quarter" idx="12"/>
          </p:nvPr>
        </p:nvSpPr>
        <p:spPr/>
        <p:txBody>
          <a:bodyPr/>
          <a:lstStyle>
            <a:lvl1pPr>
              <a:defRPr/>
            </a:lvl1pPr>
          </a:lstStyle>
          <a:p>
            <a:fld id="{A4449391-3BC3-45C5-88E7-A09D2C82CD17}" type="slidenum">
              <a:rPr lang="en-US" altLang="en-US"/>
              <a:pPr/>
              <a:t>‹#›</a:t>
            </a:fld>
            <a:endParaRPr lang="en-US" altLang="en-US"/>
          </a:p>
        </p:txBody>
      </p:sp>
    </p:spTree>
    <p:extLst>
      <p:ext uri="{BB962C8B-B14F-4D97-AF65-F5344CB8AC3E}">
        <p14:creationId xmlns:p14="http://schemas.microsoft.com/office/powerpoint/2010/main" val="1910783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6" name="Slide Number Placeholder 5"/>
          <p:cNvSpPr>
            <a:spLocks noGrp="1"/>
          </p:cNvSpPr>
          <p:nvPr>
            <p:ph type="sldNum" sz="quarter" idx="12"/>
          </p:nvPr>
        </p:nvSpPr>
        <p:spPr/>
        <p:txBody>
          <a:bodyPr/>
          <a:lstStyle>
            <a:lvl1pPr>
              <a:defRPr/>
            </a:lvl1pPr>
          </a:lstStyle>
          <a:p>
            <a:fld id="{74100FFA-0C7F-4A47-A315-04AB37C481FE}" type="slidenum">
              <a:rPr lang="en-US" altLang="en-US"/>
              <a:pPr/>
              <a:t>‹#›</a:t>
            </a:fld>
            <a:endParaRPr lang="en-US" altLang="en-US"/>
          </a:p>
        </p:txBody>
      </p:sp>
    </p:spTree>
    <p:extLst>
      <p:ext uri="{BB962C8B-B14F-4D97-AF65-F5344CB8AC3E}">
        <p14:creationId xmlns:p14="http://schemas.microsoft.com/office/powerpoint/2010/main" val="8191172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122238"/>
            <a:ext cx="8229600" cy="6008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8400"/>
            <a:ext cx="1219200" cy="457200"/>
          </a:xfrm>
        </p:spPr>
        <p:txBody>
          <a:bodyPr/>
          <a:lstStyle>
            <a:lvl1pPr>
              <a:defRPr/>
            </a:lvl1pPr>
          </a:lstStyle>
          <a:p>
            <a:endParaRPr lang="en-US" altLang="en-US"/>
          </a:p>
        </p:txBody>
      </p:sp>
      <p:sp>
        <p:nvSpPr>
          <p:cNvPr id="4" name="Footer Placeholder 3"/>
          <p:cNvSpPr>
            <a:spLocks noGrp="1"/>
          </p:cNvSpPr>
          <p:nvPr>
            <p:ph type="ftr" sz="quarter" idx="11"/>
          </p:nvPr>
        </p:nvSpPr>
        <p:spPr>
          <a:xfrm>
            <a:off x="1828800" y="6248400"/>
            <a:ext cx="5486400" cy="457200"/>
          </a:xfrm>
        </p:spPr>
        <p:txBody>
          <a:bodyPr/>
          <a:lstStyle>
            <a:lvl1pPr>
              <a:defRPr/>
            </a:lvl1pPr>
          </a:lstStyle>
          <a:p>
            <a:r>
              <a:rPr lang="en-US" altLang="en-US"/>
              <a:t>Systems Analysis and Design in a Changing World, 6th Edition</a:t>
            </a:r>
          </a:p>
        </p:txBody>
      </p:sp>
      <p:sp>
        <p:nvSpPr>
          <p:cNvPr id="5" name="Slide Number Placeholder 4"/>
          <p:cNvSpPr>
            <a:spLocks noGrp="1"/>
          </p:cNvSpPr>
          <p:nvPr>
            <p:ph type="sldNum" sz="quarter" idx="12"/>
          </p:nvPr>
        </p:nvSpPr>
        <p:spPr>
          <a:xfrm>
            <a:off x="7543800" y="6248400"/>
            <a:ext cx="1143000" cy="457200"/>
          </a:xfrm>
        </p:spPr>
        <p:txBody>
          <a:bodyPr/>
          <a:lstStyle>
            <a:lvl1pPr>
              <a:defRPr/>
            </a:lvl1pPr>
          </a:lstStyle>
          <a:p>
            <a:fld id="{FDE33415-5608-4915-B6C5-DA15A72D2EE9}" type="slidenum">
              <a:rPr lang="en-US" altLang="en-US"/>
              <a:pPr/>
              <a:t>‹#›</a:t>
            </a:fld>
            <a:endParaRPr lang="en-US" altLang="en-US"/>
          </a:p>
        </p:txBody>
      </p:sp>
    </p:spTree>
    <p:extLst>
      <p:ext uri="{BB962C8B-B14F-4D97-AF65-F5344CB8AC3E}">
        <p14:creationId xmlns:p14="http://schemas.microsoft.com/office/powerpoint/2010/main" val="1235901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6" name="Slide Number Placeholder 5"/>
          <p:cNvSpPr>
            <a:spLocks noGrp="1"/>
          </p:cNvSpPr>
          <p:nvPr>
            <p:ph type="sldNum" sz="quarter" idx="12"/>
          </p:nvPr>
        </p:nvSpPr>
        <p:spPr/>
        <p:txBody>
          <a:bodyPr/>
          <a:lstStyle>
            <a:lvl1pPr>
              <a:defRPr/>
            </a:lvl1pPr>
          </a:lstStyle>
          <a:p>
            <a:fld id="{B812CAE0-9D8F-4C57-A770-1173ADDBCEEF}" type="slidenum">
              <a:rPr lang="en-US" altLang="en-US"/>
              <a:pPr/>
              <a:t>‹#›</a:t>
            </a:fld>
            <a:endParaRPr lang="en-US" altLang="en-US"/>
          </a:p>
        </p:txBody>
      </p:sp>
    </p:spTree>
    <p:extLst>
      <p:ext uri="{BB962C8B-B14F-4D97-AF65-F5344CB8AC3E}">
        <p14:creationId xmlns:p14="http://schemas.microsoft.com/office/powerpoint/2010/main" val="1891195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6" name="Slide Number Placeholder 5"/>
          <p:cNvSpPr>
            <a:spLocks noGrp="1"/>
          </p:cNvSpPr>
          <p:nvPr>
            <p:ph type="sldNum" sz="quarter" idx="12"/>
          </p:nvPr>
        </p:nvSpPr>
        <p:spPr/>
        <p:txBody>
          <a:bodyPr/>
          <a:lstStyle>
            <a:lvl1pPr>
              <a:defRPr/>
            </a:lvl1pPr>
          </a:lstStyle>
          <a:p>
            <a:fld id="{F32E3E78-32E9-466C-BB65-5CD382A85EC2}" type="slidenum">
              <a:rPr lang="en-US" altLang="en-US"/>
              <a:pPr/>
              <a:t>‹#›</a:t>
            </a:fld>
            <a:endParaRPr lang="en-US" altLang="en-US"/>
          </a:p>
        </p:txBody>
      </p:sp>
    </p:spTree>
    <p:extLst>
      <p:ext uri="{BB962C8B-B14F-4D97-AF65-F5344CB8AC3E}">
        <p14:creationId xmlns:p14="http://schemas.microsoft.com/office/powerpoint/2010/main" val="6374678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7" name="Slide Number Placeholder 6"/>
          <p:cNvSpPr>
            <a:spLocks noGrp="1"/>
          </p:cNvSpPr>
          <p:nvPr>
            <p:ph type="sldNum" sz="quarter" idx="12"/>
          </p:nvPr>
        </p:nvSpPr>
        <p:spPr/>
        <p:txBody>
          <a:bodyPr/>
          <a:lstStyle>
            <a:lvl1pPr>
              <a:defRPr/>
            </a:lvl1pPr>
          </a:lstStyle>
          <a:p>
            <a:fld id="{90470860-5B6D-4628-B8BA-90D7DDCE1029}" type="slidenum">
              <a:rPr lang="en-US" altLang="en-US"/>
              <a:pPr/>
              <a:t>‹#›</a:t>
            </a:fld>
            <a:endParaRPr lang="en-US" altLang="en-US"/>
          </a:p>
        </p:txBody>
      </p:sp>
    </p:spTree>
    <p:extLst>
      <p:ext uri="{BB962C8B-B14F-4D97-AF65-F5344CB8AC3E}">
        <p14:creationId xmlns:p14="http://schemas.microsoft.com/office/powerpoint/2010/main" val="803401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9" name="Slide Number Placeholder 8"/>
          <p:cNvSpPr>
            <a:spLocks noGrp="1"/>
          </p:cNvSpPr>
          <p:nvPr>
            <p:ph type="sldNum" sz="quarter" idx="12"/>
          </p:nvPr>
        </p:nvSpPr>
        <p:spPr/>
        <p:txBody>
          <a:bodyPr/>
          <a:lstStyle>
            <a:lvl1pPr>
              <a:defRPr/>
            </a:lvl1pPr>
          </a:lstStyle>
          <a:p>
            <a:fld id="{24D2805B-45B9-4893-8AAC-9E86450AA4FB}" type="slidenum">
              <a:rPr lang="en-US" altLang="en-US"/>
              <a:pPr/>
              <a:t>‹#›</a:t>
            </a:fld>
            <a:endParaRPr lang="en-US" altLang="en-US"/>
          </a:p>
        </p:txBody>
      </p:sp>
    </p:spTree>
    <p:extLst>
      <p:ext uri="{BB962C8B-B14F-4D97-AF65-F5344CB8AC3E}">
        <p14:creationId xmlns:p14="http://schemas.microsoft.com/office/powerpoint/2010/main" val="4103544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5" name="Slide Number Placeholder 4"/>
          <p:cNvSpPr>
            <a:spLocks noGrp="1"/>
          </p:cNvSpPr>
          <p:nvPr>
            <p:ph type="sldNum" sz="quarter" idx="12"/>
          </p:nvPr>
        </p:nvSpPr>
        <p:spPr/>
        <p:txBody>
          <a:bodyPr/>
          <a:lstStyle>
            <a:lvl1pPr>
              <a:defRPr/>
            </a:lvl1pPr>
          </a:lstStyle>
          <a:p>
            <a:fld id="{9C8D1130-C179-4960-9B30-0E618084A16B}" type="slidenum">
              <a:rPr lang="en-US" altLang="en-US"/>
              <a:pPr/>
              <a:t>‹#›</a:t>
            </a:fld>
            <a:endParaRPr lang="en-US" altLang="en-US"/>
          </a:p>
        </p:txBody>
      </p:sp>
    </p:spTree>
    <p:extLst>
      <p:ext uri="{BB962C8B-B14F-4D97-AF65-F5344CB8AC3E}">
        <p14:creationId xmlns:p14="http://schemas.microsoft.com/office/powerpoint/2010/main" val="250602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4" name="Slide Number Placeholder 3"/>
          <p:cNvSpPr>
            <a:spLocks noGrp="1"/>
          </p:cNvSpPr>
          <p:nvPr>
            <p:ph type="sldNum" sz="quarter" idx="12"/>
          </p:nvPr>
        </p:nvSpPr>
        <p:spPr/>
        <p:txBody>
          <a:bodyPr/>
          <a:lstStyle>
            <a:lvl1pPr>
              <a:defRPr/>
            </a:lvl1pPr>
          </a:lstStyle>
          <a:p>
            <a:fld id="{71E19640-2E94-4280-A853-B61BF0B803A4}" type="slidenum">
              <a:rPr lang="en-US" altLang="en-US"/>
              <a:pPr/>
              <a:t>‹#›</a:t>
            </a:fld>
            <a:endParaRPr lang="en-US" altLang="en-US"/>
          </a:p>
        </p:txBody>
      </p:sp>
    </p:spTree>
    <p:extLst>
      <p:ext uri="{BB962C8B-B14F-4D97-AF65-F5344CB8AC3E}">
        <p14:creationId xmlns:p14="http://schemas.microsoft.com/office/powerpoint/2010/main" val="23436419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7" name="Slide Number Placeholder 6"/>
          <p:cNvSpPr>
            <a:spLocks noGrp="1"/>
          </p:cNvSpPr>
          <p:nvPr>
            <p:ph type="sldNum" sz="quarter" idx="12"/>
          </p:nvPr>
        </p:nvSpPr>
        <p:spPr/>
        <p:txBody>
          <a:bodyPr/>
          <a:lstStyle>
            <a:lvl1pPr>
              <a:defRPr/>
            </a:lvl1pPr>
          </a:lstStyle>
          <a:p>
            <a:fld id="{44C7EC8D-35AB-4871-A666-3B4783107613}" type="slidenum">
              <a:rPr lang="en-US" altLang="en-US"/>
              <a:pPr/>
              <a:t>‹#›</a:t>
            </a:fld>
            <a:endParaRPr lang="en-US" altLang="en-US"/>
          </a:p>
        </p:txBody>
      </p:sp>
    </p:spTree>
    <p:extLst>
      <p:ext uri="{BB962C8B-B14F-4D97-AF65-F5344CB8AC3E}">
        <p14:creationId xmlns:p14="http://schemas.microsoft.com/office/powerpoint/2010/main" val="407770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7" name="Slide Number Placeholder 6"/>
          <p:cNvSpPr>
            <a:spLocks noGrp="1"/>
          </p:cNvSpPr>
          <p:nvPr>
            <p:ph type="sldNum" sz="quarter" idx="12"/>
          </p:nvPr>
        </p:nvSpPr>
        <p:spPr/>
        <p:txBody>
          <a:bodyPr/>
          <a:lstStyle>
            <a:lvl1pPr>
              <a:defRPr/>
            </a:lvl1pPr>
          </a:lstStyle>
          <a:p>
            <a:fld id="{A1FE83DD-3C93-42FE-9608-519C0B39C2CA}" type="slidenum">
              <a:rPr lang="en-US" altLang="en-US"/>
              <a:pPr/>
              <a:t>‹#›</a:t>
            </a:fld>
            <a:endParaRPr lang="en-US" altLang="en-US"/>
          </a:p>
        </p:txBody>
      </p:sp>
    </p:spTree>
    <p:extLst>
      <p:ext uri="{BB962C8B-B14F-4D97-AF65-F5344CB8AC3E}">
        <p14:creationId xmlns:p14="http://schemas.microsoft.com/office/powerpoint/2010/main" val="1866420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9810"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9811"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19812"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19813" name="Rectangle 5"/>
          <p:cNvSpPr>
            <a:spLocks noGrp="1" noChangeArrowheads="1"/>
          </p:cNvSpPr>
          <p:nvPr>
            <p:ph type="dt" sz="half" idx="2"/>
          </p:nvPr>
        </p:nvSpPr>
        <p:spPr bwMode="auto">
          <a:xfrm>
            <a:off x="457200" y="6248400"/>
            <a:ext cx="121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119814" name="Rectangle 6"/>
          <p:cNvSpPr>
            <a:spLocks noGrp="1" noChangeArrowheads="1"/>
          </p:cNvSpPr>
          <p:nvPr>
            <p:ph type="ftr" sz="quarter" idx="3"/>
          </p:nvPr>
        </p:nvSpPr>
        <p:spPr bwMode="auto">
          <a:xfrm>
            <a:off x="1828800" y="6248400"/>
            <a:ext cx="5486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r>
              <a:rPr lang="en-US" altLang="en-US"/>
              <a:t>Systems Analysis and Design in a Changing World, 6th Edition</a:t>
            </a:r>
          </a:p>
        </p:txBody>
      </p:sp>
      <p:sp>
        <p:nvSpPr>
          <p:cNvPr id="119815" name="Rectangle 7"/>
          <p:cNvSpPr>
            <a:spLocks noGrp="1" noChangeArrowheads="1"/>
          </p:cNvSpPr>
          <p:nvPr>
            <p:ph type="sldNum" sz="quarter" idx="4"/>
          </p:nvPr>
        </p:nvSpPr>
        <p:spPr bwMode="auto">
          <a:xfrm>
            <a:off x="7543800" y="6248400"/>
            <a:ext cx="114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06F421F1-3CB1-4A62-898A-3ABF07D68308}" type="slidenum">
              <a:rPr lang="en-US" altLang="en-US"/>
              <a:pPr/>
              <a:t>‹#›</a:t>
            </a:fld>
            <a:endParaRPr lang="en-US" altLang="en-US"/>
          </a:p>
        </p:txBody>
      </p:sp>
      <p:grpSp>
        <p:nvGrpSpPr>
          <p:cNvPr id="119816" name="Group 8"/>
          <p:cNvGrpSpPr>
            <a:grpSpLocks/>
          </p:cNvGrpSpPr>
          <p:nvPr/>
        </p:nvGrpSpPr>
        <p:grpSpPr bwMode="auto">
          <a:xfrm>
            <a:off x="8153400" y="152400"/>
            <a:ext cx="792163" cy="1295400"/>
            <a:chOff x="5136" y="960"/>
            <a:chExt cx="528" cy="864"/>
          </a:xfrm>
        </p:grpSpPr>
        <p:sp>
          <p:nvSpPr>
            <p:cNvPr id="119817"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18" name="Oval 10"/>
            <p:cNvSpPr>
              <a:spLocks noChangeArrowheads="1"/>
            </p:cNvSpPr>
            <p:nvPr/>
          </p:nvSpPr>
          <p:spPr bwMode="auto">
            <a:xfrm>
              <a:off x="5248"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19" name="Oval 11"/>
            <p:cNvSpPr>
              <a:spLocks noChangeArrowheads="1"/>
            </p:cNvSpPr>
            <p:nvPr/>
          </p:nvSpPr>
          <p:spPr bwMode="auto">
            <a:xfrm>
              <a:off x="5360"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0" name="Oval 12"/>
            <p:cNvSpPr>
              <a:spLocks noChangeArrowheads="1"/>
            </p:cNvSpPr>
            <p:nvPr/>
          </p:nvSpPr>
          <p:spPr bwMode="auto">
            <a:xfrm>
              <a:off x="5136"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1" name="Oval 13"/>
            <p:cNvSpPr>
              <a:spLocks noChangeArrowheads="1"/>
            </p:cNvSpPr>
            <p:nvPr/>
          </p:nvSpPr>
          <p:spPr bwMode="auto">
            <a:xfrm>
              <a:off x="5248"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2" name="Oval 14"/>
            <p:cNvSpPr>
              <a:spLocks noChangeArrowheads="1"/>
            </p:cNvSpPr>
            <p:nvPr/>
          </p:nvSpPr>
          <p:spPr bwMode="auto">
            <a:xfrm>
              <a:off x="5360"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3" name="Oval 15"/>
            <p:cNvSpPr>
              <a:spLocks noChangeArrowheads="1"/>
            </p:cNvSpPr>
            <p:nvPr/>
          </p:nvSpPr>
          <p:spPr bwMode="auto">
            <a:xfrm>
              <a:off x="5472" y="1072"/>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4" name="Oval 16"/>
            <p:cNvSpPr>
              <a:spLocks noChangeArrowheads="1"/>
            </p:cNvSpPr>
            <p:nvPr/>
          </p:nvSpPr>
          <p:spPr bwMode="auto">
            <a:xfrm>
              <a:off x="5136"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5" name="Oval 17"/>
            <p:cNvSpPr>
              <a:spLocks noChangeArrowheads="1"/>
            </p:cNvSpPr>
            <p:nvPr/>
          </p:nvSpPr>
          <p:spPr bwMode="auto">
            <a:xfrm>
              <a:off x="5248"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6" name="Oval 18"/>
            <p:cNvSpPr>
              <a:spLocks noChangeArrowheads="1"/>
            </p:cNvSpPr>
            <p:nvPr/>
          </p:nvSpPr>
          <p:spPr bwMode="auto">
            <a:xfrm>
              <a:off x="5360"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7" name="Oval 19"/>
            <p:cNvSpPr>
              <a:spLocks noChangeArrowheads="1"/>
            </p:cNvSpPr>
            <p:nvPr/>
          </p:nvSpPr>
          <p:spPr bwMode="auto">
            <a:xfrm>
              <a:off x="5472"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8" name="Oval 20"/>
            <p:cNvSpPr>
              <a:spLocks noChangeArrowheads="1"/>
            </p:cNvSpPr>
            <p:nvPr/>
          </p:nvSpPr>
          <p:spPr bwMode="auto">
            <a:xfrm>
              <a:off x="5584" y="1184"/>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9"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0" name="Oval 22"/>
            <p:cNvSpPr>
              <a:spLocks noChangeArrowheads="1"/>
            </p:cNvSpPr>
            <p:nvPr/>
          </p:nvSpPr>
          <p:spPr bwMode="auto">
            <a:xfrm>
              <a:off x="5248"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1" name="Oval 23"/>
            <p:cNvSpPr>
              <a:spLocks noChangeArrowheads="1"/>
            </p:cNvSpPr>
            <p:nvPr/>
          </p:nvSpPr>
          <p:spPr bwMode="auto">
            <a:xfrm>
              <a:off x="5360"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2" name="Oval 24"/>
            <p:cNvSpPr>
              <a:spLocks noChangeArrowheads="1"/>
            </p:cNvSpPr>
            <p:nvPr/>
          </p:nvSpPr>
          <p:spPr bwMode="auto">
            <a:xfrm>
              <a:off x="5472" y="1296"/>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3"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4" name="Oval 26"/>
            <p:cNvSpPr>
              <a:spLocks noChangeArrowheads="1"/>
            </p:cNvSpPr>
            <p:nvPr/>
          </p:nvSpPr>
          <p:spPr bwMode="auto">
            <a:xfrm>
              <a:off x="5248"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5" name="Oval 27"/>
            <p:cNvSpPr>
              <a:spLocks noChangeArrowheads="1"/>
            </p:cNvSpPr>
            <p:nvPr/>
          </p:nvSpPr>
          <p:spPr bwMode="auto">
            <a:xfrm>
              <a:off x="5360"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6" name="Oval 28"/>
            <p:cNvSpPr>
              <a:spLocks noChangeArrowheads="1"/>
            </p:cNvSpPr>
            <p:nvPr/>
          </p:nvSpPr>
          <p:spPr bwMode="auto">
            <a:xfrm>
              <a:off x="5472"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7"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8" name="Oval 30"/>
            <p:cNvSpPr>
              <a:spLocks noChangeArrowheads="1"/>
            </p:cNvSpPr>
            <p:nvPr/>
          </p:nvSpPr>
          <p:spPr bwMode="auto">
            <a:xfrm>
              <a:off x="5136" y="1520"/>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9" name="Oval 31"/>
            <p:cNvSpPr>
              <a:spLocks noChangeArrowheads="1"/>
            </p:cNvSpPr>
            <p:nvPr/>
          </p:nvSpPr>
          <p:spPr bwMode="auto">
            <a:xfrm>
              <a:off x="5248"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40" name="Oval 32"/>
            <p:cNvSpPr>
              <a:spLocks noChangeArrowheads="1"/>
            </p:cNvSpPr>
            <p:nvPr/>
          </p:nvSpPr>
          <p:spPr bwMode="auto">
            <a:xfrm>
              <a:off x="5360"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41" name="Oval 33"/>
            <p:cNvSpPr>
              <a:spLocks noChangeArrowheads="1"/>
            </p:cNvSpPr>
            <p:nvPr/>
          </p:nvSpPr>
          <p:spPr bwMode="auto">
            <a:xfrm>
              <a:off x="5472" y="1520"/>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42" name="Oval 34"/>
            <p:cNvSpPr>
              <a:spLocks noChangeArrowheads="1"/>
            </p:cNvSpPr>
            <p:nvPr/>
          </p:nvSpPr>
          <p:spPr bwMode="auto">
            <a:xfrm>
              <a:off x="5136"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43" name="Oval 35"/>
            <p:cNvSpPr>
              <a:spLocks noChangeArrowheads="1"/>
            </p:cNvSpPr>
            <p:nvPr/>
          </p:nvSpPr>
          <p:spPr bwMode="auto">
            <a:xfrm>
              <a:off x="5248"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44" name="Oval 36"/>
            <p:cNvSpPr>
              <a:spLocks noChangeArrowheads="1"/>
            </p:cNvSpPr>
            <p:nvPr/>
          </p:nvSpPr>
          <p:spPr bwMode="auto">
            <a:xfrm>
              <a:off x="5360"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45" name="Oval 37"/>
            <p:cNvSpPr>
              <a:spLocks noChangeArrowheads="1"/>
            </p:cNvSpPr>
            <p:nvPr/>
          </p:nvSpPr>
          <p:spPr bwMode="auto">
            <a:xfrm>
              <a:off x="5472"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46" name="Oval 38"/>
            <p:cNvSpPr>
              <a:spLocks noChangeArrowheads="1"/>
            </p:cNvSpPr>
            <p:nvPr/>
          </p:nvSpPr>
          <p:spPr bwMode="auto">
            <a:xfrm>
              <a:off x="5248"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47" name="Oval 39"/>
            <p:cNvSpPr>
              <a:spLocks noChangeArrowheads="1"/>
            </p:cNvSpPr>
            <p:nvPr/>
          </p:nvSpPr>
          <p:spPr bwMode="auto">
            <a:xfrm>
              <a:off x="5472"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Lst>
  <p:timing>
    <p:tnLst>
      <p:par>
        <p:cTn id="1" dur="indefinite" restart="never" nodeType="tmRoot"/>
      </p:par>
    </p:tnLst>
  </p:timing>
  <p:hf hdr="0" ftr="0" dt="0"/>
  <p:txStyles>
    <p:titleStyle>
      <a:lvl1pPr algn="l" rtl="0" fontAlgn="base">
        <a:spcBef>
          <a:spcPct val="0"/>
        </a:spcBef>
        <a:spcAft>
          <a:spcPct val="0"/>
        </a:spcAft>
        <a:defRPr sz="3900" b="1">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charset="0"/>
          <a:cs typeface="Arial" charset="0"/>
        </a:defRPr>
      </a:lvl2pPr>
      <a:lvl3pPr algn="l" rtl="0" fontAlgn="base">
        <a:spcBef>
          <a:spcPct val="0"/>
        </a:spcBef>
        <a:spcAft>
          <a:spcPct val="0"/>
        </a:spcAft>
        <a:defRPr sz="3900" b="1">
          <a:solidFill>
            <a:schemeClr val="tx2"/>
          </a:solidFill>
          <a:latin typeface="Arial" charset="0"/>
          <a:cs typeface="Arial" charset="0"/>
        </a:defRPr>
      </a:lvl3pPr>
      <a:lvl4pPr algn="l" rtl="0" fontAlgn="base">
        <a:spcBef>
          <a:spcPct val="0"/>
        </a:spcBef>
        <a:spcAft>
          <a:spcPct val="0"/>
        </a:spcAft>
        <a:defRPr sz="3900" b="1">
          <a:solidFill>
            <a:schemeClr val="tx2"/>
          </a:solidFill>
          <a:latin typeface="Arial" charset="0"/>
          <a:cs typeface="Arial" charset="0"/>
        </a:defRPr>
      </a:lvl4pPr>
      <a:lvl5pPr algn="l" rtl="0" fontAlgn="base">
        <a:spcBef>
          <a:spcPct val="0"/>
        </a:spcBef>
        <a:spcAft>
          <a:spcPct val="0"/>
        </a:spcAft>
        <a:defRPr sz="3900" b="1">
          <a:solidFill>
            <a:schemeClr val="tx2"/>
          </a:solidFill>
          <a:latin typeface="Arial" charset="0"/>
          <a:cs typeface="Arial" charset="0"/>
        </a:defRPr>
      </a:lvl5pPr>
      <a:lvl6pPr marL="457200" algn="l" rtl="0" fontAlgn="base">
        <a:spcBef>
          <a:spcPct val="0"/>
        </a:spcBef>
        <a:spcAft>
          <a:spcPct val="0"/>
        </a:spcAft>
        <a:defRPr sz="3900" b="1">
          <a:solidFill>
            <a:schemeClr val="tx2"/>
          </a:solidFill>
          <a:latin typeface="Arial" charset="0"/>
          <a:cs typeface="Arial" charset="0"/>
        </a:defRPr>
      </a:lvl6pPr>
      <a:lvl7pPr marL="914400" algn="l" rtl="0" fontAlgn="base">
        <a:spcBef>
          <a:spcPct val="0"/>
        </a:spcBef>
        <a:spcAft>
          <a:spcPct val="0"/>
        </a:spcAft>
        <a:defRPr sz="3900" b="1">
          <a:solidFill>
            <a:schemeClr val="tx2"/>
          </a:solidFill>
          <a:latin typeface="Arial" charset="0"/>
          <a:cs typeface="Arial" charset="0"/>
        </a:defRPr>
      </a:lvl7pPr>
      <a:lvl8pPr marL="1371600" algn="l" rtl="0" fontAlgn="base">
        <a:spcBef>
          <a:spcPct val="0"/>
        </a:spcBef>
        <a:spcAft>
          <a:spcPct val="0"/>
        </a:spcAft>
        <a:defRPr sz="3900" b="1">
          <a:solidFill>
            <a:schemeClr val="tx2"/>
          </a:solidFill>
          <a:latin typeface="Arial" charset="0"/>
          <a:cs typeface="Arial" charset="0"/>
        </a:defRPr>
      </a:lvl8pPr>
      <a:lvl9pPr marL="1828800" algn="l" rtl="0" fontAlgn="base">
        <a:spcBef>
          <a:spcPct val="0"/>
        </a:spcBef>
        <a:spcAft>
          <a:spcPct val="0"/>
        </a:spcAft>
        <a:defRPr sz="3900" b="1">
          <a:solidFill>
            <a:schemeClr val="tx2"/>
          </a:solidFill>
          <a:latin typeface="Arial" charset="0"/>
          <a:cs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cs typeface="+mn-cs"/>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cs typeface="+mn-cs"/>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cs typeface="+mn-cs"/>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en.wikipedia.org/wiki/Computer_science" TargetMode="External"/><Relationship Id="rId2" Type="http://schemas.openxmlformats.org/officeDocument/2006/relationships/hyperlink" Target="https://en.wikipedia.org/wiki/Psychology"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ctrTitle"/>
          </p:nvPr>
        </p:nvSpPr>
        <p:spPr>
          <a:xfrm>
            <a:off x="315913" y="609600"/>
            <a:ext cx="6781800" cy="838200"/>
          </a:xfrm>
        </p:spPr>
        <p:txBody>
          <a:bodyPr/>
          <a:lstStyle/>
          <a:p>
            <a:pPr algn="ctr"/>
            <a:r>
              <a:rPr lang="en-US" sz="2000" dirty="0"/>
              <a:t/>
            </a:r>
            <a:br>
              <a:rPr lang="en-US" sz="2000" dirty="0"/>
            </a:br>
            <a:r>
              <a:rPr lang="en-US" sz="4000" dirty="0" smtClean="0"/>
              <a:t>CMIS301</a:t>
            </a:r>
            <a:endParaRPr lang="en-US" sz="4000" dirty="0"/>
          </a:p>
        </p:txBody>
      </p:sp>
      <p:sp>
        <p:nvSpPr>
          <p:cNvPr id="67587" name="Rectangle 3"/>
          <p:cNvSpPr>
            <a:spLocks noGrp="1" noChangeArrowheads="1"/>
          </p:cNvSpPr>
          <p:nvPr>
            <p:ph type="subTitle" idx="1"/>
          </p:nvPr>
        </p:nvSpPr>
        <p:spPr>
          <a:xfrm>
            <a:off x="1970088" y="3656013"/>
            <a:ext cx="4267200" cy="1522412"/>
          </a:xfrm>
        </p:spPr>
        <p:txBody>
          <a:bodyPr/>
          <a:lstStyle/>
          <a:p>
            <a:pPr algn="l" eaLnBrk="1" hangingPunct="1"/>
            <a:r>
              <a:rPr lang="en-US" sz="2400" dirty="0"/>
              <a:t>Introduction</a:t>
            </a:r>
          </a:p>
          <a:p>
            <a:pPr algn="l" eaLnBrk="1" hangingPunct="1"/>
            <a:r>
              <a:rPr lang="en-US" sz="2400" dirty="0"/>
              <a:t>Typical Problems</a:t>
            </a:r>
          </a:p>
          <a:p>
            <a:pPr algn="l" eaLnBrk="1" hangingPunct="1"/>
            <a:r>
              <a:rPr lang="en-US" sz="2400" dirty="0"/>
              <a:t>RMO Case Study</a:t>
            </a:r>
          </a:p>
          <a:p>
            <a:pPr>
              <a:lnSpc>
                <a:spcPct val="80000"/>
              </a:lnSpc>
            </a:pPr>
            <a:endParaRPr lang="en-US" sz="2400" dirty="0" smtClean="0"/>
          </a:p>
          <a:p>
            <a:pPr>
              <a:lnSpc>
                <a:spcPct val="80000"/>
              </a:lnSpc>
            </a:pPr>
            <a:endParaRPr lang="en-US" sz="2400" dirty="0" smtClean="0"/>
          </a:p>
          <a:p>
            <a:pPr>
              <a:lnSpc>
                <a:spcPct val="80000"/>
              </a:lnSpc>
            </a:pPr>
            <a:endParaRPr lang="en-US" sz="2400" dirty="0"/>
          </a:p>
        </p:txBody>
      </p:sp>
      <p:sp>
        <p:nvSpPr>
          <p:cNvPr id="67588" name="Rectangle 4"/>
          <p:cNvSpPr>
            <a:spLocks noChangeArrowheads="1"/>
          </p:cNvSpPr>
          <p:nvPr/>
        </p:nvSpPr>
        <p:spPr bwMode="auto">
          <a:xfrm>
            <a:off x="381000" y="1828800"/>
            <a:ext cx="678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pPr algn="ctr"/>
            <a:r>
              <a:rPr lang="en-US" sz="2000" b="1" dirty="0">
                <a:solidFill>
                  <a:schemeClr val="tx2"/>
                </a:solidFill>
              </a:rPr>
              <a:t/>
            </a:r>
            <a:br>
              <a:rPr lang="en-US" sz="2000" b="1" dirty="0">
                <a:solidFill>
                  <a:schemeClr val="tx2"/>
                </a:solidFill>
              </a:rPr>
            </a:br>
            <a:r>
              <a:rPr lang="en-US" sz="4000" b="1" dirty="0" smtClean="0">
                <a:solidFill>
                  <a:schemeClr val="tx2"/>
                </a:solidFill>
              </a:rPr>
              <a:t>Object-Oriented Analysis</a:t>
            </a:r>
            <a:endParaRPr lang="en-US" sz="4000" b="1" dirty="0">
              <a:solidFill>
                <a:schemeClr val="tx2"/>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D68B87B-80F3-4809-939F-7401F8D6A59F}" type="slidenum">
              <a:rPr lang="en-GB"/>
              <a:pPr/>
              <a:t>10</a:t>
            </a:fld>
            <a:endParaRPr lang="en-GB"/>
          </a:p>
        </p:txBody>
      </p:sp>
      <p:sp>
        <p:nvSpPr>
          <p:cNvPr id="13314" name="AutoShape 2"/>
          <p:cNvSpPr>
            <a:spLocks noGrp="1" noChangeArrowheads="1"/>
          </p:cNvSpPr>
          <p:nvPr>
            <p:ph type="title"/>
          </p:nvPr>
        </p:nvSpPr>
        <p:spPr/>
        <p:txBody>
          <a:bodyPr/>
          <a:lstStyle/>
          <a:p>
            <a:r>
              <a:rPr lang="en-ZA" dirty="0" smtClean="0"/>
              <a:t>Her Job:</a:t>
            </a:r>
            <a:endParaRPr lang="en-GB" dirty="0"/>
          </a:p>
        </p:txBody>
      </p:sp>
      <p:sp>
        <p:nvSpPr>
          <p:cNvPr id="13315" name="Rectangle 3"/>
          <p:cNvSpPr>
            <a:spLocks noGrp="1" noChangeArrowheads="1"/>
          </p:cNvSpPr>
          <p:nvPr>
            <p:ph type="body" idx="1"/>
          </p:nvPr>
        </p:nvSpPr>
        <p:spPr/>
        <p:txBody>
          <a:bodyPr/>
          <a:lstStyle/>
          <a:p>
            <a:pPr lvl="1"/>
            <a:r>
              <a:rPr lang="en-US" dirty="0"/>
              <a:t>To attend </a:t>
            </a:r>
            <a:r>
              <a:rPr lang="en-US" dirty="0" smtClean="0"/>
              <a:t>meetings</a:t>
            </a:r>
            <a:endParaRPr lang="en-US" dirty="0"/>
          </a:p>
          <a:p>
            <a:pPr lvl="1"/>
            <a:r>
              <a:rPr lang="en-US" dirty="0"/>
              <a:t>To learn about refining</a:t>
            </a:r>
          </a:p>
          <a:p>
            <a:pPr lvl="1"/>
            <a:r>
              <a:rPr lang="en-US" dirty="0"/>
              <a:t>Distribution</a:t>
            </a:r>
          </a:p>
          <a:p>
            <a:pPr lvl="1"/>
            <a:r>
              <a:rPr lang="en-US" dirty="0"/>
              <a:t>Met with production supervisors</a:t>
            </a:r>
          </a:p>
          <a:p>
            <a:pPr lvl="1"/>
            <a:r>
              <a:rPr lang="en-US" dirty="0"/>
              <a:t>Suppliers</a:t>
            </a:r>
          </a:p>
          <a:p>
            <a:pPr lvl="1"/>
            <a:r>
              <a:rPr lang="en-US" dirty="0"/>
              <a:t>Marketing managers</a:t>
            </a:r>
          </a:p>
          <a:p>
            <a:pPr lvl="1"/>
            <a:r>
              <a:rPr lang="en-US" dirty="0"/>
              <a:t>To learn about the </a:t>
            </a:r>
            <a:r>
              <a:rPr lang="en-US" b="1" dirty="0"/>
              <a:t>oil industry</a:t>
            </a:r>
          </a:p>
          <a:p>
            <a:r>
              <a:rPr lang="en-US" dirty="0"/>
              <a:t>Systems development involves </a:t>
            </a:r>
            <a:r>
              <a:rPr lang="en-US" b="1" dirty="0"/>
              <a:t>more</a:t>
            </a:r>
            <a:r>
              <a:rPr lang="en-US" dirty="0"/>
              <a:t> than just </a:t>
            </a:r>
            <a:r>
              <a:rPr lang="en-US" i="1" dirty="0"/>
              <a:t>programming</a:t>
            </a:r>
            <a:endParaRPr lang="en-ZA" i="1" dirty="0"/>
          </a:p>
          <a:p>
            <a:pPr marL="0" indent="0">
              <a:buNone/>
            </a:pPr>
            <a:endParaRPr lang="en-GB" dirty="0"/>
          </a:p>
        </p:txBody>
      </p:sp>
    </p:spTree>
    <p:extLst>
      <p:ext uri="{BB962C8B-B14F-4D97-AF65-F5344CB8AC3E}">
        <p14:creationId xmlns:p14="http://schemas.microsoft.com/office/powerpoint/2010/main" val="17763801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E0A631C-F076-4BAD-A793-92BACC10D42C}" type="slidenum">
              <a:rPr lang="en-GB"/>
              <a:pPr/>
              <a:t>11</a:t>
            </a:fld>
            <a:endParaRPr lang="en-GB"/>
          </a:p>
        </p:txBody>
      </p:sp>
      <p:sp>
        <p:nvSpPr>
          <p:cNvPr id="19458" name="AutoShape 2"/>
          <p:cNvSpPr>
            <a:spLocks noGrp="1" noChangeArrowheads="1"/>
          </p:cNvSpPr>
          <p:nvPr>
            <p:ph type="title"/>
          </p:nvPr>
        </p:nvSpPr>
        <p:spPr/>
        <p:txBody>
          <a:bodyPr/>
          <a:lstStyle/>
          <a:p>
            <a:r>
              <a:rPr lang="en-US" dirty="0"/>
              <a:t>Systems </a:t>
            </a:r>
            <a:r>
              <a:rPr lang="en-US" dirty="0" smtClean="0"/>
              <a:t>Development:</a:t>
            </a:r>
            <a:endParaRPr lang="en-GB" dirty="0"/>
          </a:p>
        </p:txBody>
      </p:sp>
      <p:sp>
        <p:nvSpPr>
          <p:cNvPr id="19459" name="Rectangle 3"/>
          <p:cNvSpPr>
            <a:spLocks noGrp="1" noChangeArrowheads="1"/>
          </p:cNvSpPr>
          <p:nvPr>
            <p:ph type="body" idx="1"/>
          </p:nvPr>
        </p:nvSpPr>
        <p:spPr>
          <a:xfrm>
            <a:off x="533400" y="1752600"/>
            <a:ext cx="8054975" cy="4235450"/>
          </a:xfrm>
        </p:spPr>
        <p:txBody>
          <a:bodyPr/>
          <a:lstStyle/>
          <a:p>
            <a:r>
              <a:rPr lang="en-US" dirty="0"/>
              <a:t>Understanding the business</a:t>
            </a:r>
          </a:p>
          <a:p>
            <a:r>
              <a:rPr lang="en-US" dirty="0"/>
              <a:t>Goals and strategies</a:t>
            </a:r>
          </a:p>
          <a:p>
            <a:r>
              <a:rPr lang="en-US" dirty="0"/>
              <a:t>Defining requirements for IS that support these</a:t>
            </a:r>
          </a:p>
          <a:p>
            <a:pPr lvl="1"/>
            <a:r>
              <a:rPr lang="en-US" dirty="0"/>
              <a:t>Goals</a:t>
            </a:r>
          </a:p>
          <a:p>
            <a:pPr lvl="1"/>
            <a:r>
              <a:rPr lang="en-US" dirty="0"/>
              <a:t>Strategies and</a:t>
            </a:r>
          </a:p>
          <a:p>
            <a:pPr lvl="1"/>
            <a:r>
              <a:rPr lang="en-US" dirty="0"/>
              <a:t>Business</a:t>
            </a:r>
          </a:p>
          <a:p>
            <a:endParaRPr lang="en-GB" dirty="0"/>
          </a:p>
        </p:txBody>
      </p:sp>
    </p:spTree>
    <p:extLst>
      <p:ext uri="{BB962C8B-B14F-4D97-AF65-F5344CB8AC3E}">
        <p14:creationId xmlns:p14="http://schemas.microsoft.com/office/powerpoint/2010/main" val="30219882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Analyst:</a:t>
            </a:r>
            <a:endParaRPr lang="en-ZA" dirty="0"/>
          </a:p>
        </p:txBody>
      </p:sp>
      <p:sp>
        <p:nvSpPr>
          <p:cNvPr id="3" name="Content Placeholder 2"/>
          <p:cNvSpPr>
            <a:spLocks noGrp="1"/>
          </p:cNvSpPr>
          <p:nvPr>
            <p:ph idx="1"/>
          </p:nvPr>
        </p:nvSpPr>
        <p:spPr/>
        <p:txBody>
          <a:bodyPr/>
          <a:lstStyle/>
          <a:p>
            <a:r>
              <a:rPr lang="en-US" dirty="0"/>
              <a:t>The work is about solving problems</a:t>
            </a:r>
          </a:p>
          <a:p>
            <a:r>
              <a:rPr lang="en-US" dirty="0"/>
              <a:t>Problems are solved partly by IS</a:t>
            </a:r>
          </a:p>
          <a:p>
            <a:r>
              <a:rPr lang="en-US" dirty="0"/>
              <a:t>You </a:t>
            </a:r>
            <a:r>
              <a:rPr lang="en-US" dirty="0" smtClean="0"/>
              <a:t>need skills:</a:t>
            </a:r>
            <a:endParaRPr lang="en-US" dirty="0"/>
          </a:p>
          <a:p>
            <a:pPr lvl="1"/>
            <a:r>
              <a:rPr lang="en-US" dirty="0"/>
              <a:t>Technical</a:t>
            </a:r>
          </a:p>
          <a:p>
            <a:pPr lvl="1"/>
            <a:r>
              <a:rPr lang="en-US" dirty="0"/>
              <a:t>Business</a:t>
            </a:r>
          </a:p>
          <a:p>
            <a:pPr lvl="1"/>
            <a:r>
              <a:rPr lang="en-US" dirty="0"/>
              <a:t>People </a:t>
            </a:r>
            <a:r>
              <a:rPr lang="en-US" dirty="0" smtClean="0"/>
              <a:t>knowledge</a:t>
            </a:r>
            <a:endParaRPr lang="en-US" dirty="0"/>
          </a:p>
          <a:p>
            <a:r>
              <a:rPr lang="en-US" dirty="0"/>
              <a:t>Projects like strategic planning, process reengineering and ERP</a:t>
            </a:r>
            <a:endParaRPr lang="en-ZA" dirty="0"/>
          </a:p>
          <a:p>
            <a:endParaRPr lang="en-ZA" dirty="0"/>
          </a:p>
        </p:txBody>
      </p:sp>
      <p:sp>
        <p:nvSpPr>
          <p:cNvPr id="5" name="Slide Number Placeholder 4"/>
          <p:cNvSpPr>
            <a:spLocks noGrp="1"/>
          </p:cNvSpPr>
          <p:nvPr>
            <p:ph type="sldNum" sz="quarter" idx="12"/>
          </p:nvPr>
        </p:nvSpPr>
        <p:spPr/>
        <p:txBody>
          <a:bodyPr/>
          <a:lstStyle/>
          <a:p>
            <a:fld id="{B812CAE0-9D8F-4C57-A770-1173ADDBCEEF}" type="slidenum">
              <a:rPr lang="en-US" altLang="en-US" smtClean="0"/>
              <a:pPr/>
              <a:t>12</a:t>
            </a:fld>
            <a:endParaRPr lang="en-US" altLang="en-US"/>
          </a:p>
        </p:txBody>
      </p:sp>
    </p:spTree>
    <p:extLst>
      <p:ext uri="{BB962C8B-B14F-4D97-AF65-F5344CB8AC3E}">
        <p14:creationId xmlns:p14="http://schemas.microsoft.com/office/powerpoint/2010/main" val="23261328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a:t>
            </a:r>
            <a:r>
              <a:rPr lang="en-US" dirty="0"/>
              <a:t>Study: Ridgeline Mountain Outfitters (RMO</a:t>
            </a:r>
            <a:r>
              <a:rPr lang="en-US" dirty="0" smtClean="0"/>
              <a:t>)</a:t>
            </a:r>
            <a:endParaRPr lang="en-ZA" dirty="0"/>
          </a:p>
        </p:txBody>
      </p:sp>
      <p:sp>
        <p:nvSpPr>
          <p:cNvPr id="3" name="Content Placeholder 2"/>
          <p:cNvSpPr>
            <a:spLocks noGrp="1"/>
          </p:cNvSpPr>
          <p:nvPr>
            <p:ph idx="1"/>
          </p:nvPr>
        </p:nvSpPr>
        <p:spPr/>
        <p:txBody>
          <a:bodyPr/>
          <a:lstStyle/>
          <a:p>
            <a:r>
              <a:rPr lang="en-US" dirty="0" smtClean="0"/>
              <a:t>RMO </a:t>
            </a:r>
            <a:r>
              <a:rPr lang="en-US" dirty="0"/>
              <a:t>is a sportswear company that sells both its own branded products as well as </a:t>
            </a:r>
            <a:r>
              <a:rPr lang="en-US" dirty="0" smtClean="0"/>
              <a:t>other </a:t>
            </a:r>
            <a:r>
              <a:rPr lang="en-US" dirty="0"/>
              <a:t>national brands. There are two systems for RMO that are discussed in the textbook</a:t>
            </a:r>
            <a:r>
              <a:rPr lang="en-US" dirty="0" smtClean="0"/>
              <a:t>.</a:t>
            </a:r>
          </a:p>
          <a:p>
            <a:r>
              <a:rPr lang="en-US" smtClean="0"/>
              <a:t>The </a:t>
            </a:r>
            <a:r>
              <a:rPr lang="en-US" b="1" dirty="0"/>
              <a:t>Tradeshow</a:t>
            </a:r>
            <a:r>
              <a:rPr lang="en-US" dirty="0"/>
              <a:t> system is a small system that serves as the example development project in Chapter 1.  </a:t>
            </a:r>
            <a:endParaRPr lang="en-US" dirty="0" smtClean="0"/>
          </a:p>
          <a:p>
            <a:pPr marL="0" indent="0">
              <a:buNone/>
            </a:pPr>
            <a:endParaRPr lang="en-US" dirty="0"/>
          </a:p>
        </p:txBody>
      </p:sp>
      <p:sp>
        <p:nvSpPr>
          <p:cNvPr id="5" name="Slide Number Placeholder 4"/>
          <p:cNvSpPr>
            <a:spLocks noGrp="1"/>
          </p:cNvSpPr>
          <p:nvPr>
            <p:ph type="sldNum" sz="quarter" idx="12"/>
          </p:nvPr>
        </p:nvSpPr>
        <p:spPr/>
        <p:txBody>
          <a:bodyPr/>
          <a:lstStyle/>
          <a:p>
            <a:fld id="{B812CAE0-9D8F-4C57-A770-1173ADDBCEEF}" type="slidenum">
              <a:rPr lang="en-US" altLang="en-US" smtClean="0"/>
              <a:pPr/>
              <a:t>13</a:t>
            </a:fld>
            <a:endParaRPr lang="en-US" altLang="en-US"/>
          </a:p>
        </p:txBody>
      </p:sp>
    </p:spTree>
    <p:extLst>
      <p:ext uri="{BB962C8B-B14F-4D97-AF65-F5344CB8AC3E}">
        <p14:creationId xmlns:p14="http://schemas.microsoft.com/office/powerpoint/2010/main" val="37878480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RMO:</a:t>
            </a:r>
            <a:endParaRPr lang="en-ZA" dirty="0"/>
          </a:p>
        </p:txBody>
      </p:sp>
      <p:sp>
        <p:nvSpPr>
          <p:cNvPr id="3" name="Content Placeholder 2"/>
          <p:cNvSpPr>
            <a:spLocks noGrp="1"/>
          </p:cNvSpPr>
          <p:nvPr>
            <p:ph idx="1"/>
          </p:nvPr>
        </p:nvSpPr>
        <p:spPr/>
        <p:txBody>
          <a:bodyPr/>
          <a:lstStyle/>
          <a:p>
            <a:r>
              <a:rPr lang="en-US" dirty="0"/>
              <a:t>The Consolidated Sales and Marketing System (CSMS) is a major system that serves as the running example throughout the rest of the </a:t>
            </a:r>
            <a:r>
              <a:rPr lang="en-US" dirty="0" smtClean="0"/>
              <a:t>textbook</a:t>
            </a:r>
          </a:p>
          <a:p>
            <a:r>
              <a:rPr lang="en-US" dirty="0" smtClean="0"/>
              <a:t>We will analyze this in </a:t>
            </a:r>
            <a:r>
              <a:rPr lang="en-US" dirty="0" err="1" smtClean="0"/>
              <a:t>Ch</a:t>
            </a:r>
            <a:r>
              <a:rPr lang="en-US" dirty="0" smtClean="0"/>
              <a:t> 2</a:t>
            </a:r>
            <a:endParaRPr lang="en-ZA"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14</a:t>
            </a:fld>
            <a:endParaRPr lang="en-US" altLang="en-US"/>
          </a:p>
        </p:txBody>
      </p:sp>
    </p:spTree>
    <p:extLst>
      <p:ext uri="{BB962C8B-B14F-4D97-AF65-F5344CB8AC3E}">
        <p14:creationId xmlns:p14="http://schemas.microsoft.com/office/powerpoint/2010/main" val="41647609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Solving a Problem:</a:t>
            </a:r>
            <a:endParaRPr lang="en-ZA" dirty="0"/>
          </a:p>
        </p:txBody>
      </p:sp>
      <p:sp>
        <p:nvSpPr>
          <p:cNvPr id="3" name="Content Placeholder 2"/>
          <p:cNvSpPr>
            <a:spLocks noGrp="1"/>
          </p:cNvSpPr>
          <p:nvPr>
            <p:ph idx="1"/>
          </p:nvPr>
        </p:nvSpPr>
        <p:spPr/>
        <p:txBody>
          <a:bodyPr/>
          <a:lstStyle/>
          <a:p>
            <a:r>
              <a:rPr lang="en-ZA" dirty="0" smtClean="0"/>
              <a:t>General:</a:t>
            </a:r>
          </a:p>
          <a:p>
            <a:pPr lvl="1"/>
            <a:r>
              <a:rPr lang="en-ZA" dirty="0" smtClean="0"/>
              <a:t>Karl </a:t>
            </a:r>
            <a:r>
              <a:rPr lang="en-ZA" dirty="0" err="1" smtClean="0"/>
              <a:t>Duncer</a:t>
            </a:r>
            <a:r>
              <a:rPr lang="en-ZA" dirty="0" smtClean="0"/>
              <a:t> in </a:t>
            </a:r>
            <a:r>
              <a:rPr lang="en-ZA" dirty="0"/>
              <a:t>1935 with his book </a:t>
            </a:r>
            <a:r>
              <a:rPr lang="en-ZA" i="1" dirty="0"/>
              <a:t>The psychology of productive </a:t>
            </a:r>
            <a:r>
              <a:rPr lang="en-ZA" i="1" dirty="0" smtClean="0"/>
              <a:t>thinking</a:t>
            </a:r>
          </a:p>
          <a:p>
            <a:pPr lvl="1"/>
            <a:r>
              <a:rPr lang="en-ZA" dirty="0"/>
              <a:t>The term </a:t>
            </a:r>
            <a:r>
              <a:rPr lang="en-ZA" i="1" dirty="0"/>
              <a:t>problem-solving</a:t>
            </a:r>
            <a:r>
              <a:rPr lang="en-ZA" dirty="0"/>
              <a:t> is used in many disciplines, sometimes with different perspectives, and often with different terminologies. </a:t>
            </a:r>
            <a:endParaRPr lang="en-ZA" dirty="0" smtClean="0"/>
          </a:p>
          <a:p>
            <a:pPr lvl="1"/>
            <a:r>
              <a:rPr lang="en-ZA" dirty="0" smtClean="0"/>
              <a:t>For </a:t>
            </a:r>
            <a:r>
              <a:rPr lang="en-ZA" dirty="0"/>
              <a:t>instance, it is a mental process in </a:t>
            </a:r>
            <a:r>
              <a:rPr lang="en-ZA" dirty="0">
                <a:hlinkClick r:id="rId2" tooltip="Psychology"/>
              </a:rPr>
              <a:t>psychology</a:t>
            </a:r>
            <a:r>
              <a:rPr lang="en-ZA" dirty="0"/>
              <a:t> and a computerized process in </a:t>
            </a:r>
            <a:r>
              <a:rPr lang="en-ZA" dirty="0">
                <a:hlinkClick r:id="rId3" tooltip="Computer science"/>
              </a:rPr>
              <a:t>computer science</a:t>
            </a:r>
            <a:endParaRPr lang="en-ZA"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15</a:t>
            </a:fld>
            <a:endParaRPr lang="en-US" altLang="en-US"/>
          </a:p>
        </p:txBody>
      </p:sp>
    </p:spTree>
    <p:extLst>
      <p:ext uri="{BB962C8B-B14F-4D97-AF65-F5344CB8AC3E}">
        <p14:creationId xmlns:p14="http://schemas.microsoft.com/office/powerpoint/2010/main" val="962251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Solve a problem: </a:t>
            </a:r>
            <a:br>
              <a:rPr lang="en-US" dirty="0" smtClean="0"/>
            </a:br>
            <a:r>
              <a:rPr lang="en-US" dirty="0"/>
              <a:t> </a:t>
            </a:r>
            <a:r>
              <a:rPr lang="en-US" dirty="0" smtClean="0"/>
              <a:t> 6 core processes</a:t>
            </a:r>
            <a:endParaRPr lang="en-ZA" dirty="0"/>
          </a:p>
        </p:txBody>
      </p:sp>
      <p:sp>
        <p:nvSpPr>
          <p:cNvPr id="3" name="Content Placeholder 2"/>
          <p:cNvSpPr>
            <a:spLocks noGrp="1"/>
          </p:cNvSpPr>
          <p:nvPr>
            <p:ph idx="1"/>
          </p:nvPr>
        </p:nvSpPr>
        <p:spPr/>
        <p:txBody>
          <a:bodyPr/>
          <a:lstStyle/>
          <a:p>
            <a:r>
              <a:rPr lang="en-US" dirty="0"/>
              <a:t>The SDLC defines all the activities required to develop a new </a:t>
            </a:r>
            <a:r>
              <a:rPr lang="en-US" dirty="0" smtClean="0"/>
              <a:t>system:</a:t>
            </a:r>
          </a:p>
          <a:p>
            <a:pPr lvl="1"/>
            <a:r>
              <a:rPr lang="en-US" b="1" dirty="0"/>
              <a:t>Identify</a:t>
            </a:r>
            <a:r>
              <a:rPr lang="en-US" dirty="0"/>
              <a:t> the problem or need and obtain </a:t>
            </a:r>
            <a:r>
              <a:rPr lang="en-US" b="1" dirty="0"/>
              <a:t>approval</a:t>
            </a:r>
            <a:r>
              <a:rPr lang="en-US" dirty="0"/>
              <a:t> to proceed</a:t>
            </a:r>
            <a:r>
              <a:rPr lang="en-US" dirty="0" smtClean="0"/>
              <a:t>.</a:t>
            </a:r>
          </a:p>
          <a:p>
            <a:pPr lvl="1"/>
            <a:r>
              <a:rPr lang="en-US" b="1" dirty="0" smtClean="0"/>
              <a:t>Plan</a:t>
            </a:r>
            <a:r>
              <a:rPr lang="en-US" dirty="0" smtClean="0"/>
              <a:t> </a:t>
            </a:r>
            <a:r>
              <a:rPr lang="en-US" dirty="0"/>
              <a:t>and </a:t>
            </a:r>
            <a:r>
              <a:rPr lang="en-US" b="1" dirty="0"/>
              <a:t>monitor</a:t>
            </a:r>
            <a:r>
              <a:rPr lang="en-US" dirty="0"/>
              <a:t> the project—what to do, how to do it, and who does it.</a:t>
            </a:r>
            <a:endParaRPr lang="en-ZA" dirty="0"/>
          </a:p>
          <a:p>
            <a:pPr lvl="1"/>
            <a:r>
              <a:rPr lang="en-US" b="1" dirty="0" smtClean="0"/>
              <a:t>Discover</a:t>
            </a:r>
            <a:r>
              <a:rPr lang="en-US" dirty="0" smtClean="0"/>
              <a:t> </a:t>
            </a:r>
            <a:r>
              <a:rPr lang="en-US" dirty="0"/>
              <a:t>and </a:t>
            </a:r>
            <a:r>
              <a:rPr lang="en-US" b="1" dirty="0"/>
              <a:t>understand</a:t>
            </a:r>
            <a:r>
              <a:rPr lang="en-US" dirty="0"/>
              <a:t> the details of the problem or the need.</a:t>
            </a:r>
            <a:endParaRPr lang="en-ZA" dirty="0"/>
          </a:p>
          <a:p>
            <a:endParaRPr lang="en-US" dirty="0" smtClean="0"/>
          </a:p>
          <a:p>
            <a:endParaRPr lang="en-ZA" dirty="0"/>
          </a:p>
        </p:txBody>
      </p:sp>
      <p:sp>
        <p:nvSpPr>
          <p:cNvPr id="5" name="Slide Number Placeholder 4"/>
          <p:cNvSpPr>
            <a:spLocks noGrp="1"/>
          </p:cNvSpPr>
          <p:nvPr>
            <p:ph type="sldNum" sz="quarter" idx="12"/>
          </p:nvPr>
        </p:nvSpPr>
        <p:spPr/>
        <p:txBody>
          <a:bodyPr/>
          <a:lstStyle/>
          <a:p>
            <a:fld id="{B812CAE0-9D8F-4C57-A770-1173ADDBCEEF}" type="slidenum">
              <a:rPr lang="en-US" altLang="en-US" smtClean="0"/>
              <a:pPr/>
              <a:t>16</a:t>
            </a:fld>
            <a:endParaRPr lang="en-US" altLang="en-US"/>
          </a:p>
        </p:txBody>
      </p:sp>
    </p:spTree>
    <p:extLst>
      <p:ext uri="{BB962C8B-B14F-4D97-AF65-F5344CB8AC3E}">
        <p14:creationId xmlns:p14="http://schemas.microsoft.com/office/powerpoint/2010/main" val="37094285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ZA" dirty="0"/>
          </a:p>
        </p:txBody>
      </p:sp>
      <p:sp>
        <p:nvSpPr>
          <p:cNvPr id="3" name="Content Placeholder 2"/>
          <p:cNvSpPr>
            <a:spLocks noGrp="1"/>
          </p:cNvSpPr>
          <p:nvPr>
            <p:ph idx="1"/>
          </p:nvPr>
        </p:nvSpPr>
        <p:spPr/>
        <p:txBody>
          <a:bodyPr/>
          <a:lstStyle/>
          <a:p>
            <a:pPr lvl="1"/>
            <a:r>
              <a:rPr lang="en-US" b="1" dirty="0" smtClean="0"/>
              <a:t>Design</a:t>
            </a:r>
            <a:r>
              <a:rPr lang="en-US" dirty="0" smtClean="0"/>
              <a:t> </a:t>
            </a:r>
            <a:r>
              <a:rPr lang="en-US" dirty="0"/>
              <a:t>the system components that </a:t>
            </a:r>
            <a:r>
              <a:rPr lang="en-US" b="1" dirty="0"/>
              <a:t>solve</a:t>
            </a:r>
            <a:r>
              <a:rPr lang="en-US" dirty="0"/>
              <a:t> the problem or satisfy the need.</a:t>
            </a:r>
            <a:endParaRPr lang="en-ZA" dirty="0"/>
          </a:p>
          <a:p>
            <a:pPr lvl="1"/>
            <a:r>
              <a:rPr lang="en-US" b="1" dirty="0" smtClean="0"/>
              <a:t>Build</a:t>
            </a:r>
            <a:r>
              <a:rPr lang="en-US" dirty="0"/>
              <a:t>, </a:t>
            </a:r>
            <a:r>
              <a:rPr lang="en-US" b="1" dirty="0"/>
              <a:t>test</a:t>
            </a:r>
            <a:r>
              <a:rPr lang="en-US" dirty="0"/>
              <a:t>, and </a:t>
            </a:r>
            <a:r>
              <a:rPr lang="en-US" b="1" dirty="0"/>
              <a:t>integrate</a:t>
            </a:r>
            <a:r>
              <a:rPr lang="en-US" dirty="0"/>
              <a:t> system components.</a:t>
            </a:r>
            <a:endParaRPr lang="en-ZA" dirty="0"/>
          </a:p>
          <a:p>
            <a:pPr lvl="1"/>
            <a:r>
              <a:rPr lang="en-US" dirty="0" smtClean="0"/>
              <a:t>Complete </a:t>
            </a:r>
            <a:r>
              <a:rPr lang="en-US" dirty="0"/>
              <a:t>system </a:t>
            </a:r>
            <a:r>
              <a:rPr lang="en-US" b="1" dirty="0"/>
              <a:t>tests</a:t>
            </a:r>
            <a:r>
              <a:rPr lang="en-US" dirty="0"/>
              <a:t> and then </a:t>
            </a:r>
            <a:r>
              <a:rPr lang="en-US" b="1" dirty="0"/>
              <a:t>deploy</a:t>
            </a:r>
            <a:r>
              <a:rPr lang="en-US" dirty="0"/>
              <a:t> the solution.</a:t>
            </a:r>
            <a:endParaRPr lang="en-ZA" dirty="0"/>
          </a:p>
          <a:p>
            <a:endParaRPr lang="en-ZA"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17</a:t>
            </a:fld>
            <a:endParaRPr lang="en-US" altLang="en-US"/>
          </a:p>
        </p:txBody>
      </p:sp>
    </p:spTree>
    <p:extLst>
      <p:ext uri="{BB962C8B-B14F-4D97-AF65-F5344CB8AC3E}">
        <p14:creationId xmlns:p14="http://schemas.microsoft.com/office/powerpoint/2010/main" val="38366006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1E19640-2E94-4280-A853-B61BF0B803A4}" type="slidenum">
              <a:rPr lang="en-US" altLang="en-US" smtClean="0"/>
              <a:pPr/>
              <a:t>18</a:t>
            </a:fld>
            <a:endParaRPr lang="en-US" altLang="en-US"/>
          </a:p>
        </p:txBody>
      </p:sp>
      <p:pic>
        <p:nvPicPr>
          <p:cNvPr id="3" name="Picture 2"/>
          <p:cNvPicPr>
            <a:picLocks noChangeAspect="1"/>
          </p:cNvPicPr>
          <p:nvPr/>
        </p:nvPicPr>
        <p:blipFill>
          <a:blip r:embed="rId2"/>
          <a:stretch>
            <a:fillRect/>
          </a:stretch>
        </p:blipFill>
        <p:spPr>
          <a:xfrm>
            <a:off x="2209800" y="1524000"/>
            <a:ext cx="4191000" cy="4083995"/>
          </a:xfrm>
          <a:prstGeom prst="rect">
            <a:avLst/>
          </a:prstGeom>
        </p:spPr>
      </p:pic>
      <p:sp>
        <p:nvSpPr>
          <p:cNvPr id="4" name="TextBox 3"/>
          <p:cNvSpPr txBox="1"/>
          <p:nvPr/>
        </p:nvSpPr>
        <p:spPr>
          <a:xfrm>
            <a:off x="2438400" y="457200"/>
            <a:ext cx="3962400" cy="381000"/>
          </a:xfrm>
          <a:prstGeom prst="rect">
            <a:avLst/>
          </a:prstGeom>
          <a:noFill/>
        </p:spPr>
        <p:txBody>
          <a:bodyPr wrap="square" rtlCol="0">
            <a:spAutoFit/>
          </a:bodyPr>
          <a:lstStyle/>
          <a:p>
            <a:r>
              <a:rPr lang="en-ZA" dirty="0" smtClean="0"/>
              <a:t>Spiral Model: adaptive approach</a:t>
            </a:r>
            <a:endParaRPr lang="en-ZA" dirty="0"/>
          </a:p>
        </p:txBody>
      </p:sp>
    </p:spTree>
    <p:extLst>
      <p:ext uri="{BB962C8B-B14F-4D97-AF65-F5344CB8AC3E}">
        <p14:creationId xmlns:p14="http://schemas.microsoft.com/office/powerpoint/2010/main" val="21093600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Iterative and Agile Systems Development Lifecycle (SDLC)</a:t>
            </a:r>
            <a:endParaRPr lang="en-ZA"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19</a:t>
            </a:fld>
            <a:endParaRPr lang="en-US" altLang="en-US"/>
          </a:p>
        </p:txBody>
      </p:sp>
      <p:pic>
        <p:nvPicPr>
          <p:cNvPr id="5" name="Picture 8"/>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 y="1600200"/>
            <a:ext cx="8229600" cy="4382290"/>
          </a:xfrm>
          <a:noFill/>
          <a:ln/>
        </p:spPr>
      </p:pic>
    </p:spTree>
    <p:extLst>
      <p:ext uri="{BB962C8B-B14F-4D97-AF65-F5344CB8AC3E}">
        <p14:creationId xmlns:p14="http://schemas.microsoft.com/office/powerpoint/2010/main" val="3127805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Prescribed Book:</a:t>
            </a:r>
            <a:endParaRPr lang="en-ZA" dirty="0"/>
          </a:p>
        </p:txBody>
      </p:sp>
      <p:sp>
        <p:nvSpPr>
          <p:cNvPr id="3" name="Content Placeholder 2"/>
          <p:cNvSpPr>
            <a:spLocks noGrp="1"/>
          </p:cNvSpPr>
          <p:nvPr>
            <p:ph idx="1"/>
          </p:nvPr>
        </p:nvSpPr>
        <p:spPr/>
        <p:txBody>
          <a:bodyPr/>
          <a:lstStyle/>
          <a:p>
            <a:r>
              <a:rPr lang="en-US" dirty="0" smtClean="0"/>
              <a:t>Introduction to Systems Analysis and Design</a:t>
            </a:r>
          </a:p>
          <a:p>
            <a:pPr lvl="1"/>
            <a:r>
              <a:rPr lang="en-US" dirty="0" smtClean="0"/>
              <a:t>An Agile, Iterative Approach</a:t>
            </a:r>
          </a:p>
          <a:p>
            <a:pPr eaLnBrk="1" hangingPunct="1"/>
            <a:r>
              <a:rPr lang="en-US" dirty="0"/>
              <a:t>Satzinger, Jackson and Burd</a:t>
            </a:r>
          </a:p>
          <a:p>
            <a:pPr eaLnBrk="1" hangingPunct="1"/>
            <a:r>
              <a:rPr lang="en-US" dirty="0" smtClean="0"/>
              <a:t>6</a:t>
            </a:r>
            <a:r>
              <a:rPr lang="en-US" baseline="30000" dirty="0" smtClean="0"/>
              <a:t>th</a:t>
            </a:r>
            <a:r>
              <a:rPr lang="en-US" dirty="0" smtClean="0"/>
              <a:t> Edition; 7</a:t>
            </a:r>
            <a:r>
              <a:rPr lang="en-US" baseline="30000" dirty="0" smtClean="0"/>
              <a:t>th</a:t>
            </a:r>
            <a:r>
              <a:rPr lang="en-US" dirty="0" smtClean="0"/>
              <a:t> Ed.?</a:t>
            </a:r>
            <a:endParaRPr lang="en-US" dirty="0"/>
          </a:p>
          <a:p>
            <a:pPr eaLnBrk="1" hangingPunct="1"/>
            <a:r>
              <a:rPr lang="en-US" dirty="0"/>
              <a:t>ISBN: </a:t>
            </a:r>
            <a:r>
              <a:rPr lang="en-US" dirty="0" smtClean="0"/>
              <a:t>9781111972264</a:t>
            </a:r>
            <a:endParaRPr lang="en-US" dirty="0"/>
          </a:p>
          <a:p>
            <a:pPr eaLnBrk="1" hangingPunct="1"/>
            <a:r>
              <a:rPr lang="en-US" dirty="0"/>
              <a:t>Available:</a:t>
            </a:r>
          </a:p>
          <a:p>
            <a:pPr lvl="1" eaLnBrk="1" hangingPunct="1"/>
            <a:r>
              <a:rPr lang="en-US" dirty="0" smtClean="0"/>
              <a:t>Bookshop, R 660.95</a:t>
            </a:r>
            <a:endParaRPr lang="en-US" dirty="0"/>
          </a:p>
          <a:p>
            <a:pPr lvl="1" eaLnBrk="1" hangingPunct="1"/>
            <a:r>
              <a:rPr lang="en-US" dirty="0"/>
              <a:t>Reserve Shelve of </a:t>
            </a:r>
            <a:r>
              <a:rPr lang="en-US" dirty="0" smtClean="0"/>
              <a:t>Library?</a:t>
            </a:r>
            <a:endParaRPr lang="en-US" dirty="0"/>
          </a:p>
          <a:p>
            <a:endParaRPr lang="en-ZA"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2</a:t>
            </a:fld>
            <a:endParaRPr lang="en-US" altLang="en-US"/>
          </a:p>
        </p:txBody>
      </p:sp>
    </p:spTree>
    <p:extLst>
      <p:ext uri="{BB962C8B-B14F-4D97-AF65-F5344CB8AC3E}">
        <p14:creationId xmlns:p14="http://schemas.microsoft.com/office/powerpoint/2010/main" val="38805179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the basic philosophy of Agile development? </a:t>
            </a:r>
            <a:endParaRPr lang="en-ZA" dirty="0"/>
          </a:p>
        </p:txBody>
      </p:sp>
      <p:sp>
        <p:nvSpPr>
          <p:cNvPr id="3" name="Content Placeholder 2"/>
          <p:cNvSpPr>
            <a:spLocks noGrp="1"/>
          </p:cNvSpPr>
          <p:nvPr>
            <p:ph idx="1"/>
          </p:nvPr>
        </p:nvSpPr>
        <p:spPr/>
        <p:txBody>
          <a:bodyPr/>
          <a:lstStyle/>
          <a:p>
            <a:r>
              <a:rPr lang="en-US" dirty="0" smtClean="0"/>
              <a:t>That </a:t>
            </a:r>
            <a:r>
              <a:rPr lang="en-US" dirty="0"/>
              <a:t>the user cannot predict all of the needs of a new system, so the development process must be structured to anticipate the many requirements changes that normally occur. </a:t>
            </a:r>
            <a:endParaRPr lang="en-US" dirty="0" smtClean="0"/>
          </a:p>
          <a:p>
            <a:r>
              <a:rPr lang="en-US" dirty="0" smtClean="0"/>
              <a:t>The </a:t>
            </a:r>
            <a:r>
              <a:rPr lang="en-US" dirty="0"/>
              <a:t>development process must be flexible and agile. </a:t>
            </a:r>
            <a:endParaRPr lang="en-ZA" dirty="0"/>
          </a:p>
          <a:p>
            <a:endParaRPr lang="en-ZA" dirty="0"/>
          </a:p>
          <a:p>
            <a:endParaRPr lang="en-ZA" dirty="0"/>
          </a:p>
        </p:txBody>
      </p:sp>
      <p:sp>
        <p:nvSpPr>
          <p:cNvPr id="5" name="Slide Number Placeholder 4"/>
          <p:cNvSpPr>
            <a:spLocks noGrp="1"/>
          </p:cNvSpPr>
          <p:nvPr>
            <p:ph type="sldNum" sz="quarter" idx="12"/>
          </p:nvPr>
        </p:nvSpPr>
        <p:spPr/>
        <p:txBody>
          <a:bodyPr/>
          <a:lstStyle/>
          <a:p>
            <a:fld id="{B812CAE0-9D8F-4C57-A770-1173ADDBCEEF}" type="slidenum">
              <a:rPr lang="en-US" altLang="en-US" smtClean="0"/>
              <a:pPr/>
              <a:t>20</a:t>
            </a:fld>
            <a:endParaRPr lang="en-US" altLang="en-US"/>
          </a:p>
        </p:txBody>
      </p:sp>
    </p:spTree>
    <p:extLst>
      <p:ext uri="{BB962C8B-B14F-4D97-AF65-F5344CB8AC3E}">
        <p14:creationId xmlns:p14="http://schemas.microsoft.com/office/powerpoint/2010/main" val="3609976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iterative development?</a:t>
            </a:r>
            <a:endParaRPr lang="en-ZA" dirty="0"/>
          </a:p>
        </p:txBody>
      </p:sp>
      <p:sp>
        <p:nvSpPr>
          <p:cNvPr id="3" name="Content Placeholder 2"/>
          <p:cNvSpPr>
            <a:spLocks noGrp="1"/>
          </p:cNvSpPr>
          <p:nvPr>
            <p:ph idx="1"/>
          </p:nvPr>
        </p:nvSpPr>
        <p:spPr/>
        <p:txBody>
          <a:bodyPr/>
          <a:lstStyle/>
          <a:p>
            <a:pPr lvl="0"/>
            <a:r>
              <a:rPr lang="en-US" dirty="0" smtClean="0"/>
              <a:t>an </a:t>
            </a:r>
            <a:r>
              <a:rPr lang="en-US" dirty="0"/>
              <a:t>approach to system development in which the system is "grown" piece by piece through multiple </a:t>
            </a:r>
            <a:r>
              <a:rPr lang="en-US" b="1" dirty="0" smtClean="0"/>
              <a:t>iterations</a:t>
            </a:r>
          </a:p>
          <a:p>
            <a:pPr lvl="0"/>
            <a:endParaRPr lang="en-ZA" b="1" dirty="0"/>
          </a:p>
          <a:p>
            <a:endParaRPr lang="en-ZA"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21</a:t>
            </a:fld>
            <a:endParaRPr lang="en-US" altLang="en-US"/>
          </a:p>
        </p:txBody>
      </p:sp>
    </p:spTree>
    <p:extLst>
      <p:ext uri="{BB962C8B-B14F-4D97-AF65-F5344CB8AC3E}">
        <p14:creationId xmlns:p14="http://schemas.microsoft.com/office/powerpoint/2010/main" val="38752197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Q: What is the basic purpose of a course in systems analysis and design? </a:t>
            </a:r>
            <a:endParaRPr lang="en-ZA" sz="2800" dirty="0"/>
          </a:p>
        </p:txBody>
      </p:sp>
      <p:sp>
        <p:nvSpPr>
          <p:cNvPr id="3" name="Content Placeholder 2"/>
          <p:cNvSpPr>
            <a:spLocks noGrp="1"/>
          </p:cNvSpPr>
          <p:nvPr>
            <p:ph idx="1"/>
          </p:nvPr>
        </p:nvSpPr>
        <p:spPr/>
        <p:txBody>
          <a:bodyPr/>
          <a:lstStyle/>
          <a:p>
            <a:r>
              <a:rPr lang="en-US" dirty="0" smtClean="0"/>
              <a:t>Answer: </a:t>
            </a:r>
            <a:r>
              <a:rPr lang="en-US" dirty="0"/>
              <a:t>To provide the student with the necessary </a:t>
            </a:r>
            <a:r>
              <a:rPr lang="en-US" b="1" dirty="0"/>
              <a:t>tools</a:t>
            </a:r>
            <a:r>
              <a:rPr lang="en-US" dirty="0"/>
              <a:t> </a:t>
            </a:r>
            <a:r>
              <a:rPr lang="en-US" dirty="0" smtClean="0"/>
              <a:t>to </a:t>
            </a:r>
          </a:p>
          <a:p>
            <a:pPr lvl="1"/>
            <a:r>
              <a:rPr lang="en-US" dirty="0" smtClean="0"/>
              <a:t>understand </a:t>
            </a:r>
            <a:r>
              <a:rPr lang="en-US" dirty="0"/>
              <a:t>and document the business need, i.e. </a:t>
            </a:r>
            <a:r>
              <a:rPr lang="en-US" b="1" dirty="0"/>
              <a:t>requirements</a:t>
            </a:r>
            <a:r>
              <a:rPr lang="en-US" dirty="0"/>
              <a:t>, </a:t>
            </a:r>
            <a:endParaRPr lang="en-US" dirty="0" smtClean="0"/>
          </a:p>
          <a:p>
            <a:pPr lvl="1"/>
            <a:r>
              <a:rPr lang="en-US" dirty="0" smtClean="0"/>
              <a:t>define </a:t>
            </a:r>
            <a:r>
              <a:rPr lang="en-US" dirty="0"/>
              <a:t>a solution</a:t>
            </a:r>
            <a:r>
              <a:rPr lang="en-US" dirty="0" smtClean="0"/>
              <a:t>, </a:t>
            </a:r>
          </a:p>
          <a:p>
            <a:pPr lvl="1"/>
            <a:r>
              <a:rPr lang="en-US" dirty="0" smtClean="0"/>
              <a:t>work </a:t>
            </a:r>
            <a:r>
              <a:rPr lang="en-US" dirty="0"/>
              <a:t>in a team to build the solution and </a:t>
            </a:r>
            <a:endParaRPr lang="en-US" dirty="0" smtClean="0"/>
          </a:p>
          <a:p>
            <a:pPr lvl="1"/>
            <a:r>
              <a:rPr lang="en-US" dirty="0" smtClean="0"/>
              <a:t>launch </a:t>
            </a:r>
            <a:r>
              <a:rPr lang="en-US" dirty="0"/>
              <a:t>the application so that it is in productive use. </a:t>
            </a:r>
            <a:endParaRPr lang="en-ZA" dirty="0"/>
          </a:p>
          <a:p>
            <a:endParaRPr lang="en-ZA" dirty="0"/>
          </a:p>
          <a:p>
            <a:endParaRPr lang="en-ZA"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22</a:t>
            </a:fld>
            <a:endParaRPr lang="en-US" altLang="en-US"/>
          </a:p>
        </p:txBody>
      </p:sp>
    </p:spTree>
    <p:extLst>
      <p:ext uri="{BB962C8B-B14F-4D97-AF65-F5344CB8AC3E}">
        <p14:creationId xmlns:p14="http://schemas.microsoft.com/office/powerpoint/2010/main" val="39239106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 6 core processes?</a:t>
            </a:r>
            <a:endParaRPr lang="en-ZA" dirty="0"/>
          </a:p>
        </p:txBody>
      </p:sp>
      <p:sp>
        <p:nvSpPr>
          <p:cNvPr id="3" name="Content Placeholder 2"/>
          <p:cNvSpPr>
            <a:spLocks noGrp="1"/>
          </p:cNvSpPr>
          <p:nvPr>
            <p:ph idx="1"/>
          </p:nvPr>
        </p:nvSpPr>
        <p:spPr/>
        <p:txBody>
          <a:bodyPr/>
          <a:lstStyle/>
          <a:p>
            <a:pPr lvl="1"/>
            <a:r>
              <a:rPr lang="en-US" dirty="0" smtClean="0"/>
              <a:t>Identify </a:t>
            </a:r>
            <a:r>
              <a:rPr lang="en-US" dirty="0"/>
              <a:t>the problem or need and obtain approval to proceed.</a:t>
            </a:r>
            <a:endParaRPr lang="en-ZA" dirty="0"/>
          </a:p>
          <a:p>
            <a:pPr lvl="1"/>
            <a:r>
              <a:rPr lang="en-US" dirty="0" smtClean="0"/>
              <a:t>Plan </a:t>
            </a:r>
            <a:r>
              <a:rPr lang="en-US" dirty="0"/>
              <a:t>and monitor the project—what to do, how to do it, and who does it.</a:t>
            </a:r>
            <a:endParaRPr lang="en-ZA" dirty="0"/>
          </a:p>
          <a:p>
            <a:pPr lvl="1"/>
            <a:r>
              <a:rPr lang="en-US" dirty="0" smtClean="0"/>
              <a:t>Discover </a:t>
            </a:r>
            <a:r>
              <a:rPr lang="en-US" dirty="0"/>
              <a:t>and understand the details of the problem or the need.</a:t>
            </a:r>
            <a:endParaRPr lang="en-ZA" dirty="0"/>
          </a:p>
          <a:p>
            <a:pPr lvl="1"/>
            <a:r>
              <a:rPr lang="en-US" dirty="0" smtClean="0"/>
              <a:t>Design </a:t>
            </a:r>
            <a:r>
              <a:rPr lang="en-US" dirty="0"/>
              <a:t>the system components that solve the problem or satisfy the need.</a:t>
            </a:r>
            <a:endParaRPr lang="en-ZA" dirty="0"/>
          </a:p>
          <a:p>
            <a:pPr lvl="1"/>
            <a:r>
              <a:rPr lang="en-US" dirty="0" smtClean="0"/>
              <a:t>Build</a:t>
            </a:r>
            <a:r>
              <a:rPr lang="en-US" dirty="0"/>
              <a:t>, test, and integrate system components.</a:t>
            </a:r>
            <a:endParaRPr lang="en-ZA" dirty="0"/>
          </a:p>
          <a:p>
            <a:pPr lvl="1"/>
            <a:r>
              <a:rPr lang="en-US" dirty="0" smtClean="0"/>
              <a:t>Complete system tests and then deploy the </a:t>
            </a:r>
            <a:r>
              <a:rPr lang="en-US" dirty="0" err="1" smtClean="0"/>
              <a:t>solut</a:t>
            </a:r>
            <a:r>
              <a:rPr lang="en-US" dirty="0" err="1"/>
              <a:t>n</a:t>
            </a:r>
            <a:endParaRPr lang="en-ZA" dirty="0"/>
          </a:p>
          <a:p>
            <a:endParaRPr lang="en-ZA"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23</a:t>
            </a:fld>
            <a:endParaRPr lang="en-US" altLang="en-US"/>
          </a:p>
        </p:txBody>
      </p:sp>
    </p:spTree>
    <p:extLst>
      <p:ext uri="{BB962C8B-B14F-4D97-AF65-F5344CB8AC3E}">
        <p14:creationId xmlns:p14="http://schemas.microsoft.com/office/powerpoint/2010/main" val="121208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 What are the key benefits of iterative development? </a:t>
            </a:r>
            <a:endParaRPr lang="en-ZA" dirty="0"/>
          </a:p>
        </p:txBody>
      </p:sp>
      <p:sp>
        <p:nvSpPr>
          <p:cNvPr id="3" name="Content Placeholder 2"/>
          <p:cNvSpPr>
            <a:spLocks noGrp="1"/>
          </p:cNvSpPr>
          <p:nvPr>
            <p:ph idx="1"/>
          </p:nvPr>
        </p:nvSpPr>
        <p:spPr/>
        <p:txBody>
          <a:bodyPr/>
          <a:lstStyle/>
          <a:p>
            <a:r>
              <a:rPr lang="en-US" dirty="0" smtClean="0"/>
              <a:t>A quicker </a:t>
            </a:r>
            <a:r>
              <a:rPr lang="en-US" dirty="0"/>
              <a:t>deployment of </a:t>
            </a:r>
            <a:r>
              <a:rPr lang="en-US" b="1" dirty="0"/>
              <a:t>important</a:t>
            </a:r>
            <a:r>
              <a:rPr lang="en-US" dirty="0"/>
              <a:t> portions of the system, being able to address tough problems early, and having a flexible development process that can respond to changing requirements.</a:t>
            </a:r>
            <a:endParaRPr lang="en-ZA" dirty="0"/>
          </a:p>
          <a:p>
            <a:endParaRPr lang="en-ZA"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24</a:t>
            </a:fld>
            <a:endParaRPr lang="en-US" altLang="en-US"/>
          </a:p>
        </p:txBody>
      </p:sp>
    </p:spTree>
    <p:extLst>
      <p:ext uri="{BB962C8B-B14F-4D97-AF65-F5344CB8AC3E}">
        <p14:creationId xmlns:p14="http://schemas.microsoft.com/office/powerpoint/2010/main" val="182160233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1E19640-2E94-4280-A853-B61BF0B803A4}" type="slidenum">
              <a:rPr lang="en-US" altLang="en-US" smtClean="0"/>
              <a:pPr/>
              <a:t>25</a:t>
            </a:fld>
            <a:endParaRPr lang="en-US" altLang="en-US"/>
          </a:p>
        </p:txBody>
      </p:sp>
      <p:pic>
        <p:nvPicPr>
          <p:cNvPr id="3" name="Picture 2"/>
          <p:cNvPicPr>
            <a:picLocks noChangeAspect="1"/>
          </p:cNvPicPr>
          <p:nvPr/>
        </p:nvPicPr>
        <p:blipFill>
          <a:blip r:embed="rId2"/>
          <a:stretch>
            <a:fillRect/>
          </a:stretch>
        </p:blipFill>
        <p:spPr>
          <a:xfrm>
            <a:off x="203588" y="1905000"/>
            <a:ext cx="8299984" cy="2895600"/>
          </a:xfrm>
          <a:prstGeom prst="rect">
            <a:avLst/>
          </a:prstGeom>
        </p:spPr>
      </p:pic>
    </p:spTree>
    <p:extLst>
      <p:ext uri="{BB962C8B-B14F-4D97-AF65-F5344CB8AC3E}">
        <p14:creationId xmlns:p14="http://schemas.microsoft.com/office/powerpoint/2010/main" val="20793804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1E19640-2E94-4280-A853-B61BF0B803A4}" type="slidenum">
              <a:rPr lang="en-US" altLang="en-US" smtClean="0"/>
              <a:pPr/>
              <a:t>26</a:t>
            </a:fld>
            <a:endParaRPr lang="en-US" altLang="en-US"/>
          </a:p>
        </p:txBody>
      </p:sp>
      <p:pic>
        <p:nvPicPr>
          <p:cNvPr id="3" name="Picture 2"/>
          <p:cNvPicPr>
            <a:picLocks noChangeAspect="1"/>
          </p:cNvPicPr>
          <p:nvPr/>
        </p:nvPicPr>
        <p:blipFill>
          <a:blip r:embed="rId2"/>
          <a:stretch>
            <a:fillRect/>
          </a:stretch>
        </p:blipFill>
        <p:spPr>
          <a:xfrm>
            <a:off x="317786" y="1524000"/>
            <a:ext cx="8338262" cy="3733800"/>
          </a:xfrm>
          <a:prstGeom prst="rect">
            <a:avLst/>
          </a:prstGeom>
        </p:spPr>
      </p:pic>
    </p:spTree>
    <p:extLst>
      <p:ext uri="{BB962C8B-B14F-4D97-AF65-F5344CB8AC3E}">
        <p14:creationId xmlns:p14="http://schemas.microsoft.com/office/powerpoint/2010/main" val="5916556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1E19640-2E94-4280-A853-B61BF0B803A4}" type="slidenum">
              <a:rPr lang="en-US" altLang="en-US" smtClean="0"/>
              <a:pPr/>
              <a:t>27</a:t>
            </a:fld>
            <a:endParaRPr lang="en-US" altLang="en-US"/>
          </a:p>
        </p:txBody>
      </p:sp>
      <p:sp>
        <p:nvSpPr>
          <p:cNvPr id="3" name="Rectangle 2"/>
          <p:cNvSpPr/>
          <p:nvPr/>
        </p:nvSpPr>
        <p:spPr>
          <a:xfrm>
            <a:off x="914400" y="1905000"/>
            <a:ext cx="6629400" cy="923330"/>
          </a:xfrm>
          <a:prstGeom prst="rect">
            <a:avLst/>
          </a:prstGeom>
        </p:spPr>
        <p:txBody>
          <a:bodyPr wrap="square">
            <a:spAutoFit/>
          </a:bodyPr>
          <a:lstStyle/>
          <a:p>
            <a:r>
              <a:rPr lang="en-ZA" dirty="0">
                <a:solidFill>
                  <a:srgbClr val="545454"/>
                </a:solidFill>
                <a:latin typeface="arial" panose="020B0604020202020204" pitchFamily="34" charset="0"/>
              </a:rPr>
              <a:t>The greatest sign of success for a teacher is to be able to </a:t>
            </a:r>
            <a:r>
              <a:rPr lang="en-ZA" b="1" dirty="0">
                <a:solidFill>
                  <a:srgbClr val="6A6A6A"/>
                </a:solidFill>
                <a:latin typeface="arial" panose="020B0604020202020204" pitchFamily="34" charset="0"/>
              </a:rPr>
              <a:t>say</a:t>
            </a:r>
            <a:r>
              <a:rPr lang="en-ZA" dirty="0">
                <a:solidFill>
                  <a:srgbClr val="545454"/>
                </a:solidFill>
                <a:latin typeface="arial" panose="020B0604020202020204" pitchFamily="34" charset="0"/>
              </a:rPr>
              <a:t>, The </a:t>
            </a:r>
            <a:r>
              <a:rPr lang="en-ZA" dirty="0" smtClean="0">
                <a:solidFill>
                  <a:srgbClr val="545454"/>
                </a:solidFill>
                <a:latin typeface="arial" panose="020B0604020202020204" pitchFamily="34" charset="0"/>
              </a:rPr>
              <a:t>learners </a:t>
            </a:r>
            <a:r>
              <a:rPr lang="en-ZA" dirty="0">
                <a:solidFill>
                  <a:srgbClr val="545454"/>
                </a:solidFill>
                <a:latin typeface="arial" panose="020B0604020202020204" pitchFamily="34" charset="0"/>
              </a:rPr>
              <a:t>are now working as if I </a:t>
            </a:r>
            <a:r>
              <a:rPr lang="en-ZA" b="1" dirty="0">
                <a:solidFill>
                  <a:srgbClr val="6A6A6A"/>
                </a:solidFill>
                <a:latin typeface="arial" panose="020B0604020202020204" pitchFamily="34" charset="0"/>
              </a:rPr>
              <a:t>did </a:t>
            </a:r>
            <a:r>
              <a:rPr lang="en-ZA" b="1" dirty="0" smtClean="0">
                <a:solidFill>
                  <a:srgbClr val="6A6A6A"/>
                </a:solidFill>
                <a:latin typeface="arial" panose="020B0604020202020204" pitchFamily="34" charset="0"/>
              </a:rPr>
              <a:t>not </a:t>
            </a:r>
            <a:r>
              <a:rPr lang="en-ZA" dirty="0" smtClean="0">
                <a:solidFill>
                  <a:srgbClr val="545454"/>
                </a:solidFill>
                <a:latin typeface="arial" panose="020B0604020202020204" pitchFamily="34" charset="0"/>
              </a:rPr>
              <a:t>exist.</a:t>
            </a:r>
          </a:p>
          <a:p>
            <a:r>
              <a:rPr lang="en-ZA" dirty="0" smtClean="0">
                <a:solidFill>
                  <a:srgbClr val="545454"/>
                </a:solidFill>
                <a:latin typeface="arial" panose="020B0604020202020204" pitchFamily="34" charset="0"/>
              </a:rPr>
              <a:t> </a:t>
            </a:r>
            <a:r>
              <a:rPr lang="en-ZA" dirty="0">
                <a:solidFill>
                  <a:srgbClr val="545454"/>
                </a:solidFill>
                <a:latin typeface="arial" panose="020B0604020202020204" pitchFamily="34" charset="0"/>
              </a:rPr>
              <a:t>- Maria Montessori</a:t>
            </a:r>
            <a:endParaRPr lang="en-ZA" dirty="0"/>
          </a:p>
        </p:txBody>
      </p:sp>
      <p:sp>
        <p:nvSpPr>
          <p:cNvPr id="4" name="Rectangle 1"/>
          <p:cNvSpPr>
            <a:spLocks noChangeArrowheads="1"/>
          </p:cNvSpPr>
          <p:nvPr/>
        </p:nvSpPr>
        <p:spPr bwMode="auto">
          <a:xfrm>
            <a:off x="533400" y="4114800"/>
            <a:ext cx="9144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rgbClr val="545454"/>
                </a:solidFill>
                <a:effectLst/>
                <a:latin typeface="Arial" panose="020B0604020202020204" pitchFamily="34" charset="0"/>
                <a:cs typeface="Arial" panose="020B0604020202020204" pitchFamily="34" charset="0"/>
              </a:rPr>
              <a:t> “This teacher should </a:t>
            </a:r>
            <a:r>
              <a:rPr kumimoji="0" lang="en-US" altLang="en-US" sz="1800" b="1" i="0" u="none" strike="noStrike" cap="none" normalizeH="0" baseline="0" smtClean="0">
                <a:ln>
                  <a:noFill/>
                </a:ln>
                <a:solidFill>
                  <a:srgbClr val="6A6A6A"/>
                </a:solidFill>
                <a:effectLst/>
                <a:latin typeface="Arial" panose="020B0604020202020204" pitchFamily="34" charset="0"/>
                <a:cs typeface="Arial" panose="020B0604020202020204" pitchFamily="34" charset="0"/>
              </a:rPr>
              <a:t>not</a:t>
            </a:r>
            <a:r>
              <a:rPr kumimoji="0" lang="en-US" altLang="en-US" sz="1800" b="0" i="0" u="none" strike="noStrike" cap="none" normalizeH="0" baseline="0" smtClean="0">
                <a:ln>
                  <a:noFill/>
                </a:ln>
                <a:solidFill>
                  <a:srgbClr val="545454"/>
                </a:solidFill>
                <a:effectLst/>
                <a:latin typeface="Arial" panose="020B0604020202020204" pitchFamily="34" charset="0"/>
                <a:cs typeface="Arial" panose="020B0604020202020204" pitchFamily="34" charset="0"/>
              </a:rPr>
              <a:t> be paid. We had to </a:t>
            </a:r>
            <a:r>
              <a:rPr kumimoji="0" lang="en-US" altLang="en-US" sz="1800" b="1" i="0" u="none" strike="noStrike" cap="none" normalizeH="0" baseline="0" smtClean="0">
                <a:ln>
                  <a:noFill/>
                </a:ln>
                <a:solidFill>
                  <a:srgbClr val="6A6A6A"/>
                </a:solidFill>
                <a:effectLst/>
                <a:latin typeface="Arial" panose="020B0604020202020204" pitchFamily="34" charset="0"/>
                <a:cs typeface="Arial" panose="020B0604020202020204" pitchFamily="34" charset="0"/>
              </a:rPr>
              <a:t>teach</a:t>
            </a:r>
            <a:r>
              <a:rPr kumimoji="0" lang="en-US" altLang="en-US" sz="1800" b="0" i="0" u="none" strike="noStrike" cap="none" normalizeH="0" baseline="0" smtClean="0">
                <a:ln>
                  <a:noFill/>
                </a:ln>
                <a:solidFill>
                  <a:srgbClr val="545454"/>
                </a:solidFill>
                <a:effectLst/>
                <a:latin typeface="Arial" panose="020B0604020202020204" pitchFamily="34" charset="0"/>
                <a:cs typeface="Arial" panose="020B0604020202020204" pitchFamily="34" charset="0"/>
              </a:rPr>
              <a:t> ourselves in this course.”</a:t>
            </a:r>
            <a:r>
              <a:rPr kumimoji="0" lang="en-US" altLang="en-US" sz="1800" b="0" i="0" u="none" strike="noStrike" cap="none" normalizeH="0" baseline="0" smtClean="0">
                <a:ln>
                  <a:noFill/>
                </a:ln>
                <a:solidFill>
                  <a:schemeClr val="tx1"/>
                </a:solidFill>
                <a:effectLst/>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419602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Job Opportunities?</a:t>
            </a:r>
            <a:endParaRPr lang="en-ZA" dirty="0"/>
          </a:p>
        </p:txBody>
      </p:sp>
      <p:sp>
        <p:nvSpPr>
          <p:cNvPr id="3" name="Content Placeholder 2"/>
          <p:cNvSpPr>
            <a:spLocks noGrp="1"/>
          </p:cNvSpPr>
          <p:nvPr>
            <p:ph idx="1"/>
          </p:nvPr>
        </p:nvSpPr>
        <p:spPr/>
        <p:txBody>
          <a:bodyPr/>
          <a:lstStyle/>
          <a:p>
            <a:r>
              <a:rPr lang="en-ZA" dirty="0" smtClean="0"/>
              <a:t>CV</a:t>
            </a:r>
          </a:p>
          <a:p>
            <a:r>
              <a:rPr lang="en-ZA" dirty="0" smtClean="0"/>
              <a:t>Academic or Applied</a:t>
            </a:r>
          </a:p>
          <a:p>
            <a:r>
              <a:rPr lang="en-ZA" dirty="0" smtClean="0"/>
              <a:t>Hons</a:t>
            </a:r>
          </a:p>
          <a:p>
            <a:pPr lvl="1"/>
            <a:r>
              <a:rPr lang="en-ZA" dirty="0" smtClean="0"/>
              <a:t>Make sure about entrance requirements</a:t>
            </a:r>
          </a:p>
          <a:p>
            <a:pPr lvl="1"/>
            <a:endParaRPr lang="en-ZA"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28</a:t>
            </a:fld>
            <a:endParaRPr lang="en-US" altLang="en-US"/>
          </a:p>
        </p:txBody>
      </p:sp>
    </p:spTree>
    <p:extLst>
      <p:ext uri="{BB962C8B-B14F-4D97-AF65-F5344CB8AC3E}">
        <p14:creationId xmlns:p14="http://schemas.microsoft.com/office/powerpoint/2010/main" val="21466300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1E19640-2E94-4280-A853-B61BF0B803A4}" type="slidenum">
              <a:rPr lang="en-US" altLang="en-US" smtClean="0"/>
              <a:pPr/>
              <a:t>29</a:t>
            </a:fld>
            <a:endParaRPr lang="en-US" altLang="en-US"/>
          </a:p>
        </p:txBody>
      </p:sp>
      <p:pic>
        <p:nvPicPr>
          <p:cNvPr id="3" name="Picture 2"/>
          <p:cNvPicPr>
            <a:picLocks noChangeAspect="1"/>
          </p:cNvPicPr>
          <p:nvPr/>
        </p:nvPicPr>
        <p:blipFill>
          <a:blip r:embed="rId2"/>
          <a:stretch>
            <a:fillRect/>
          </a:stretch>
        </p:blipFill>
        <p:spPr>
          <a:xfrm>
            <a:off x="1362075" y="395287"/>
            <a:ext cx="6419850" cy="6067425"/>
          </a:xfrm>
          <a:prstGeom prst="rect">
            <a:avLst/>
          </a:prstGeom>
        </p:spPr>
      </p:pic>
    </p:spTree>
    <p:extLst>
      <p:ext uri="{BB962C8B-B14F-4D97-AF65-F5344CB8AC3E}">
        <p14:creationId xmlns:p14="http://schemas.microsoft.com/office/powerpoint/2010/main" val="1605166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Background:</a:t>
            </a:r>
            <a:endParaRPr lang="en-ZA" dirty="0"/>
          </a:p>
        </p:txBody>
      </p:sp>
      <p:sp>
        <p:nvSpPr>
          <p:cNvPr id="3" name="Content Placeholder 2"/>
          <p:cNvSpPr>
            <a:spLocks noGrp="1"/>
          </p:cNvSpPr>
          <p:nvPr>
            <p:ph idx="1"/>
          </p:nvPr>
        </p:nvSpPr>
        <p:spPr>
          <a:xfrm>
            <a:off x="457200" y="1522413"/>
            <a:ext cx="8229600" cy="4621212"/>
          </a:xfrm>
        </p:spPr>
        <p:txBody>
          <a:bodyPr/>
          <a:lstStyle/>
          <a:p>
            <a:r>
              <a:rPr lang="en-ZA" sz="2400" dirty="0">
                <a:solidFill>
                  <a:srgbClr val="000000"/>
                </a:solidFill>
                <a:latin typeface="Arial" panose="020B0604020202020204" pitchFamily="34" charset="0"/>
                <a:ea typeface="Times New Roman" panose="02020603050405020304" pitchFamily="18" charset="0"/>
              </a:rPr>
              <a:t>System analysis and design deal with planning the </a:t>
            </a:r>
            <a:r>
              <a:rPr lang="en-ZA" sz="2400" b="1" i="1" dirty="0">
                <a:solidFill>
                  <a:srgbClr val="000000"/>
                </a:solidFill>
                <a:latin typeface="Arial" panose="020B0604020202020204" pitchFamily="34" charset="0"/>
                <a:ea typeface="Times New Roman" panose="02020603050405020304" pitchFamily="18" charset="0"/>
              </a:rPr>
              <a:t>development of information </a:t>
            </a:r>
            <a:r>
              <a:rPr lang="en-ZA" sz="2400" b="1" i="1" dirty="0" smtClean="0">
                <a:solidFill>
                  <a:srgbClr val="000000"/>
                </a:solidFill>
                <a:latin typeface="Arial" panose="020B0604020202020204" pitchFamily="34" charset="0"/>
                <a:ea typeface="Times New Roman" panose="02020603050405020304" pitchFamily="18" charset="0"/>
              </a:rPr>
              <a:t>systems:</a:t>
            </a:r>
          </a:p>
          <a:p>
            <a:pPr lvl="1"/>
            <a:r>
              <a:rPr lang="en-ZA" sz="2000" dirty="0" smtClean="0">
                <a:solidFill>
                  <a:srgbClr val="000000"/>
                </a:solidFill>
                <a:latin typeface="Arial" panose="020B0604020202020204" pitchFamily="34" charset="0"/>
                <a:ea typeface="Times New Roman" panose="02020603050405020304" pitchFamily="18" charset="0"/>
              </a:rPr>
              <a:t> </a:t>
            </a:r>
            <a:r>
              <a:rPr lang="en-ZA" sz="2000" u="sng" dirty="0">
                <a:solidFill>
                  <a:srgbClr val="000000"/>
                </a:solidFill>
                <a:latin typeface="Arial" panose="020B0604020202020204" pitchFamily="34" charset="0"/>
                <a:ea typeface="Times New Roman" panose="02020603050405020304" pitchFamily="18" charset="0"/>
              </a:rPr>
              <a:t>understanding</a:t>
            </a:r>
            <a:r>
              <a:rPr lang="en-ZA" sz="2000" dirty="0">
                <a:solidFill>
                  <a:srgbClr val="000000"/>
                </a:solidFill>
                <a:latin typeface="Arial" panose="020B0604020202020204" pitchFamily="34" charset="0"/>
                <a:ea typeface="Times New Roman" panose="02020603050405020304" pitchFamily="18" charset="0"/>
              </a:rPr>
              <a:t> and </a:t>
            </a:r>
            <a:r>
              <a:rPr lang="en-ZA" sz="2000" u="sng" dirty="0">
                <a:solidFill>
                  <a:srgbClr val="000000"/>
                </a:solidFill>
                <a:latin typeface="Arial" panose="020B0604020202020204" pitchFamily="34" charset="0"/>
                <a:ea typeface="Times New Roman" panose="02020603050405020304" pitchFamily="18" charset="0"/>
              </a:rPr>
              <a:t>specifying in detail </a:t>
            </a:r>
            <a:r>
              <a:rPr lang="en-ZA" sz="2000" dirty="0">
                <a:solidFill>
                  <a:srgbClr val="000000"/>
                </a:solidFill>
                <a:latin typeface="Arial" panose="020B0604020202020204" pitchFamily="34" charset="0"/>
                <a:ea typeface="Times New Roman" panose="02020603050405020304" pitchFamily="18" charset="0"/>
              </a:rPr>
              <a:t>what a system should do and how the components of the system should be </a:t>
            </a:r>
            <a:r>
              <a:rPr lang="en-ZA" sz="2000" u="sng" dirty="0" smtClean="0">
                <a:solidFill>
                  <a:srgbClr val="000000"/>
                </a:solidFill>
                <a:latin typeface="Arial" panose="020B0604020202020204" pitchFamily="34" charset="0"/>
                <a:ea typeface="Times New Roman" panose="02020603050405020304" pitchFamily="18" charset="0"/>
              </a:rPr>
              <a:t>implemented </a:t>
            </a:r>
            <a:r>
              <a:rPr lang="en-ZA" sz="2000" u="sng" dirty="0">
                <a:solidFill>
                  <a:srgbClr val="000000"/>
                </a:solidFill>
                <a:latin typeface="Arial" panose="020B0604020202020204" pitchFamily="34" charset="0"/>
                <a:ea typeface="Times New Roman" panose="02020603050405020304" pitchFamily="18" charset="0"/>
              </a:rPr>
              <a:t>and work </a:t>
            </a:r>
            <a:r>
              <a:rPr lang="en-ZA" sz="2000" u="sng" dirty="0" smtClean="0">
                <a:solidFill>
                  <a:srgbClr val="000000"/>
                </a:solidFill>
                <a:latin typeface="Arial" panose="020B0604020202020204" pitchFamily="34" charset="0"/>
                <a:ea typeface="Times New Roman" panose="02020603050405020304" pitchFamily="18" charset="0"/>
              </a:rPr>
              <a:t>together</a:t>
            </a:r>
            <a:r>
              <a:rPr lang="en-ZA" sz="2000" dirty="0" smtClean="0">
                <a:solidFill>
                  <a:srgbClr val="000000"/>
                </a:solidFill>
                <a:latin typeface="Arial" panose="020B0604020202020204" pitchFamily="34" charset="0"/>
                <a:ea typeface="Times New Roman" panose="02020603050405020304" pitchFamily="18" charset="0"/>
              </a:rPr>
              <a:t>.</a:t>
            </a:r>
          </a:p>
          <a:p>
            <a:r>
              <a:rPr lang="en-ZA" sz="2400" dirty="0">
                <a:solidFill>
                  <a:srgbClr val="000000"/>
                </a:solidFill>
                <a:latin typeface="Arial" panose="020B0604020202020204" pitchFamily="34" charset="0"/>
                <a:ea typeface="Times New Roman" panose="02020603050405020304" pitchFamily="18" charset="0"/>
              </a:rPr>
              <a:t>System analysts solve business problems through analysing the </a:t>
            </a:r>
            <a:r>
              <a:rPr lang="en-ZA" sz="2400" u="sng" dirty="0">
                <a:solidFill>
                  <a:srgbClr val="000000"/>
                </a:solidFill>
                <a:latin typeface="Arial" panose="020B0604020202020204" pitchFamily="34" charset="0"/>
                <a:ea typeface="Times New Roman" panose="02020603050405020304" pitchFamily="18" charset="0"/>
              </a:rPr>
              <a:t>requirements</a:t>
            </a:r>
            <a:r>
              <a:rPr lang="en-ZA" sz="2400" dirty="0">
                <a:solidFill>
                  <a:srgbClr val="000000"/>
                </a:solidFill>
                <a:latin typeface="Arial" panose="020B0604020202020204" pitchFamily="34" charset="0"/>
                <a:ea typeface="Times New Roman" panose="02020603050405020304" pitchFamily="18" charset="0"/>
              </a:rPr>
              <a:t> of information systems and designing such systems by applying analysis and design </a:t>
            </a:r>
            <a:r>
              <a:rPr lang="en-ZA" sz="2400" b="1" i="1" dirty="0">
                <a:solidFill>
                  <a:srgbClr val="000000"/>
                </a:solidFill>
                <a:latin typeface="Arial" panose="020B0604020202020204" pitchFamily="34" charset="0"/>
                <a:ea typeface="Times New Roman" panose="02020603050405020304" pitchFamily="18" charset="0"/>
              </a:rPr>
              <a:t>techniques</a:t>
            </a:r>
            <a:r>
              <a:rPr lang="en-ZA" sz="2400" dirty="0" smtClean="0">
                <a:solidFill>
                  <a:srgbClr val="000000"/>
                </a:solidFill>
                <a:latin typeface="Arial" panose="020B0604020202020204" pitchFamily="34" charset="0"/>
                <a:ea typeface="Times New Roman" panose="02020603050405020304" pitchFamily="18" charset="0"/>
              </a:rPr>
              <a:t>.</a:t>
            </a:r>
          </a:p>
          <a:p>
            <a:r>
              <a:rPr lang="en-ZA" sz="2400" dirty="0">
                <a:solidFill>
                  <a:srgbClr val="000000"/>
                </a:solidFill>
                <a:latin typeface="Arial" panose="020B0604020202020204" pitchFamily="34" charset="0"/>
                <a:ea typeface="Times New Roman" panose="02020603050405020304" pitchFamily="18" charset="0"/>
              </a:rPr>
              <a:t>This course deals with the </a:t>
            </a:r>
            <a:r>
              <a:rPr lang="en-ZA" sz="2400" b="1" dirty="0">
                <a:solidFill>
                  <a:srgbClr val="000000"/>
                </a:solidFill>
                <a:latin typeface="Arial" panose="020B0604020202020204" pitchFamily="34" charset="0"/>
                <a:ea typeface="Times New Roman" panose="02020603050405020304" pitchFamily="18" charset="0"/>
              </a:rPr>
              <a:t>concepts</a:t>
            </a:r>
            <a:r>
              <a:rPr lang="en-ZA" sz="2400" dirty="0">
                <a:solidFill>
                  <a:srgbClr val="000000"/>
                </a:solidFill>
                <a:latin typeface="Arial" panose="020B0604020202020204" pitchFamily="34" charset="0"/>
                <a:ea typeface="Times New Roman" panose="02020603050405020304" pitchFamily="18" charset="0"/>
              </a:rPr>
              <a:t>, </a:t>
            </a:r>
            <a:r>
              <a:rPr lang="en-ZA" sz="2400" b="1" dirty="0">
                <a:solidFill>
                  <a:srgbClr val="000000"/>
                </a:solidFill>
                <a:latin typeface="Arial" panose="020B0604020202020204" pitchFamily="34" charset="0"/>
                <a:ea typeface="Times New Roman" panose="02020603050405020304" pitchFamily="18" charset="0"/>
              </a:rPr>
              <a:t>skills</a:t>
            </a:r>
            <a:r>
              <a:rPr lang="en-ZA" sz="2400" dirty="0">
                <a:solidFill>
                  <a:srgbClr val="000000"/>
                </a:solidFill>
                <a:latin typeface="Arial" panose="020B0604020202020204" pitchFamily="34" charset="0"/>
                <a:ea typeface="Times New Roman" panose="02020603050405020304" pitchFamily="18" charset="0"/>
              </a:rPr>
              <a:t>, </a:t>
            </a:r>
            <a:r>
              <a:rPr lang="en-ZA" sz="2400" b="1" dirty="0">
                <a:solidFill>
                  <a:srgbClr val="000000"/>
                </a:solidFill>
                <a:latin typeface="Arial" panose="020B0604020202020204" pitchFamily="34" charset="0"/>
                <a:ea typeface="Times New Roman" panose="02020603050405020304" pitchFamily="18" charset="0"/>
              </a:rPr>
              <a:t>methodologies</a:t>
            </a:r>
            <a:r>
              <a:rPr lang="en-ZA" sz="2400" dirty="0">
                <a:solidFill>
                  <a:srgbClr val="000000"/>
                </a:solidFill>
                <a:latin typeface="Arial" panose="020B0604020202020204" pitchFamily="34" charset="0"/>
                <a:ea typeface="Times New Roman" panose="02020603050405020304" pitchFamily="18" charset="0"/>
              </a:rPr>
              <a:t>, </a:t>
            </a:r>
            <a:r>
              <a:rPr lang="en-ZA" sz="2400" b="1" dirty="0">
                <a:solidFill>
                  <a:srgbClr val="000000"/>
                </a:solidFill>
                <a:latin typeface="Arial" panose="020B0604020202020204" pitchFamily="34" charset="0"/>
                <a:ea typeface="Times New Roman" panose="02020603050405020304" pitchFamily="18" charset="0"/>
              </a:rPr>
              <a:t>techniques</a:t>
            </a:r>
            <a:r>
              <a:rPr lang="en-ZA" sz="2400" dirty="0">
                <a:solidFill>
                  <a:srgbClr val="000000"/>
                </a:solidFill>
                <a:latin typeface="Arial" panose="020B0604020202020204" pitchFamily="34" charset="0"/>
                <a:ea typeface="Times New Roman" panose="02020603050405020304" pitchFamily="18" charset="0"/>
              </a:rPr>
              <a:t>, </a:t>
            </a:r>
            <a:r>
              <a:rPr lang="en-ZA" sz="2400" b="1" dirty="0">
                <a:solidFill>
                  <a:srgbClr val="000000"/>
                </a:solidFill>
                <a:latin typeface="Arial" panose="020B0604020202020204" pitchFamily="34" charset="0"/>
                <a:ea typeface="Times New Roman" panose="02020603050405020304" pitchFamily="18" charset="0"/>
              </a:rPr>
              <a:t>tools</a:t>
            </a:r>
            <a:r>
              <a:rPr lang="en-ZA" sz="2400" dirty="0">
                <a:solidFill>
                  <a:srgbClr val="000000"/>
                </a:solidFill>
                <a:latin typeface="Arial" panose="020B0604020202020204" pitchFamily="34" charset="0"/>
                <a:ea typeface="Times New Roman" panose="02020603050405020304" pitchFamily="18" charset="0"/>
              </a:rPr>
              <a:t>, and </a:t>
            </a:r>
            <a:r>
              <a:rPr lang="en-ZA" sz="2400" b="1" dirty="0">
                <a:solidFill>
                  <a:srgbClr val="000000"/>
                </a:solidFill>
                <a:latin typeface="Arial" panose="020B0604020202020204" pitchFamily="34" charset="0"/>
                <a:ea typeface="Times New Roman" panose="02020603050405020304" pitchFamily="18" charset="0"/>
              </a:rPr>
              <a:t>perspectives</a:t>
            </a:r>
            <a:r>
              <a:rPr lang="en-ZA" sz="2400" dirty="0">
                <a:solidFill>
                  <a:srgbClr val="000000"/>
                </a:solidFill>
                <a:latin typeface="Arial" panose="020B0604020202020204" pitchFamily="34" charset="0"/>
                <a:ea typeface="Times New Roman" panose="02020603050405020304" pitchFamily="18" charset="0"/>
              </a:rPr>
              <a:t> essential for systems </a:t>
            </a:r>
            <a:r>
              <a:rPr lang="en-ZA" sz="2400" dirty="0" smtClean="0">
                <a:solidFill>
                  <a:srgbClr val="000000"/>
                </a:solidFill>
                <a:latin typeface="Arial" panose="020B0604020202020204" pitchFamily="34" charset="0"/>
                <a:ea typeface="Times New Roman" panose="02020603050405020304" pitchFamily="18" charset="0"/>
              </a:rPr>
              <a:t>analysts.</a:t>
            </a:r>
          </a:p>
          <a:p>
            <a:endParaRPr lang="en-ZA"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3</a:t>
            </a:fld>
            <a:endParaRPr lang="en-US" altLang="en-US"/>
          </a:p>
        </p:txBody>
      </p:sp>
    </p:spTree>
    <p:extLst>
      <p:ext uri="{BB962C8B-B14F-4D97-AF65-F5344CB8AC3E}">
        <p14:creationId xmlns:p14="http://schemas.microsoft.com/office/powerpoint/2010/main" val="36409540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1E19640-2E94-4280-A853-B61BF0B803A4}" type="slidenum">
              <a:rPr lang="en-US" altLang="en-US" smtClean="0"/>
              <a:pPr/>
              <a:t>30</a:t>
            </a:fld>
            <a:endParaRPr lang="en-US" altLang="en-US"/>
          </a:p>
        </p:txBody>
      </p:sp>
      <p:pic>
        <p:nvPicPr>
          <p:cNvPr id="3" name="Picture 2"/>
          <p:cNvPicPr>
            <a:picLocks noChangeAspect="1"/>
          </p:cNvPicPr>
          <p:nvPr/>
        </p:nvPicPr>
        <p:blipFill>
          <a:blip r:embed="rId2"/>
          <a:stretch>
            <a:fillRect/>
          </a:stretch>
        </p:blipFill>
        <p:spPr>
          <a:xfrm>
            <a:off x="762000" y="404812"/>
            <a:ext cx="7620000" cy="6048375"/>
          </a:xfrm>
          <a:prstGeom prst="rect">
            <a:avLst/>
          </a:prstGeom>
        </p:spPr>
      </p:pic>
    </p:spTree>
    <p:extLst>
      <p:ext uri="{BB962C8B-B14F-4D97-AF65-F5344CB8AC3E}">
        <p14:creationId xmlns:p14="http://schemas.microsoft.com/office/powerpoint/2010/main" val="35471305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1E19640-2E94-4280-A853-B61BF0B803A4}" type="slidenum">
              <a:rPr lang="en-US" altLang="en-US" smtClean="0"/>
              <a:pPr/>
              <a:t>31</a:t>
            </a:fld>
            <a:endParaRPr lang="en-US" altLang="en-US"/>
          </a:p>
        </p:txBody>
      </p:sp>
      <p:sp>
        <p:nvSpPr>
          <p:cNvPr id="3" name="Rectangle 2"/>
          <p:cNvSpPr/>
          <p:nvPr/>
        </p:nvSpPr>
        <p:spPr>
          <a:xfrm>
            <a:off x="381000" y="381000"/>
            <a:ext cx="7467600" cy="5693866"/>
          </a:xfrm>
          <a:prstGeom prst="rect">
            <a:avLst/>
          </a:prstGeom>
        </p:spPr>
        <p:txBody>
          <a:bodyPr wrap="square">
            <a:spAutoFit/>
          </a:bodyPr>
          <a:lstStyle/>
          <a:p>
            <a:pPr algn="just"/>
            <a:r>
              <a:rPr lang="en-ZA" sz="2800" dirty="0"/>
              <a:t>Mountains should be climbed with as little effort as possible and without desire. The reality of your own nature should determine the speed. If you become restless, speed up. If you become winded, slow down. You climb the mountain in an equilibrium between restlessness and exhaustion. Then, when you’re no longer thinking ahead, each footstep isn’t just a means to an end but a unique event in itself.</a:t>
            </a:r>
          </a:p>
          <a:p>
            <a:endParaRPr lang="en-ZA" sz="2800" dirty="0" smtClean="0"/>
          </a:p>
          <a:p>
            <a:pPr algn="just"/>
            <a:r>
              <a:rPr lang="en-ZA" sz="2800" dirty="0" smtClean="0"/>
              <a:t>“The </a:t>
            </a:r>
            <a:r>
              <a:rPr lang="en-ZA" sz="2800" dirty="0"/>
              <a:t>only Zen you find on the tops of mountains is the Zen you bring up </a:t>
            </a:r>
            <a:r>
              <a:rPr lang="en-ZA" sz="2800" dirty="0" smtClean="0"/>
              <a:t>there”.</a:t>
            </a:r>
            <a:endParaRPr lang="en-ZA" sz="2800" dirty="0"/>
          </a:p>
        </p:txBody>
      </p:sp>
    </p:spTree>
    <p:extLst>
      <p:ext uri="{BB962C8B-B14F-4D97-AF65-F5344CB8AC3E}">
        <p14:creationId xmlns:p14="http://schemas.microsoft.com/office/powerpoint/2010/main" val="21046218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Congratulations:</a:t>
            </a:r>
            <a:endParaRPr lang="en-ZA" dirty="0"/>
          </a:p>
        </p:txBody>
      </p:sp>
      <p:sp>
        <p:nvSpPr>
          <p:cNvPr id="3" name="Content Placeholder 2"/>
          <p:cNvSpPr>
            <a:spLocks noGrp="1"/>
          </p:cNvSpPr>
          <p:nvPr>
            <p:ph idx="1"/>
          </p:nvPr>
        </p:nvSpPr>
        <p:spPr/>
        <p:txBody>
          <a:bodyPr/>
          <a:lstStyle/>
          <a:p>
            <a:r>
              <a:rPr lang="en-ZA" dirty="0" smtClean="0"/>
              <a:t>3</a:t>
            </a:r>
            <a:r>
              <a:rPr lang="en-ZA" baseline="30000" dirty="0" smtClean="0"/>
              <a:t>rd</a:t>
            </a:r>
            <a:r>
              <a:rPr lang="en-ZA" dirty="0" smtClean="0"/>
              <a:t> year/final year student</a:t>
            </a:r>
          </a:p>
          <a:p>
            <a:r>
              <a:rPr lang="en-ZA" dirty="0" smtClean="0"/>
              <a:t>Best wishes for this year</a:t>
            </a:r>
          </a:p>
          <a:p>
            <a:r>
              <a:rPr lang="en-ZA" dirty="0" smtClean="0"/>
              <a:t>Make it your best ever</a:t>
            </a:r>
            <a:endParaRPr lang="en-ZA" dirty="0"/>
          </a:p>
        </p:txBody>
      </p:sp>
      <p:sp>
        <p:nvSpPr>
          <p:cNvPr id="4" name="Slide Number Placeholder 3"/>
          <p:cNvSpPr>
            <a:spLocks noGrp="1"/>
          </p:cNvSpPr>
          <p:nvPr>
            <p:ph type="sldNum" sz="quarter" idx="12"/>
          </p:nvPr>
        </p:nvSpPr>
        <p:spPr/>
        <p:txBody>
          <a:bodyPr/>
          <a:lstStyle/>
          <a:p>
            <a:fld id="{B812CAE0-9D8F-4C57-A770-1173ADDBCEEF}" type="slidenum">
              <a:rPr lang="en-US" altLang="en-US" smtClean="0"/>
              <a:pPr/>
              <a:t>32</a:t>
            </a:fld>
            <a:endParaRPr lang="en-US" altLang="en-US"/>
          </a:p>
        </p:txBody>
      </p:sp>
    </p:spTree>
    <p:extLst>
      <p:ext uri="{BB962C8B-B14F-4D97-AF65-F5344CB8AC3E}">
        <p14:creationId xmlns:p14="http://schemas.microsoft.com/office/powerpoint/2010/main" val="17852191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ZA" dirty="0"/>
          </a:p>
        </p:txBody>
      </p:sp>
      <p:sp>
        <p:nvSpPr>
          <p:cNvPr id="3" name="Content Placeholder 2"/>
          <p:cNvSpPr>
            <a:spLocks noGrp="1"/>
          </p:cNvSpPr>
          <p:nvPr>
            <p:ph idx="1"/>
          </p:nvPr>
        </p:nvSpPr>
        <p:spPr/>
        <p:txBody>
          <a:bodyPr/>
          <a:lstStyle/>
          <a:p>
            <a:pPr eaLnBrk="1" hangingPunct="1"/>
            <a:r>
              <a:rPr lang="en-US" dirty="0"/>
              <a:t>The key to successful system development is thorough systems </a:t>
            </a:r>
            <a:r>
              <a:rPr lang="en-US" b="1" dirty="0"/>
              <a:t>analysis</a:t>
            </a:r>
            <a:r>
              <a:rPr lang="en-US" dirty="0"/>
              <a:t> and </a:t>
            </a:r>
            <a:r>
              <a:rPr lang="en-US" b="1" dirty="0"/>
              <a:t>design</a:t>
            </a:r>
            <a:r>
              <a:rPr lang="en-US" dirty="0"/>
              <a:t>:</a:t>
            </a:r>
          </a:p>
          <a:p>
            <a:pPr lvl="1" eaLnBrk="1" hangingPunct="1"/>
            <a:r>
              <a:rPr lang="en-US" dirty="0"/>
              <a:t>to </a:t>
            </a:r>
            <a:r>
              <a:rPr lang="en-US" u="sng" dirty="0"/>
              <a:t>understand</a:t>
            </a:r>
            <a:r>
              <a:rPr lang="en-US" dirty="0"/>
              <a:t> what the </a:t>
            </a:r>
            <a:r>
              <a:rPr lang="en-US" b="1" dirty="0"/>
              <a:t>business requires</a:t>
            </a:r>
            <a:r>
              <a:rPr lang="en-US" dirty="0"/>
              <a:t> from the information system </a:t>
            </a:r>
          </a:p>
          <a:p>
            <a:pPr eaLnBrk="1" hangingPunct="1"/>
            <a:r>
              <a:rPr lang="en-US" b="1" dirty="0"/>
              <a:t>Systems analysis</a:t>
            </a:r>
            <a:r>
              <a:rPr lang="en-US" dirty="0"/>
              <a:t> means understanding and specifying in detail what the information system </a:t>
            </a:r>
            <a:r>
              <a:rPr lang="en-US" b="1" dirty="0"/>
              <a:t>should do </a:t>
            </a:r>
          </a:p>
          <a:p>
            <a:endParaRPr lang="en-ZA" dirty="0"/>
          </a:p>
        </p:txBody>
      </p:sp>
      <p:sp>
        <p:nvSpPr>
          <p:cNvPr id="5" name="Slide Number Placeholder 4"/>
          <p:cNvSpPr>
            <a:spLocks noGrp="1"/>
          </p:cNvSpPr>
          <p:nvPr>
            <p:ph type="sldNum" sz="quarter" idx="12"/>
          </p:nvPr>
        </p:nvSpPr>
        <p:spPr/>
        <p:txBody>
          <a:bodyPr/>
          <a:lstStyle/>
          <a:p>
            <a:fld id="{B812CAE0-9D8F-4C57-A770-1173ADDBCEEF}" type="slidenum">
              <a:rPr lang="en-US" altLang="en-US" smtClean="0"/>
              <a:pPr/>
              <a:t>4</a:t>
            </a:fld>
            <a:endParaRPr lang="en-US" altLang="en-US"/>
          </a:p>
        </p:txBody>
      </p:sp>
    </p:spTree>
    <p:extLst>
      <p:ext uri="{BB962C8B-B14F-4D97-AF65-F5344CB8AC3E}">
        <p14:creationId xmlns:p14="http://schemas.microsoft.com/office/powerpoint/2010/main" val="22611755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B385C576-A8A2-4535-AE7B-0286559A11A2}" type="slidenum">
              <a:rPr lang="en-US" altLang="en-US"/>
              <a:pPr/>
              <a:t>5</a:t>
            </a:fld>
            <a:endParaRPr lang="en-US" altLang="en-US"/>
          </a:p>
        </p:txBody>
      </p:sp>
      <p:sp>
        <p:nvSpPr>
          <p:cNvPr id="74754" name="Rectangle 2"/>
          <p:cNvSpPr>
            <a:spLocks noGrp="1" noChangeArrowheads="1"/>
          </p:cNvSpPr>
          <p:nvPr>
            <p:ph type="title"/>
          </p:nvPr>
        </p:nvSpPr>
        <p:spPr/>
        <p:txBody>
          <a:bodyPr/>
          <a:lstStyle/>
          <a:p>
            <a:r>
              <a:rPr lang="en-US" dirty="0" smtClean="0"/>
              <a:t>Introduction (cont.)</a:t>
            </a:r>
            <a:endParaRPr lang="en-US" dirty="0"/>
          </a:p>
        </p:txBody>
      </p:sp>
      <p:sp>
        <p:nvSpPr>
          <p:cNvPr id="74755" name="Rectangle 3"/>
          <p:cNvSpPr>
            <a:spLocks noGrp="1" noChangeArrowheads="1"/>
          </p:cNvSpPr>
          <p:nvPr>
            <p:ph type="body" idx="1"/>
          </p:nvPr>
        </p:nvSpPr>
        <p:spPr>
          <a:xfrm>
            <a:off x="457200" y="1752600"/>
            <a:ext cx="8229600" cy="4411663"/>
          </a:xfrm>
        </p:spPr>
        <p:txBody>
          <a:bodyPr/>
          <a:lstStyle/>
          <a:p>
            <a:pPr eaLnBrk="1" hangingPunct="1"/>
            <a:r>
              <a:rPr lang="en-US" b="1" dirty="0"/>
              <a:t>Systems design</a:t>
            </a:r>
            <a:r>
              <a:rPr lang="en-US" dirty="0"/>
              <a:t> means specifying in detail </a:t>
            </a:r>
            <a:r>
              <a:rPr lang="en-US" b="1" dirty="0"/>
              <a:t>how</a:t>
            </a:r>
            <a:r>
              <a:rPr lang="en-US" dirty="0"/>
              <a:t> the many components of the information system should be physically implemented </a:t>
            </a:r>
          </a:p>
          <a:p>
            <a:pPr eaLnBrk="1" hangingPunct="1"/>
            <a:r>
              <a:rPr lang="en-US" dirty="0"/>
              <a:t>We will learn </a:t>
            </a:r>
            <a:r>
              <a:rPr lang="en-US" b="1" dirty="0"/>
              <a:t>techniques</a:t>
            </a:r>
            <a:r>
              <a:rPr lang="en-US" dirty="0"/>
              <a:t> used by a systems analyst, a business professional who develops information systems.  </a:t>
            </a:r>
          </a:p>
          <a:p>
            <a:pPr lvl="1" eaLnBrk="1" hangingPunct="1"/>
            <a:r>
              <a:rPr lang="en-US" dirty="0"/>
              <a:t>It focuses specifically on object-oriented analysis and design, using </a:t>
            </a:r>
            <a:r>
              <a:rPr lang="en-US" dirty="0" smtClean="0"/>
              <a:t>an agile, iterative approach. </a:t>
            </a:r>
            <a:endParaRPr lang="en-US" dirty="0"/>
          </a:p>
          <a:p>
            <a:pPr eaLnBrk="1" hangingPunct="1"/>
            <a:r>
              <a:rPr lang="en-US" dirty="0" smtClean="0"/>
              <a:t>This year we will focus on implementation</a:t>
            </a:r>
            <a:endParaRPr lang="en-US" dirty="0"/>
          </a:p>
          <a:p>
            <a:pPr marL="0" indent="0">
              <a:buNone/>
            </a:pPr>
            <a:endParaRPr 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C3BDBC2-F4F0-4668-B0B5-A1BD9FC5572F}" type="slidenum">
              <a:rPr lang="en-GB"/>
              <a:pPr/>
              <a:t>6</a:t>
            </a:fld>
            <a:endParaRPr lang="en-GB"/>
          </a:p>
        </p:txBody>
      </p:sp>
      <p:sp>
        <p:nvSpPr>
          <p:cNvPr id="7170" name="AutoShape 2"/>
          <p:cNvSpPr>
            <a:spLocks noGrp="1" noChangeArrowheads="1"/>
          </p:cNvSpPr>
          <p:nvPr>
            <p:ph type="title"/>
          </p:nvPr>
        </p:nvSpPr>
        <p:spPr/>
        <p:txBody>
          <a:bodyPr/>
          <a:lstStyle/>
          <a:p>
            <a:r>
              <a:rPr lang="en-US" sz="3600" dirty="0"/>
              <a:t>Mary Wright: </a:t>
            </a:r>
            <a:r>
              <a:rPr lang="en-US" sz="3600" dirty="0" smtClean="0"/>
              <a:t>(Case Study.ed5)</a:t>
            </a:r>
            <a:endParaRPr lang="en-GB" sz="3600" dirty="0"/>
          </a:p>
        </p:txBody>
      </p:sp>
      <p:sp>
        <p:nvSpPr>
          <p:cNvPr id="2" name="Content Placeholder 1"/>
          <p:cNvSpPr>
            <a:spLocks noGrp="1"/>
          </p:cNvSpPr>
          <p:nvPr>
            <p:ph idx="1"/>
          </p:nvPr>
        </p:nvSpPr>
        <p:spPr/>
        <p:txBody>
          <a:bodyPr/>
          <a:lstStyle/>
          <a:p>
            <a:r>
              <a:rPr lang="en-US" dirty="0" smtClean="0"/>
              <a:t>MIS</a:t>
            </a:r>
            <a:r>
              <a:rPr lang="en-US" dirty="0"/>
              <a:t>: </a:t>
            </a:r>
            <a:r>
              <a:rPr lang="en-US" dirty="0" smtClean="0"/>
              <a:t>Management </a:t>
            </a:r>
            <a:r>
              <a:rPr lang="en-US" dirty="0"/>
              <a:t>Information System graduate</a:t>
            </a:r>
          </a:p>
          <a:p>
            <a:pPr lvl="1"/>
            <a:r>
              <a:rPr lang="en-US" dirty="0"/>
              <a:t>Works at an independent oil refinery</a:t>
            </a:r>
            <a:endParaRPr lang="en-ZA" dirty="0"/>
          </a:p>
          <a:p>
            <a:pPr lvl="1"/>
            <a:r>
              <a:rPr lang="en-US" dirty="0" smtClean="0"/>
              <a:t>Comp </a:t>
            </a:r>
            <a:r>
              <a:rPr lang="en-US" dirty="0"/>
              <a:t>buys crude oil from petroleum producers </a:t>
            </a:r>
          </a:p>
          <a:p>
            <a:pPr lvl="1"/>
            <a:r>
              <a:rPr lang="en-US" dirty="0"/>
              <a:t>Refine it and sell it to distributors</a:t>
            </a:r>
          </a:p>
          <a:p>
            <a:pPr lvl="1"/>
            <a:r>
              <a:rPr lang="en-US" dirty="0"/>
              <a:t>Demand for refined petroleum had increased</a:t>
            </a:r>
          </a:p>
          <a:p>
            <a:r>
              <a:rPr lang="en-US" dirty="0"/>
              <a:t>Problem: Increase production at reduced cost</a:t>
            </a:r>
          </a:p>
          <a:p>
            <a:pPr lvl="1"/>
            <a:r>
              <a:rPr lang="en-US" dirty="0"/>
              <a:t>Improve the Capacity Planning System and the Refining Operating System</a:t>
            </a:r>
          </a:p>
          <a:p>
            <a:endParaRPr lang="en-ZA" dirty="0"/>
          </a:p>
        </p:txBody>
      </p:sp>
    </p:spTree>
    <p:extLst>
      <p:ext uri="{BB962C8B-B14F-4D97-AF65-F5344CB8AC3E}">
        <p14:creationId xmlns:p14="http://schemas.microsoft.com/office/powerpoint/2010/main" val="16016416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63C94508-0BAF-410F-B030-4AE482E77209}" type="slidenum">
              <a:rPr lang="en-GB"/>
              <a:pPr/>
              <a:t>7</a:t>
            </a:fld>
            <a:endParaRPr lang="en-GB"/>
          </a:p>
        </p:txBody>
      </p:sp>
      <p:sp>
        <p:nvSpPr>
          <p:cNvPr id="9218" name="AutoShape 2"/>
          <p:cNvSpPr>
            <a:spLocks noGrp="1" noChangeArrowheads="1"/>
          </p:cNvSpPr>
          <p:nvPr>
            <p:ph type="title"/>
          </p:nvPr>
        </p:nvSpPr>
        <p:spPr/>
        <p:txBody>
          <a:bodyPr/>
          <a:lstStyle/>
          <a:p>
            <a:r>
              <a:rPr lang="en-US" dirty="0"/>
              <a:t>Challenge:</a:t>
            </a:r>
            <a:endParaRPr lang="en-GB" dirty="0"/>
          </a:p>
        </p:txBody>
      </p:sp>
      <p:sp>
        <p:nvSpPr>
          <p:cNvPr id="9219" name="Rectangle 3"/>
          <p:cNvSpPr>
            <a:spLocks noGrp="1" noChangeArrowheads="1"/>
          </p:cNvSpPr>
          <p:nvPr>
            <p:ph type="body" idx="1"/>
          </p:nvPr>
        </p:nvSpPr>
        <p:spPr>
          <a:xfrm>
            <a:off x="533400" y="1905000"/>
            <a:ext cx="8305800" cy="4306888"/>
          </a:xfrm>
        </p:spPr>
        <p:txBody>
          <a:bodyPr/>
          <a:lstStyle/>
          <a:p>
            <a:r>
              <a:rPr lang="en-US" dirty="0"/>
              <a:t>This increased demand and other </a:t>
            </a:r>
            <a:r>
              <a:rPr lang="en-US" b="1" dirty="0"/>
              <a:t>competitive</a:t>
            </a:r>
            <a:r>
              <a:rPr lang="en-US" dirty="0"/>
              <a:t> changes in the industry made Information Systems particularly </a:t>
            </a:r>
            <a:r>
              <a:rPr lang="en-US" dirty="0" smtClean="0"/>
              <a:t>important:</a:t>
            </a:r>
            <a:endParaRPr lang="en-US" dirty="0"/>
          </a:p>
          <a:p>
            <a:r>
              <a:rPr lang="en-US" dirty="0"/>
              <a:t> IS are </a:t>
            </a:r>
            <a:r>
              <a:rPr lang="en-US" b="1" dirty="0"/>
              <a:t>crucial</a:t>
            </a:r>
            <a:r>
              <a:rPr lang="en-US" dirty="0"/>
              <a:t> to the success of businesses</a:t>
            </a:r>
          </a:p>
          <a:p>
            <a:pPr lvl="1"/>
            <a:r>
              <a:rPr lang="en-US" dirty="0"/>
              <a:t>They make businesses more </a:t>
            </a:r>
            <a:r>
              <a:rPr lang="en-US" b="1" dirty="0"/>
              <a:t>competitive</a:t>
            </a:r>
          </a:p>
          <a:p>
            <a:pPr lvl="1"/>
            <a:r>
              <a:rPr lang="en-US" dirty="0"/>
              <a:t>Having a dramatic impact on </a:t>
            </a:r>
            <a:r>
              <a:rPr lang="en-US" b="1" dirty="0"/>
              <a:t>productivity</a:t>
            </a:r>
            <a:r>
              <a:rPr lang="en-US" dirty="0"/>
              <a:t> and </a:t>
            </a:r>
            <a:r>
              <a:rPr lang="en-US" b="1" dirty="0"/>
              <a:t>profits</a:t>
            </a:r>
          </a:p>
          <a:p>
            <a:pPr lvl="1"/>
            <a:r>
              <a:rPr lang="en-US" dirty="0"/>
              <a:t>Examples: Online purchases and reservations</a:t>
            </a:r>
            <a:r>
              <a:rPr lang="en-ZA" dirty="0"/>
              <a:t>, online auctions</a:t>
            </a:r>
            <a:r>
              <a:rPr lang="en-ZA" dirty="0" smtClean="0"/>
              <a:t>,…, </a:t>
            </a:r>
            <a:r>
              <a:rPr lang="en-ZA" dirty="0"/>
              <a:t>e-mail, etc.</a:t>
            </a:r>
            <a:endParaRPr lang="en-US" dirty="0"/>
          </a:p>
          <a:p>
            <a:endParaRPr lang="en-GB" dirty="0"/>
          </a:p>
        </p:txBody>
      </p:sp>
    </p:spTree>
    <p:extLst>
      <p:ext uri="{BB962C8B-B14F-4D97-AF65-F5344CB8AC3E}">
        <p14:creationId xmlns:p14="http://schemas.microsoft.com/office/powerpoint/2010/main" val="4987788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6C32F9B7-C1FA-4D7C-BED3-2D63CB70AC2B}" type="slidenum">
              <a:rPr lang="en-GB"/>
              <a:pPr/>
              <a:t>8</a:t>
            </a:fld>
            <a:endParaRPr lang="en-GB"/>
          </a:p>
        </p:txBody>
      </p:sp>
      <p:sp>
        <p:nvSpPr>
          <p:cNvPr id="15362" name="AutoShape 2"/>
          <p:cNvSpPr>
            <a:spLocks noGrp="1" noChangeArrowheads="1"/>
          </p:cNvSpPr>
          <p:nvPr>
            <p:ph type="title"/>
          </p:nvPr>
        </p:nvSpPr>
        <p:spPr/>
        <p:txBody>
          <a:bodyPr/>
          <a:lstStyle/>
          <a:p>
            <a:r>
              <a:rPr lang="en-GB" sz="3600" dirty="0" smtClean="0"/>
              <a:t>People vs. Technology:</a:t>
            </a:r>
            <a:endParaRPr lang="en-GB" sz="3600" dirty="0"/>
          </a:p>
        </p:txBody>
      </p:sp>
      <p:sp>
        <p:nvSpPr>
          <p:cNvPr id="15363" name="Rectangle 3"/>
          <p:cNvSpPr>
            <a:spLocks noGrp="1" noChangeArrowheads="1"/>
          </p:cNvSpPr>
          <p:nvPr>
            <p:ph type="body" idx="1"/>
          </p:nvPr>
        </p:nvSpPr>
        <p:spPr>
          <a:xfrm>
            <a:off x="533400" y="1752600"/>
            <a:ext cx="8305800" cy="4162425"/>
          </a:xfrm>
        </p:spPr>
        <p:txBody>
          <a:bodyPr/>
          <a:lstStyle/>
          <a:p>
            <a:r>
              <a:rPr lang="en-US" dirty="0"/>
              <a:t>It’s NOT the technology itself that increases productivity and profits</a:t>
            </a:r>
          </a:p>
          <a:p>
            <a:r>
              <a:rPr lang="en-US" dirty="0"/>
              <a:t>It’s the people who develop IS solutions that harness the power of the technology that makes these benefits possible.</a:t>
            </a:r>
          </a:p>
          <a:p>
            <a:r>
              <a:rPr lang="en-US" dirty="0"/>
              <a:t>“</a:t>
            </a:r>
            <a:r>
              <a:rPr lang="en-US" b="1" i="1" dirty="0"/>
              <a:t>Strategic IS</a:t>
            </a:r>
            <a:r>
              <a:rPr lang="en-US" dirty="0"/>
              <a:t>”</a:t>
            </a:r>
            <a:endParaRPr lang="en-ZA" dirty="0" smtClean="0"/>
          </a:p>
        </p:txBody>
      </p:sp>
    </p:spTree>
    <p:extLst>
      <p:ext uri="{BB962C8B-B14F-4D97-AF65-F5344CB8AC3E}">
        <p14:creationId xmlns:p14="http://schemas.microsoft.com/office/powerpoint/2010/main" val="8131576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E286C45-F7CD-4D86-9698-22FE6063B127}" type="slidenum">
              <a:rPr lang="en-GB"/>
              <a:pPr/>
              <a:t>9</a:t>
            </a:fld>
            <a:endParaRPr lang="en-GB"/>
          </a:p>
        </p:txBody>
      </p:sp>
      <p:sp>
        <p:nvSpPr>
          <p:cNvPr id="11266" name="AutoShape 2"/>
          <p:cNvSpPr>
            <a:spLocks noGrp="1" noChangeArrowheads="1"/>
          </p:cNvSpPr>
          <p:nvPr>
            <p:ph type="title"/>
          </p:nvPr>
        </p:nvSpPr>
        <p:spPr/>
        <p:txBody>
          <a:bodyPr/>
          <a:lstStyle/>
          <a:p>
            <a:r>
              <a:rPr lang="en-ZA" sz="3200" dirty="0" smtClean="0"/>
              <a:t>Ms Wright:</a:t>
            </a:r>
            <a:endParaRPr lang="en-GB" sz="3200" dirty="0"/>
          </a:p>
        </p:txBody>
      </p:sp>
      <p:sp>
        <p:nvSpPr>
          <p:cNvPr id="11267" name="Rectangle 3"/>
          <p:cNvSpPr>
            <a:spLocks noGrp="1" noChangeArrowheads="1"/>
          </p:cNvSpPr>
          <p:nvPr>
            <p:ph type="body" idx="1"/>
          </p:nvPr>
        </p:nvSpPr>
        <p:spPr/>
        <p:txBody>
          <a:bodyPr/>
          <a:lstStyle/>
          <a:p>
            <a:r>
              <a:rPr lang="en-US" dirty="0"/>
              <a:t>She did some programming</a:t>
            </a:r>
          </a:p>
          <a:p>
            <a:pPr lvl="1"/>
            <a:r>
              <a:rPr lang="en-US" dirty="0"/>
              <a:t>User </a:t>
            </a:r>
            <a:r>
              <a:rPr lang="en-US" dirty="0" smtClean="0"/>
              <a:t>support, VB/Java training</a:t>
            </a:r>
            <a:endParaRPr lang="en-US" dirty="0"/>
          </a:p>
          <a:p>
            <a:pPr lvl="1"/>
            <a:r>
              <a:rPr lang="en-US" dirty="0"/>
              <a:t>Very much according to her training</a:t>
            </a:r>
          </a:p>
          <a:p>
            <a:r>
              <a:rPr lang="en-US" dirty="0"/>
              <a:t>The company decided on </a:t>
            </a:r>
            <a:r>
              <a:rPr lang="en-US" dirty="0" smtClean="0"/>
              <a:t>Integrated Process Control system </a:t>
            </a:r>
            <a:r>
              <a:rPr lang="en-US" dirty="0"/>
              <a:t>project:</a:t>
            </a:r>
          </a:p>
          <a:p>
            <a:pPr lvl="1"/>
            <a:r>
              <a:rPr lang="en-US" dirty="0"/>
              <a:t>More strategic overall planning </a:t>
            </a:r>
          </a:p>
          <a:p>
            <a:pPr lvl="1"/>
            <a:r>
              <a:rPr lang="en-US" dirty="0"/>
              <a:t>Including IS</a:t>
            </a:r>
          </a:p>
          <a:p>
            <a:r>
              <a:rPr lang="en-US" dirty="0"/>
              <a:t>She becomes a junior analyst assisting the project manager</a:t>
            </a:r>
            <a:endParaRPr lang="en-ZA" dirty="0"/>
          </a:p>
          <a:p>
            <a:endParaRPr lang="en-GB" dirty="0"/>
          </a:p>
        </p:txBody>
      </p:sp>
    </p:spTree>
    <p:extLst>
      <p:ext uri="{BB962C8B-B14F-4D97-AF65-F5344CB8AC3E}">
        <p14:creationId xmlns:p14="http://schemas.microsoft.com/office/powerpoint/2010/main" val="2201661254"/>
      </p:ext>
    </p:extLst>
  </p:cSld>
  <p:clrMapOvr>
    <a:masterClrMapping/>
  </p:clrMapOvr>
  <p:timing>
    <p:tnLst>
      <p:par>
        <p:cTn id="1" dur="indefinite" restart="never" nodeType="tmRoot"/>
      </p:par>
    </p:tnLst>
  </p:timing>
</p:sld>
</file>

<file path=ppt/theme/theme1.xml><?xml version="1.0" encoding="utf-8"?>
<a:theme xmlns:a="http://schemas.openxmlformats.org/drawingml/2006/main" name="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Capsules</Template>
  <TotalTime>3098</TotalTime>
  <Words>1187</Words>
  <Application>Microsoft Office PowerPoint</Application>
  <PresentationFormat>On-screen Show (4:3)</PresentationFormat>
  <Paragraphs>168</Paragraphs>
  <Slides>32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Arial</vt:lpstr>
      <vt:lpstr>Arial</vt:lpstr>
      <vt:lpstr>Times New Roman</vt:lpstr>
      <vt:lpstr>Wingdings</vt:lpstr>
      <vt:lpstr>Network</vt:lpstr>
      <vt:lpstr> CMIS301</vt:lpstr>
      <vt:lpstr>Prescribed Book:</vt:lpstr>
      <vt:lpstr>Background:</vt:lpstr>
      <vt:lpstr>Introduction</vt:lpstr>
      <vt:lpstr>Introduction (cont.)</vt:lpstr>
      <vt:lpstr>Mary Wright: (Case Study.ed5)</vt:lpstr>
      <vt:lpstr>Challenge:</vt:lpstr>
      <vt:lpstr>People vs. Technology:</vt:lpstr>
      <vt:lpstr>Ms Wright:</vt:lpstr>
      <vt:lpstr>Her Job:</vt:lpstr>
      <vt:lpstr>Systems Development:</vt:lpstr>
      <vt:lpstr>System Analyst:</vt:lpstr>
      <vt:lpstr>Case Study: Ridgeline Mountain Outfitters (RMO)</vt:lpstr>
      <vt:lpstr>RMO:</vt:lpstr>
      <vt:lpstr>Solving a Problem:</vt:lpstr>
      <vt:lpstr>How to Solve a problem:    6 core processes</vt:lpstr>
      <vt:lpstr>(cont.)</vt:lpstr>
      <vt:lpstr>PowerPoint Presentation</vt:lpstr>
      <vt:lpstr>Iterative and Agile Systems Development Lifecycle (SDLC)</vt:lpstr>
      <vt:lpstr>What is the basic philosophy of Agile development? </vt:lpstr>
      <vt:lpstr>What is iterative development?</vt:lpstr>
      <vt:lpstr>Q: What is the basic purpose of a course in systems analysis and design? </vt:lpstr>
      <vt:lpstr>Q: 6 core processes?</vt:lpstr>
      <vt:lpstr>Q: What are the key benefits of iterative development? </vt:lpstr>
      <vt:lpstr>PowerPoint Presentation</vt:lpstr>
      <vt:lpstr>PowerPoint Presentation</vt:lpstr>
      <vt:lpstr>PowerPoint Presentation</vt:lpstr>
      <vt:lpstr>Job Opportunities?</vt:lpstr>
      <vt:lpstr>PowerPoint Presentation</vt:lpstr>
      <vt:lpstr>PowerPoint Presentation</vt:lpstr>
      <vt:lpstr>PowerPoint Presentation</vt:lpstr>
      <vt:lpstr>Congratulations: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Barend F Nel</dc:creator>
  <cp:lastModifiedBy>Barend Frederik Nel</cp:lastModifiedBy>
  <cp:revision>64</cp:revision>
  <cp:lastPrinted>1601-01-01T00:00:00Z</cp:lastPrinted>
  <dcterms:created xsi:type="dcterms:W3CDTF">2011-10-31T16:54:53Z</dcterms:created>
  <dcterms:modified xsi:type="dcterms:W3CDTF">2018-02-02T12:11:37Z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4</vt:i4>
  </property>
</Properties>
</file>