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6" r:id="rId2"/>
    <p:sldMasterId id="2147483657" r:id="rId3"/>
    <p:sldMasterId id="2147483654" r:id="rId4"/>
    <p:sldMasterId id="2147483652" r:id="rId5"/>
    <p:sldMasterId id="2147483655" r:id="rId6"/>
  </p:sldMasterIdLst>
  <p:notesMasterIdLst>
    <p:notesMasterId r:id="rId37"/>
  </p:notesMasterIdLst>
  <p:sldIdLst>
    <p:sldId id="256" r:id="rId7"/>
    <p:sldId id="257" r:id="rId8"/>
    <p:sldId id="258" r:id="rId9"/>
    <p:sldId id="260" r:id="rId10"/>
    <p:sldId id="261" r:id="rId11"/>
    <p:sldId id="262" r:id="rId12"/>
    <p:sldId id="263" r:id="rId13"/>
    <p:sldId id="264" r:id="rId14"/>
    <p:sldId id="265" r:id="rId15"/>
    <p:sldId id="266" r:id="rId16"/>
    <p:sldId id="267" r:id="rId17"/>
    <p:sldId id="270" r:id="rId18"/>
    <p:sldId id="268" r:id="rId19"/>
    <p:sldId id="269" r:id="rId20"/>
    <p:sldId id="271"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6" r:id="rId34"/>
    <p:sldId id="272" r:id="rId35"/>
    <p:sldId id="287"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803" autoAdjust="0"/>
  </p:normalViewPr>
  <p:slideViewPr>
    <p:cSldViewPr>
      <p:cViewPr varScale="1">
        <p:scale>
          <a:sx n="59" d="100"/>
          <a:sy n="59" d="100"/>
        </p:scale>
        <p:origin x="171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viewProps" Target="viewProps.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8" Type="http://schemas.openxmlformats.org/officeDocument/2006/relationships/slide" Target="slides/slide2.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819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FCE9044-18D8-42D5-BF99-E169614F9F1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226635-584D-4BEE-AB48-7C3CDAEC3E7D}" type="slidenum">
              <a:rPr lang="en-US" altLang="en-US"/>
              <a:pPr/>
              <a:t>4</a:t>
            </a:fld>
            <a:endParaRPr lang="en-US" altLang="en-US"/>
          </a:p>
        </p:txBody>
      </p:sp>
      <p:sp>
        <p:nvSpPr>
          <p:cNvPr id="34818" name="Rectangle 2"/>
          <p:cNvSpPr>
            <a:spLocks noRot="1" noChangeArrowheads="1" noTextEdit="1"/>
          </p:cNvSpPr>
          <p:nvPr>
            <p:ph type="sldImg"/>
          </p:nvPr>
        </p:nvSpPr>
        <p:spPr>
          <a:ln/>
        </p:spPr>
      </p:sp>
      <p:sp>
        <p:nvSpPr>
          <p:cNvPr id="34819" name="Rectangle 3"/>
          <p:cNvSpPr>
            <a:spLocks noGrp="1" noChangeArrowheads="1"/>
          </p:cNvSpPr>
          <p:nvPr>
            <p:ph type="body" idx="1"/>
          </p:nvPr>
        </p:nvSpPr>
        <p:spPr/>
        <p:txBody>
          <a:bodyPr/>
          <a:lstStyle/>
          <a:p>
            <a:pPr>
              <a:lnSpc>
                <a:spcPct val="90000"/>
              </a:lnSpc>
            </a:pPr>
            <a:r>
              <a:rPr lang="en-US" altLang="en-US"/>
              <a:t>Nowadays, one of the major challenges in education is to improve both instructional productivity and learning quality for a large and diverse population of students under real-world constraints such as limited financial resources and insufficient numbers of qualified instructors. Many researches suggest that students who are actively engaged in the learning process are more likely to achieve success. </a:t>
            </a:r>
          </a:p>
          <a:p>
            <a:pPr>
              <a:lnSpc>
                <a:spcPct val="90000"/>
              </a:lnSpc>
            </a:pPr>
            <a:r>
              <a:rPr lang="en-US" altLang="en-US"/>
              <a:t>(1) Expand learning experience. We can give the students the change to communicate with their classmates or with other people (via Web, email…) to help them answer a focused question or find solutions for a problem. </a:t>
            </a:r>
          </a:p>
          <a:p>
            <a:pPr>
              <a:lnSpc>
                <a:spcPct val="90000"/>
              </a:lnSpc>
            </a:pPr>
            <a:r>
              <a:rPr lang="en-US" altLang="en-US"/>
              <a:t>(2) Take advantage of the power of interaction. There are four modes of learning: dialogue with self, dialogue with others, observing and doing. Each of the four modes has its own value, and using them at the same time can add variety, and thereby be more interesting to the learners. </a:t>
            </a:r>
          </a:p>
          <a:p>
            <a:pPr>
              <a:lnSpc>
                <a:spcPct val="90000"/>
              </a:lnSpc>
            </a:pPr>
            <a:r>
              <a:rPr lang="en-US" altLang="en-US"/>
              <a:t>(3) Create a dialect between experience and dialogue. New experience (of doing or observing) can give learners a new perspective on what is true (beliefs) and/or what is good (values) in the world. Dialogue (with self or with others) can help learners construct the many possible meanings of experience and the insights that come from them. People learn faster when new concepts are useful in their present as well as future lives. The role of an educator is to assess the audience’s interests, current skills, and aims. This information then guides the structuring of a learning atmosphere and selection of methods most satisfying and effective for the learners.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97B095-8599-4174-979A-357F63C665C0}" type="slidenum">
              <a:rPr lang="en-US" altLang="en-US"/>
              <a:pPr/>
              <a:t>16</a:t>
            </a:fld>
            <a:endParaRPr lang="en-US" altLang="en-US"/>
          </a:p>
        </p:txBody>
      </p:sp>
      <p:sp>
        <p:nvSpPr>
          <p:cNvPr id="99330" name="Rectangle 2"/>
          <p:cNvSpPr>
            <a:spLocks noRot="1" noChangeArrowheads="1" noTextEdit="1"/>
          </p:cNvSpPr>
          <p:nvPr>
            <p:ph type="sldImg"/>
          </p:nvPr>
        </p:nvSpPr>
        <p:spPr>
          <a:ln/>
        </p:spPr>
      </p:sp>
      <p:sp>
        <p:nvSpPr>
          <p:cNvPr id="99331" name="Rectangle 3"/>
          <p:cNvSpPr>
            <a:spLocks noGrp="1" noChangeArrowheads="1"/>
          </p:cNvSpPr>
          <p:nvPr>
            <p:ph type="body" idx="1"/>
          </p:nvPr>
        </p:nvSpPr>
        <p:spPr/>
        <p:txBody>
          <a:bodyPr/>
          <a:lstStyle/>
          <a:p>
            <a:r>
              <a:rPr lang="en-US" altLang="en-US"/>
              <a:t>In this approach, the agent learns its behavior from its teacher by integrating several machine learning and knowledge acquisition techniques. This process is based on cooperation between the agent and the human expert in which the agent helps the expert to express his/her knowledge using the agent’s representation language, and the expert guides the learning actions of the agent. As a consequence, the Disciple approach significantly reduces the involvement of the knowledge engineer as well as the time required from the domain expert in the process of building an intelligent agent.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92C99D-0C4F-4404-B516-F1F2EB0FDC48}" type="slidenum">
              <a:rPr lang="en-US" altLang="en-US"/>
              <a:pPr/>
              <a:t>17</a:t>
            </a:fld>
            <a:endParaRPr lang="en-US" altLang="en-US"/>
          </a:p>
        </p:txBody>
      </p:sp>
      <p:sp>
        <p:nvSpPr>
          <p:cNvPr id="101378" name="Rectangle 2"/>
          <p:cNvSpPr>
            <a:spLocks noRot="1" noChangeArrowheads="1" noTextEdit="1"/>
          </p:cNvSpPr>
          <p:nvPr>
            <p:ph type="sldImg"/>
          </p:nvPr>
        </p:nvSpPr>
        <p:spPr>
          <a:ln/>
        </p:spPr>
      </p:sp>
      <p:sp>
        <p:nvSpPr>
          <p:cNvPr id="101379" name="Rectangle 3"/>
          <p:cNvSpPr>
            <a:spLocks noGrp="1" noChangeArrowheads="1"/>
          </p:cNvSpPr>
          <p:nvPr>
            <p:ph type="body" idx="1"/>
          </p:nvPr>
        </p:nvSpPr>
        <p:spPr/>
        <p:txBody>
          <a:bodyPr/>
          <a:lstStyle/>
          <a:p>
            <a:r>
              <a:rPr lang="en-US" altLang="en-US"/>
              <a:t>Disciple Learning Agent Shell contains components for basic knowledge acquisition and learning, problems solving and knowledge base management. </a:t>
            </a:r>
          </a:p>
          <a:p>
            <a:r>
              <a:rPr lang="en-US" altLang="en-US"/>
              <a:t>The Disciple shell consists of four main domain independent components: </a:t>
            </a:r>
          </a:p>
          <a:p>
            <a:r>
              <a:rPr lang="en-US" altLang="en-US"/>
              <a:t>a knowledge acquisition and learning component for developing and improving the knowledge base, with a domain-independent graphical user interface; </a:t>
            </a:r>
          </a:p>
          <a:p>
            <a:r>
              <a:rPr lang="en-US" altLang="en-US"/>
              <a:t>a basic problem solving component which provides basic problem solving operations; </a:t>
            </a:r>
          </a:p>
          <a:p>
            <a:r>
              <a:rPr lang="en-US" altLang="en-US"/>
              <a:t>a  knowledge base manager which controls access and updates to the knowledge base; </a:t>
            </a:r>
          </a:p>
          <a:p>
            <a:r>
              <a:rPr lang="en-US" altLang="en-US"/>
              <a:t>an empty knowledge base to be developed for the specific application domain. </a:t>
            </a:r>
          </a:p>
          <a:p>
            <a:r>
              <a:rPr lang="en-US" altLang="en-US"/>
              <a:t>a specialized problem solver which provides the specific functionality of the agent; </a:t>
            </a:r>
          </a:p>
          <a:p>
            <a:r>
              <a:rPr lang="en-US" altLang="en-US"/>
              <a:t>a domain-specific graphical user interface which facilitates training and use by educators and students.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F7D20F-AB91-436F-93E0-ADFC5EB1DBAA}" type="slidenum">
              <a:rPr lang="en-US" altLang="en-US"/>
              <a:pPr/>
              <a:t>19</a:t>
            </a:fld>
            <a:endParaRPr lang="en-US" altLang="en-US"/>
          </a:p>
        </p:txBody>
      </p:sp>
      <p:sp>
        <p:nvSpPr>
          <p:cNvPr id="111618" name="Rectangle 2"/>
          <p:cNvSpPr>
            <a:spLocks noRot="1" noChangeArrowheads="1" noTextEdit="1"/>
          </p:cNvSpPr>
          <p:nvPr>
            <p:ph type="sldImg"/>
          </p:nvPr>
        </p:nvSpPr>
        <p:spPr>
          <a:ln/>
        </p:spPr>
      </p:sp>
      <p:sp>
        <p:nvSpPr>
          <p:cNvPr id="111619" name="Rectangle 3"/>
          <p:cNvSpPr>
            <a:spLocks noGrp="1" noChangeArrowheads="1"/>
          </p:cNvSpPr>
          <p:nvPr>
            <p:ph type="body" idx="1"/>
          </p:nvPr>
        </p:nvSpPr>
        <p:spPr/>
        <p:txBody>
          <a:bodyPr/>
          <a:lstStyle/>
          <a:p>
            <a:r>
              <a:rPr lang="en-US" altLang="en-US"/>
              <a:t>DORIS is a pedagogical follow-up agent for Intelligent Tutoring Systems developed to perform task such as follow students’ interaction with the intelligent tutor system, collect the information required for the modeling of students’ profile used to customize the environment assist and guide student during the construction of their learning.</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70C7B2-CEF7-4C3E-AF9F-ABA0EF0CC7CD}" type="slidenum">
              <a:rPr lang="en-US" altLang="en-US"/>
              <a:pPr/>
              <a:t>20</a:t>
            </a:fld>
            <a:endParaRPr lang="en-US" altLang="en-US"/>
          </a:p>
        </p:txBody>
      </p:sp>
      <p:sp>
        <p:nvSpPr>
          <p:cNvPr id="113666" name="Rectangle 2"/>
          <p:cNvSpPr>
            <a:spLocks noRot="1" noChangeArrowheads="1" noTextEdit="1"/>
          </p:cNvSpPr>
          <p:nvPr>
            <p:ph type="sldImg"/>
          </p:nvPr>
        </p:nvSpPr>
        <p:spPr>
          <a:ln/>
        </p:spPr>
      </p:sp>
      <p:sp>
        <p:nvSpPr>
          <p:cNvPr id="113667" name="Rectangle 3"/>
          <p:cNvSpPr>
            <a:spLocks noGrp="1" noChangeArrowheads="1"/>
          </p:cNvSpPr>
          <p:nvPr>
            <p:ph type="body" idx="1"/>
          </p:nvPr>
        </p:nvSpPr>
        <p:spPr/>
        <p:txBody>
          <a:bodyPr/>
          <a:lstStyle/>
          <a:p>
            <a:r>
              <a:rPr lang="en-US" altLang="en-US"/>
              <a:t>Perceptive module: is responsible for the extraction and storage of information related to students’ interaction with the system. This module is used to monitor students’ actions.</a:t>
            </a:r>
          </a:p>
          <a:p>
            <a:r>
              <a:rPr lang="en-US" altLang="en-US"/>
              <a:t>Cognitive module: is responsible for making inferences on the knowledge base, determining which actions should be taken by the agent based upon its perception.</a:t>
            </a:r>
          </a:p>
          <a:p>
            <a:r>
              <a:rPr lang="en-US" altLang="en-US"/>
              <a:t>Reactive module: is responsible for executing the actions indicated by the cognitive module. It also establishes the animated interface with the students.</a:t>
            </a:r>
          </a:p>
          <a:p>
            <a:r>
              <a:rPr lang="en-US" altLang="en-US"/>
              <a:t>Knowledge Base: is made up of the following elements: audio-visual resources base, class base, visited pages base, content base, students’ answers base, message base, students’ question base, students’ preferences base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0967F1-71DE-459D-938C-87EEA7304F30}" type="slidenum">
              <a:rPr lang="en-US" altLang="en-US"/>
              <a:pPr/>
              <a:t>21</a:t>
            </a:fld>
            <a:endParaRPr lang="en-US" altLang="en-US"/>
          </a:p>
        </p:txBody>
      </p:sp>
      <p:sp>
        <p:nvSpPr>
          <p:cNvPr id="115714" name="Rectangle 2"/>
          <p:cNvSpPr>
            <a:spLocks noRot="1" noChangeArrowheads="1" noTextEdit="1"/>
          </p:cNvSpPr>
          <p:nvPr>
            <p:ph type="sldImg"/>
          </p:nvPr>
        </p:nvSpPr>
        <p:spPr>
          <a:ln/>
        </p:spPr>
      </p:sp>
      <p:sp>
        <p:nvSpPr>
          <p:cNvPr id="115715" name="Rectangle 3"/>
          <p:cNvSpPr>
            <a:spLocks noGrp="1" noChangeArrowheads="1"/>
          </p:cNvSpPr>
          <p:nvPr>
            <p:ph type="body" idx="1"/>
          </p:nvPr>
        </p:nvSpPr>
        <p:spPr/>
        <p:txBody>
          <a:bodyPr/>
          <a:lstStyle/>
          <a:p>
            <a:r>
              <a:rPr lang="en-US" altLang="en-US"/>
              <a:t>The agent DORIS is represented by a character with two types of behavior: cognitive and reactive behavior.</a:t>
            </a:r>
          </a:p>
          <a:p>
            <a:r>
              <a:rPr lang="en-US" altLang="en-US"/>
              <a:t>The cognitive behavior encourages students to follow the class, send them stimulus messages (tips, reminders,…), perceive the interaction environment,…</a:t>
            </a:r>
          </a:p>
          <a:p>
            <a:r>
              <a:rPr lang="en-US" altLang="en-US"/>
              <a:t>The reactive behavior manipulates the agent’s appearance and selects an appropriate attitude.</a:t>
            </a:r>
          </a:p>
          <a:p>
            <a:r>
              <a:rPr lang="en-US" altLang="en-US"/>
              <a:t>The pedagogical follow-up agent developed enables a more pleasant interaction of students with learning system, making the environment more attractive and motivating students to learn. This agent can also collecting relevant information on students, which is a big challenge in this field.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11D2B8-C1A5-4B75-81AE-4267BFC31DC6}" type="slidenum">
              <a:rPr lang="en-US" altLang="en-US"/>
              <a:pPr/>
              <a:t>22</a:t>
            </a:fld>
            <a:endParaRPr lang="en-US" altLang="en-US"/>
          </a:p>
        </p:txBody>
      </p:sp>
      <p:sp>
        <p:nvSpPr>
          <p:cNvPr id="117762" name="Rectangle 2"/>
          <p:cNvSpPr>
            <a:spLocks noRot="1" noChangeArrowheads="1" noTextEdit="1"/>
          </p:cNvSpPr>
          <p:nvPr>
            <p:ph type="sldImg"/>
          </p:nvPr>
        </p:nvSpPr>
        <p:spPr>
          <a:ln/>
        </p:spPr>
      </p:sp>
      <p:sp>
        <p:nvSpPr>
          <p:cNvPr id="117763" name="Rectangle 3"/>
          <p:cNvSpPr>
            <a:spLocks noGrp="1" noChangeArrowheads="1"/>
          </p:cNvSpPr>
          <p:nvPr>
            <p:ph type="body" idx="1"/>
          </p:nvPr>
        </p:nvSpPr>
        <p:spPr/>
        <p:txBody>
          <a:bodyPr/>
          <a:lstStyle/>
          <a:p>
            <a:r>
              <a:rPr lang="en-US" altLang="en-US"/>
              <a:t>Adele is designed to support students working through problem-solving exercises that are integrated into instructional materials delivered over the World Wide Web.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AB240C-CF93-407B-9723-C3602755D2A9}" type="slidenum">
              <a:rPr lang="en-US" altLang="en-US"/>
              <a:pPr/>
              <a:t>24</a:t>
            </a:fld>
            <a:endParaRPr lang="en-US" altLang="en-US"/>
          </a:p>
        </p:txBody>
      </p:sp>
      <p:sp>
        <p:nvSpPr>
          <p:cNvPr id="133122" name="Rectangle 2"/>
          <p:cNvSpPr>
            <a:spLocks noRot="1" noChangeArrowheads="1" noTextEdit="1"/>
          </p:cNvSpPr>
          <p:nvPr>
            <p:ph type="sldImg"/>
          </p:nvPr>
        </p:nvSpPr>
        <p:spPr>
          <a:ln/>
        </p:spPr>
      </p:sp>
      <p:sp>
        <p:nvSpPr>
          <p:cNvPr id="133123" name="Rectangle 3"/>
          <p:cNvSpPr>
            <a:spLocks noGrp="1" noChangeArrowheads="1"/>
          </p:cNvSpPr>
          <p:nvPr>
            <p:ph type="body" idx="1"/>
          </p:nvPr>
        </p:nvSpPr>
        <p:spPr/>
        <p:txBody>
          <a:bodyPr/>
          <a:lstStyle/>
          <a:p>
            <a:r>
              <a:rPr lang="en-US" altLang="en-US"/>
              <a:t>The pedagogical agent consists further of two sub-components, the reasoning engine and the animated persona. An optional third component, the session manager, is employed when the system is run is multiple-user mode.</a:t>
            </a:r>
          </a:p>
          <a:p>
            <a:pPr lvl="1"/>
            <a:r>
              <a:rPr lang="en-US" altLang="en-US"/>
              <a:t>The reasoning engine performs all monitoring and decision making. Its decisions are based on a student model, a case task plan, and an initial state, which are downloaded from the server when a case is chosen, and the agent’s current mental state, which is updated as a student works through a case. Upon completion, the student’s actions are saved to the server where they will help determine the student’s level of expertise, as well as how Adele will interact with the student in future cases.</a:t>
            </a:r>
          </a:p>
          <a:p>
            <a:pPr lvl="1"/>
            <a:r>
              <a:rPr lang="en-US" altLang="en-US"/>
              <a:t>The animated persona is simply a Java applet that can be used alone or incorporated into a larger application. Animation frames can be swapped in and out to provide the case author or user with a choice of persona.</a:t>
            </a:r>
          </a:p>
          <a:p>
            <a:r>
              <a:rPr lang="en-US" altLang="en-US"/>
              <a:t>The simulation can be authored using the language or authoring tool of one’s choice. All simulations communicate with the agent via a common API that supports event (e.g., the student orders a lab) and state change (e.g., the lab results get updated) notifications as defined by the simulation logic.</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F4A6AE-9A0B-486F-838E-9F408F038487}" type="slidenum">
              <a:rPr lang="en-US" altLang="en-US"/>
              <a:pPr/>
              <a:t>25</a:t>
            </a:fld>
            <a:endParaRPr lang="en-US" altLang="en-US"/>
          </a:p>
        </p:txBody>
      </p:sp>
      <p:sp>
        <p:nvSpPr>
          <p:cNvPr id="121858" name="Rectangle 2"/>
          <p:cNvSpPr>
            <a:spLocks noRot="1" noChangeArrowheads="1" noTextEdit="1"/>
          </p:cNvSpPr>
          <p:nvPr>
            <p:ph type="sldImg"/>
          </p:nvPr>
        </p:nvSpPr>
        <p:spPr>
          <a:ln/>
        </p:spPr>
      </p:sp>
      <p:sp>
        <p:nvSpPr>
          <p:cNvPr id="121859" name="Rectangle 3"/>
          <p:cNvSpPr>
            <a:spLocks noGrp="1" noChangeArrowheads="1"/>
          </p:cNvSpPr>
          <p:nvPr>
            <p:ph type="body" idx="1"/>
          </p:nvPr>
        </p:nvSpPr>
        <p:spPr/>
        <p:txBody>
          <a:bodyPr/>
          <a:lstStyle/>
          <a:p>
            <a:r>
              <a:rPr lang="en-US" altLang="en-US"/>
              <a:t>Among the features of agents, modularity is one of the foremost. Because of this feature, we can design agents with different functions locally as long as they satisfy some high-level communication and performance standards of the system. Moreover, we can expand our system in the future by adding more agents as long as all agents can co-operate well. Thus, it offers us a very attractive implementing environment. </a:t>
            </a:r>
          </a:p>
          <a:p>
            <a:r>
              <a:rPr lang="en-US" altLang="en-US"/>
              <a:t>The multi-agent system has three main features that make it more effective and reliable to implement and emulate the learning of programming. It can be: </a:t>
            </a:r>
          </a:p>
          <a:p>
            <a:r>
              <a:rPr lang="en-US" altLang="en-US"/>
              <a:t>Autonomously designed;</a:t>
            </a:r>
          </a:p>
          <a:p>
            <a:r>
              <a:rPr lang="en-US" altLang="en-US"/>
              <a:t>Flexibly designed;</a:t>
            </a:r>
          </a:p>
          <a:p>
            <a:r>
              <a:rPr lang="en-US" altLang="en-US"/>
              <a:t>Autonomously executed.</a:t>
            </a:r>
          </a:p>
          <a:p>
            <a:r>
              <a:rPr lang="en-US" altLang="en-US"/>
              <a:t>This section presents the system MAS-PLANG as an example of using Multi-agent System in Education.</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BA386C-D98E-4FF5-A56D-0A77EAA45B86}" type="slidenum">
              <a:rPr lang="en-US" altLang="en-US"/>
              <a:pPr/>
              <a:t>26</a:t>
            </a:fld>
            <a:endParaRPr lang="en-US" altLang="en-US"/>
          </a:p>
        </p:txBody>
      </p:sp>
      <p:sp>
        <p:nvSpPr>
          <p:cNvPr id="140290" name="Rectangle 2"/>
          <p:cNvSpPr>
            <a:spLocks noRot="1" noChangeArrowheads="1" noTextEdit="1"/>
          </p:cNvSpPr>
          <p:nvPr>
            <p:ph type="sldImg"/>
          </p:nvPr>
        </p:nvSpPr>
        <p:spPr>
          <a:ln/>
        </p:spPr>
      </p:sp>
      <p:sp>
        <p:nvSpPr>
          <p:cNvPr id="140291" name="Rectangle 3"/>
          <p:cNvSpPr>
            <a:spLocks noGrp="1" noChangeArrowheads="1"/>
          </p:cNvSpPr>
          <p:nvPr>
            <p:ph type="body" idx="1"/>
          </p:nvPr>
        </p:nvSpPr>
        <p:spPr/>
        <p:txBody>
          <a:bodyPr/>
          <a:lstStyle/>
          <a:p>
            <a:r>
              <a:rPr lang="en-US" altLang="en-US"/>
              <a:t>MAS-PLANG is developed by Agents Research Lab, University of Girona.  This is a multi-agent system oriented to support students when using the educational web-based platform PLANG. An important feature of the MAS-PLANG student agent is the case-based reasoning approach for student modeling. The system can categorize students according to their skills in processing, perceiving, entering, organizing and understanding the information. [Peña et al.]</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FC4637-DDFF-4EA2-86FC-A0DE7987AA7D}" type="slidenum">
              <a:rPr lang="en-US" altLang="en-US"/>
              <a:pPr/>
              <a:t>27</a:t>
            </a:fld>
            <a:endParaRPr lang="en-US" altLang="en-US"/>
          </a:p>
        </p:txBody>
      </p:sp>
      <p:sp>
        <p:nvSpPr>
          <p:cNvPr id="141314" name="Rectangle 2"/>
          <p:cNvSpPr>
            <a:spLocks noRot="1" noChangeArrowheads="1" noTextEdit="1"/>
          </p:cNvSpPr>
          <p:nvPr>
            <p:ph type="sldImg"/>
          </p:nvPr>
        </p:nvSpPr>
        <p:spPr>
          <a:ln/>
        </p:spPr>
      </p:sp>
      <p:sp>
        <p:nvSpPr>
          <p:cNvPr id="141315" name="Rectangle 3"/>
          <p:cNvSpPr>
            <a:spLocks noGrp="1" noChangeArrowheads="1"/>
          </p:cNvSpPr>
          <p:nvPr>
            <p:ph type="body" idx="1"/>
          </p:nvPr>
        </p:nvSpPr>
        <p:spPr/>
        <p:txBody>
          <a:bodyPr/>
          <a:lstStyle/>
          <a:p>
            <a:pPr marL="1600200" lvl="3" indent="-228600">
              <a:lnSpc>
                <a:spcPct val="80000"/>
              </a:lnSpc>
            </a:pPr>
            <a:r>
              <a:rPr lang="en-US" altLang="en-US" sz="900"/>
              <a:t>SONIA – Programmed Agent</a:t>
            </a:r>
          </a:p>
          <a:p>
            <a:pPr marL="228600" indent="-228600">
              <a:lnSpc>
                <a:spcPct val="80000"/>
              </a:lnSpc>
            </a:pPr>
            <a:r>
              <a:rPr lang="en-US" altLang="en-US" sz="900"/>
              <a:t>The Programmed agent tries to automate learning tasks, either allowing the student to program their activities based on examples, or imitating the student's behavior and adapting to it. </a:t>
            </a:r>
          </a:p>
          <a:p>
            <a:pPr marL="228600" indent="-228600">
              <a:lnSpc>
                <a:spcPct val="80000"/>
              </a:lnSpc>
            </a:pPr>
            <a:r>
              <a:rPr lang="en-US" altLang="en-US" sz="900"/>
              <a:t>The SONIA (Student Oriented Network Interface Agent) agent receives the user's petitions to carry out tasks like: </a:t>
            </a:r>
          </a:p>
          <a:p>
            <a:pPr marL="228600" indent="-228600">
              <a:lnSpc>
                <a:spcPct val="80000"/>
              </a:lnSpc>
              <a:buFontTx/>
              <a:buChar char="•"/>
            </a:pPr>
            <a:r>
              <a:rPr lang="en-US" altLang="en-US" sz="900"/>
              <a:t>A warning when a specific classmate comes on-line.</a:t>
            </a:r>
          </a:p>
          <a:p>
            <a:pPr marL="228600" indent="-228600">
              <a:lnSpc>
                <a:spcPct val="80000"/>
              </a:lnSpc>
              <a:buFontTx/>
              <a:buChar char="•"/>
            </a:pPr>
            <a:r>
              <a:rPr lang="en-US" altLang="en-US" sz="900"/>
              <a:t>Suggesting the revision of the bibliographical references in some sections of the lesson.</a:t>
            </a:r>
          </a:p>
          <a:p>
            <a:pPr marL="228600" indent="-228600">
              <a:lnSpc>
                <a:spcPct val="80000"/>
              </a:lnSpc>
              <a:buFontTx/>
              <a:buChar char="•"/>
            </a:pPr>
            <a:r>
              <a:rPr lang="en-US" altLang="en-US" sz="900"/>
              <a:t>Suggesting the carrying out the interactive exercises proposed when the student gets to particular sections of the lesson.</a:t>
            </a:r>
          </a:p>
          <a:p>
            <a:pPr marL="228600" indent="-228600">
              <a:lnSpc>
                <a:spcPct val="80000"/>
              </a:lnSpc>
              <a:buFontTx/>
              <a:buChar char="•"/>
            </a:pPr>
            <a:r>
              <a:rPr lang="en-US" altLang="en-US" sz="900"/>
              <a:t>Warning if he/she has gone beyond a specific time of study.</a:t>
            </a:r>
          </a:p>
          <a:p>
            <a:pPr marL="228600" indent="-228600">
              <a:lnSpc>
                <a:spcPct val="80000"/>
              </a:lnSpc>
              <a:buFontTx/>
              <a:buChar char="•"/>
            </a:pPr>
            <a:r>
              <a:rPr lang="en-US" altLang="en-US" sz="900"/>
              <a:t>Reminding the student with personalized messages at a determined time.</a:t>
            </a:r>
          </a:p>
          <a:p>
            <a:pPr marL="228600" indent="-228600">
              <a:lnSpc>
                <a:spcPct val="80000"/>
              </a:lnSpc>
              <a:buFontTx/>
              <a:buChar char="•"/>
            </a:pPr>
            <a:r>
              <a:rPr lang="en-US" altLang="en-US" sz="900"/>
              <a:t>In the special case of a professor's message, getting the attention of some students currently connected to the system so that they could revise some specific sections of the lesson, solve a particular problem or enter the chat room to carry out an on-line discussion.</a:t>
            </a:r>
          </a:p>
          <a:p>
            <a:pPr marL="1600200" lvl="3" indent="-228600">
              <a:lnSpc>
                <a:spcPct val="80000"/>
              </a:lnSpc>
            </a:pPr>
            <a:r>
              <a:rPr lang="en-US" altLang="en-US" sz="900"/>
              <a:t>The Monitoring agents </a:t>
            </a:r>
          </a:p>
          <a:p>
            <a:pPr marL="228600" indent="-228600">
              <a:lnSpc>
                <a:spcPct val="80000"/>
              </a:lnSpc>
            </a:pPr>
            <a:r>
              <a:rPr lang="en-US" altLang="en-US" sz="900"/>
              <a:t>This agent monitors the student's activities in order to generate feedback to their behavior model (on assessment and on interactions).</a:t>
            </a:r>
          </a:p>
          <a:p>
            <a:pPr marL="1600200" lvl="3" indent="-228600">
              <a:lnSpc>
                <a:spcPct val="80000"/>
              </a:lnSpc>
            </a:pPr>
            <a:r>
              <a:rPr lang="en-US" altLang="en-US" sz="900"/>
              <a:t>The Synthetic agent </a:t>
            </a:r>
          </a:p>
          <a:p>
            <a:pPr marL="228600" indent="-228600">
              <a:lnSpc>
                <a:spcPct val="80000"/>
              </a:lnSpc>
            </a:pPr>
            <a:r>
              <a:rPr lang="en-US" altLang="en-US" sz="900"/>
              <a:t>This agent is introduced with an animated design (anthropomorphous) in the interface, presenting the messages coming from other agents, in the form of suggestions or warnings when the student exhibits special behavior during the learning activity. </a:t>
            </a:r>
          </a:p>
          <a:p>
            <a:pPr marL="1600200" lvl="3" indent="-228600">
              <a:lnSpc>
                <a:spcPct val="80000"/>
              </a:lnSpc>
            </a:pPr>
            <a:r>
              <a:rPr lang="en-US" altLang="en-US" sz="900"/>
              <a:t>The Navigation agent </a:t>
            </a:r>
          </a:p>
          <a:p>
            <a:pPr marL="228600" indent="-228600">
              <a:lnSpc>
                <a:spcPct val="80000"/>
              </a:lnSpc>
            </a:pPr>
            <a:r>
              <a:rPr lang="en-US" altLang="en-US" sz="900"/>
              <a:t>This agent organizes the navigation paths by directly interaction with databases and by communicating with the didactic agent and the user agent. </a:t>
            </a:r>
          </a:p>
          <a:p>
            <a:pPr marL="228600" indent="-228600">
              <a:lnSpc>
                <a:spcPct val="80000"/>
              </a:lnSpc>
            </a:pPr>
            <a:r>
              <a:rPr lang="en-US" altLang="en-US" sz="900"/>
              <a:t>Each user’s agent will proactively increase the knowledge that it has about his/her student by applying his own strategies. It will be able to orientate the motivation information to the student’s needs and to improve the system’s performance by using different motivation techniques, collaborative filtering and self-criticism.</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D2BC10-9634-4476-831D-D1E7BB64955B}" type="slidenum">
              <a:rPr lang="en-US" altLang="en-US"/>
              <a:pPr/>
              <a:t>5</a:t>
            </a:fld>
            <a:endParaRPr lang="en-US" altLang="en-US"/>
          </a:p>
        </p:txBody>
      </p:sp>
      <p:sp>
        <p:nvSpPr>
          <p:cNvPr id="24578" name="Rectangle 2"/>
          <p:cNvSpPr>
            <a:spLocks noRot="1" noChangeArrowheads="1" noTextEdit="1"/>
          </p:cNvSpPr>
          <p:nvPr>
            <p:ph type="sldImg"/>
          </p:nvPr>
        </p:nvSpPr>
        <p:spPr>
          <a:ln/>
        </p:spPr>
      </p:sp>
      <p:sp>
        <p:nvSpPr>
          <p:cNvPr id="24579" name="Rectangle 3"/>
          <p:cNvSpPr>
            <a:spLocks noGrp="1" noChangeArrowheads="1"/>
          </p:cNvSpPr>
          <p:nvPr>
            <p:ph type="body" idx="1"/>
          </p:nvPr>
        </p:nvSpPr>
        <p:spPr/>
        <p:txBody>
          <a:bodyPr/>
          <a:lstStyle/>
          <a:p>
            <a:pPr marL="228600" indent="-228600">
              <a:lnSpc>
                <a:spcPct val="90000"/>
              </a:lnSpc>
            </a:pPr>
            <a:r>
              <a:rPr lang="en-US" altLang="en-US"/>
              <a:t>An important aspect of designing pedagogical agents is to carefully design their role within the learning environment to serve the intended educational purposes. It is thus necessary that the agent roles are able to help the students achieve success in their learning process. </a:t>
            </a:r>
            <a:endParaRPr lang="en-US" altLang="en-US" sz="1000"/>
          </a:p>
          <a:p>
            <a:pPr marL="1143000" lvl="2" indent="-228600">
              <a:lnSpc>
                <a:spcPct val="90000"/>
              </a:lnSpc>
            </a:pPr>
            <a:r>
              <a:rPr lang="en-US" altLang="en-US" sz="1000" b="1"/>
              <a:t>Agent as Expert</a:t>
            </a:r>
            <a:endParaRPr lang="en-US" altLang="en-US" sz="1000"/>
          </a:p>
          <a:p>
            <a:pPr marL="228600" indent="-228600">
              <a:lnSpc>
                <a:spcPct val="90000"/>
              </a:lnSpc>
            </a:pPr>
            <a:r>
              <a:rPr lang="en-US" altLang="en-US" sz="1000"/>
              <a:t>Experts exhibit mastery or extensive knowledge and perform better than the average within a domain. Also, experts are generally confident and stable in performance and not swayed emotionally by internal or external conditions. In Baylor’s research, the Expert is based on the image of a professor in forties referred to as “Dr. Erickson”. His appearance was formal with limited animation and he spoke in a formal and professional manner with limited intonation and provided timely and accurate information. </a:t>
            </a:r>
            <a:endParaRPr lang="en-US" altLang="en-US" sz="1000" b="1"/>
          </a:p>
          <a:p>
            <a:pPr marL="1143000" lvl="2" indent="-228600">
              <a:lnSpc>
                <a:spcPct val="90000"/>
              </a:lnSpc>
            </a:pPr>
            <a:r>
              <a:rPr lang="en-US" altLang="en-US" sz="1000" b="1"/>
              <a:t>Agent as Motivator</a:t>
            </a:r>
            <a:endParaRPr lang="en-US" altLang="en-US" sz="1000"/>
          </a:p>
          <a:p>
            <a:pPr marL="228600" indent="-228600">
              <a:lnSpc>
                <a:spcPct val="90000"/>
              </a:lnSpc>
            </a:pPr>
            <a:r>
              <a:rPr lang="en-US" altLang="en-US" sz="1000"/>
              <a:t>Verbal persuasion to the learners that they are capable to perform a task helps increase the learners’ efficacy belief, a key construct of motivation. The Motivator was not necessarily knowledgeable but rather suggested his own ideas, verbally encouraging the learner to sustain the tasks; and, by asking questions, stimulated the learners to reflect on their personal experiences. </a:t>
            </a:r>
            <a:endParaRPr lang="en-US" altLang="en-US" sz="1000" b="1"/>
          </a:p>
          <a:p>
            <a:pPr marL="1143000" lvl="2" indent="-228600">
              <a:lnSpc>
                <a:spcPct val="90000"/>
              </a:lnSpc>
            </a:pPr>
            <a:r>
              <a:rPr lang="en-US" altLang="en-US" sz="1000" b="1"/>
              <a:t>Agent as Mentor </a:t>
            </a:r>
            <a:endParaRPr lang="en-US" altLang="en-US" sz="1000"/>
          </a:p>
          <a:p>
            <a:pPr marL="228600" indent="-228600">
              <a:lnSpc>
                <a:spcPct val="90000"/>
              </a:lnSpc>
            </a:pPr>
            <a:r>
              <a:rPr lang="en-US" altLang="en-US" sz="1000"/>
              <a:t>An ideal human instructor does not simply provide information but rather provides guidance for the learner to bridge the gap between the current and desired skill levels. In the same fashion, a true mentor should not be an authoritative figure; instead, a guide or coach with advanced experience and knowledge to work collaboratively with the learners to achieve goals. Thus, the agent as Mentor should demonstrate competence to the learner; at the same time, develop a social relationship to motivate the learner [Baylor et al., 2003].</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C84753-5A84-46EC-83AA-70B0E54F74E9}" type="slidenum">
              <a:rPr lang="en-US" altLang="en-US"/>
              <a:pPr/>
              <a:t>28</a:t>
            </a:fld>
            <a:endParaRPr lang="en-US" altLang="en-US"/>
          </a:p>
        </p:txBody>
      </p:sp>
      <p:sp>
        <p:nvSpPr>
          <p:cNvPr id="143362" name="Rectangle 2"/>
          <p:cNvSpPr>
            <a:spLocks noRot="1" noChangeArrowheads="1" noTextEdit="1"/>
          </p:cNvSpPr>
          <p:nvPr>
            <p:ph type="sldImg"/>
          </p:nvPr>
        </p:nvSpPr>
        <p:spPr>
          <a:ln/>
        </p:spPr>
      </p:sp>
      <p:sp>
        <p:nvSpPr>
          <p:cNvPr id="143363" name="Rectangle 3"/>
          <p:cNvSpPr>
            <a:spLocks noGrp="1" noChangeArrowheads="1"/>
          </p:cNvSpPr>
          <p:nvPr>
            <p:ph type="body" idx="1"/>
          </p:nvPr>
        </p:nvSpPr>
        <p:spPr/>
        <p:txBody>
          <a:bodyPr/>
          <a:lstStyle/>
          <a:p>
            <a:pPr>
              <a:lnSpc>
                <a:spcPct val="80000"/>
              </a:lnSpc>
            </a:pPr>
            <a:r>
              <a:rPr lang="en-US" altLang="en-US" sz="800"/>
              <a:t>As a result of rapid advances in agent technology, the prospect of developing pedagogical agents on a broad scale is quickly becoming a reality. These agents can provide students with customized advice in response to their problem-solving activities. In addition, they can remove some barriers of learning like fears of asking stupid questions. As a result, they can improve both instructional productivity and learning quality for a large and diverse population of students under real-world constraints.</a:t>
            </a:r>
          </a:p>
          <a:p>
            <a:pPr>
              <a:lnSpc>
                <a:spcPct val="80000"/>
              </a:lnSpc>
            </a:pPr>
            <a:r>
              <a:rPr lang="en-US" altLang="en-US" sz="800"/>
              <a:t>The animated agent can be developed in a desktop GUI interface like agent Adele. In our opinion, no clear advantage of 3D over 2D as far as user acceptance is concerned. With 2D design, although the agent will have fewer options for interacting with students, we still can take advantage of the persona effect and reduce the development cost.</a:t>
            </a:r>
          </a:p>
          <a:p>
            <a:pPr>
              <a:lnSpc>
                <a:spcPct val="80000"/>
              </a:lnSpc>
            </a:pPr>
            <a:r>
              <a:rPr lang="en-US" altLang="en-US" sz="800"/>
              <a:t>As the intelligent pedagogical agent is currently complex to create, we can apply the patterns in the development process. Using a pattern, it would be able to build Pedagogical Agent with reduced effort or at least make them easier to maintain in the future. The developers of pedagogical agents can have a good starting point in designing solutions to new problems without “reinventing the wheel”.</a:t>
            </a:r>
          </a:p>
          <a:p>
            <a:pPr>
              <a:lnSpc>
                <a:spcPct val="80000"/>
              </a:lnSpc>
            </a:pPr>
            <a:r>
              <a:rPr lang="en-US" altLang="en-US" sz="800"/>
              <a:t>Concerning the knowledge representations that support problem solving, pedagogical agents need enough domain knowledge to support the anticipated instructional dialogs and behavior. In addition, users can react to agents in unexpected ways, so prototyping and experimentation are essential. We can use the Disciple methodology, where an expert teaches the agent to perform domain-specific tasks in a way that resembles how the expert would teach an apprentice, by giving the agent examples and explanations, and by supervising and correcting its behavior.</a:t>
            </a:r>
          </a:p>
          <a:p>
            <a:pPr>
              <a:lnSpc>
                <a:spcPct val="80000"/>
              </a:lnSpc>
            </a:pPr>
            <a:r>
              <a:rPr lang="en-US" altLang="en-US" sz="800"/>
              <a:t>In order to take full advantage and to reduce the complexity of pedagogical agent, we can design agents with different functions locally. Then we can expand our system in the future by adding more agents as long as all agents can co-operate well. Thus, it offers us a very attractive and flexible implementing environment. Moreover, the presence of multiple agents can provide different perspectives from which to view the learning situation, and thus provide new opportunities for interaction. More than one type of pedagogical agent in a system can have a significantly more positive impact on both learning and the perceived value of the agents.</a:t>
            </a:r>
          </a:p>
          <a:p>
            <a:pPr>
              <a:lnSpc>
                <a:spcPct val="80000"/>
              </a:lnSpc>
            </a:pPr>
            <a:r>
              <a:rPr lang="en-US" altLang="en-US" sz="800"/>
              <a:t>However, more research still needs to be carried out to evaluate and analyze the effectiveness of pedagogical agents in various leaning contexts and to analyze well-known pedagogical agent architecture from the pattern perspective. These efforts can well establish a new paradigm in computer-assisted learning.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39D8A3-1EC3-48DA-B67B-187739093206}" type="slidenum">
              <a:rPr lang="en-US" altLang="en-US"/>
              <a:pPr/>
              <a:t>7</a:t>
            </a:fld>
            <a:endParaRPr lang="en-US" altLang="en-US"/>
          </a:p>
        </p:txBody>
      </p:sp>
      <p:sp>
        <p:nvSpPr>
          <p:cNvPr id="38914" name="Rectangle 2"/>
          <p:cNvSpPr>
            <a:spLocks noRo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altLang="en-US"/>
              <a:t>A Pedagogical Agent that appears to care about a learner's progress may convey to the learner that it and she are "in things together" and may encourage the learner to care more about his own progress; </a:t>
            </a:r>
          </a:p>
          <a:p>
            <a:r>
              <a:rPr lang="en-US" altLang="en-US"/>
              <a:t>An emotive Pedagogical Agent that is in some way sensitive to the learner's progress may intervene when she becomes frustrated and before he begins to lose interest; </a:t>
            </a:r>
          </a:p>
          <a:p>
            <a:r>
              <a:rPr lang="en-US" altLang="en-US"/>
              <a:t>A Pedagogical Agent may convey foster similar levels of enthusiasm to the learner; </a:t>
            </a:r>
          </a:p>
          <a:p>
            <a:r>
              <a:rPr lang="en-US" altLang="en-US"/>
              <a:t>A Pedagogical Agent with a rich and interesting personality may simply make learning funnier.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CC312E-49D6-4450-B08C-5586065834B7}" type="slidenum">
              <a:rPr lang="en-US" altLang="en-US"/>
              <a:pPr/>
              <a:t>8</a:t>
            </a:fld>
            <a:endParaRPr lang="en-US" altLang="en-US"/>
          </a:p>
        </p:txBody>
      </p:sp>
      <p:sp>
        <p:nvSpPr>
          <p:cNvPr id="40962" name="Rectangle 2"/>
          <p:cNvSpPr>
            <a:spLocks noRot="1" noChangeArrowheads="1" noTextEdit="1"/>
          </p:cNvSpPr>
          <p:nvPr>
            <p:ph type="sldImg"/>
          </p:nvPr>
        </p:nvSpPr>
        <p:spPr>
          <a:ln/>
        </p:spPr>
      </p:sp>
      <p:sp>
        <p:nvSpPr>
          <p:cNvPr id="40963" name="Rectangle 3"/>
          <p:cNvSpPr>
            <a:spLocks noGrp="1" noChangeArrowheads="1"/>
          </p:cNvSpPr>
          <p:nvPr>
            <p:ph type="body" idx="1"/>
          </p:nvPr>
        </p:nvSpPr>
        <p:spPr/>
        <p:txBody>
          <a:bodyPr/>
          <a:lstStyle/>
          <a:p>
            <a:r>
              <a:rPr lang="en-US" altLang="en-US"/>
              <a:t>Adaptation: A Pedagogical Agent evaluates the learner's understanding to adapt the lesson plan accordingly. Pedagogical Agents make sure that the students have a good understanding of the basic concepts then move on to more sophisticated concepts. </a:t>
            </a:r>
          </a:p>
          <a:p>
            <a:r>
              <a:rPr lang="en-US" altLang="en-US"/>
              <a:t>Motivation: Pedagogical Agents offer encouragement to the students and give them feedback. They present relevant information, offer memorable examples, interpret student responses, and even tell a clever joke or two; </a:t>
            </a:r>
          </a:p>
          <a:p>
            <a:r>
              <a:rPr lang="en-US" altLang="en-US"/>
              <a:t>Engagement: Pedagogical Agents have colorful personalities, interesting life histories, and specific areas of expertise. </a:t>
            </a:r>
          </a:p>
          <a:p>
            <a:r>
              <a:rPr lang="en-US" altLang="en-US"/>
              <a:t>Evolvement: Pedagogical agents can be revised and updated as frequently as necessary to keep learners current in a rapidly accelerating culture. They can search out the best or most current content available on the web to enrich the lessons that someone else has previously designed.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8A5ADE-28B8-4F04-901A-E3F3C4A429D3}" type="slidenum">
              <a:rPr lang="en-US" altLang="en-US"/>
              <a:pPr/>
              <a:t>9</a:t>
            </a:fld>
            <a:endParaRPr lang="en-US" altLang="en-US"/>
          </a:p>
        </p:txBody>
      </p:sp>
      <p:sp>
        <p:nvSpPr>
          <p:cNvPr id="43010" name="Rectangle 2"/>
          <p:cNvSpPr>
            <a:spLocks noRot="1" noChangeArrowheads="1" noTextEdit="1"/>
          </p:cNvSpPr>
          <p:nvPr>
            <p:ph type="sldImg"/>
          </p:nvPr>
        </p:nvSpPr>
        <p:spPr>
          <a:ln/>
        </p:spPr>
      </p:sp>
      <p:sp>
        <p:nvSpPr>
          <p:cNvPr id="43011" name="Rectangle 3"/>
          <p:cNvSpPr>
            <a:spLocks noGrp="1" noChangeArrowheads="1"/>
          </p:cNvSpPr>
          <p:nvPr>
            <p:ph type="body" idx="1"/>
          </p:nvPr>
        </p:nvSpPr>
        <p:spPr/>
        <p:txBody>
          <a:bodyPr/>
          <a:lstStyle/>
          <a:p>
            <a:r>
              <a:rPr lang="en-US" altLang="en-US"/>
              <a:t>According to [Lester et al, 1997], the persona effect is the strong positive effect of an animated agent on student's perception of their learning experience.</a:t>
            </a:r>
          </a:p>
          <a:p>
            <a:r>
              <a:rPr lang="en-US" altLang="en-US"/>
              <a:t>There are two potential effects of agents on learning. </a:t>
            </a:r>
          </a:p>
          <a:p>
            <a:r>
              <a:rPr lang="en-US" altLang="en-US"/>
              <a:t>First, there may be a direct cognitive effect in superior knowledge acquisition. Pedagogical agent can observe the actions taken by students and assist them during their learning process.</a:t>
            </a:r>
          </a:p>
          <a:p>
            <a:r>
              <a:rPr lang="en-US" altLang="en-US"/>
              <a:t>Second, there may be a motivation effect, which may be even more pronounced. Because lifelike characters have such an enchanting presence, they may significantly increase students' positive perceptions of their learning experiences.</a:t>
            </a:r>
          </a:p>
          <a:p>
            <a:r>
              <a:rPr lang="en-US" altLang="en-US"/>
              <a:t>Considering the persona effect of animated pedagogical agent, the designers of interactive learning environments should try to integrate the persona gesture into pedagogical agent. Behaviors such as gaze shifting, facial expression, and tone of voice are essential in order to give students the impression that these agents are aware of them and understand them. </a:t>
            </a:r>
          </a:p>
          <a:p>
            <a:r>
              <a:rPr lang="en-US" altLang="en-US"/>
              <a:t>However, too much animation or too bad animation can lead to negative effects on the learners. The robotic voice, the awkward gesture can be annoying to learners.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729D2F-3665-4C1A-9F92-21A0A41F034F}" type="slidenum">
              <a:rPr lang="en-US" altLang="en-US"/>
              <a:pPr/>
              <a:t>11</a:t>
            </a:fld>
            <a:endParaRPr lang="en-US" altLang="en-US"/>
          </a:p>
        </p:txBody>
      </p:sp>
      <p:sp>
        <p:nvSpPr>
          <p:cNvPr id="82946" name="Rectangle 2"/>
          <p:cNvSpPr>
            <a:spLocks noRo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ltLang="en-US"/>
              <a:t>According to [Devedzic, Harrer], this pattern has been abstracted out of a number of agents playing different roles in different educational settings, yet having much in common.</a:t>
            </a:r>
          </a:p>
          <a:p>
            <a:r>
              <a:rPr lang="en-US" altLang="en-US"/>
              <a:t>Knowledge Base: include domain knowledge, pedagogical knowledge and/ or strategies, student model. Example: Knowledge Base Manager in Disciple agent.</a:t>
            </a:r>
          </a:p>
          <a:p>
            <a:r>
              <a:rPr lang="en-US" altLang="en-US"/>
              <a:t>Problem Solver: inferencing, case-based reasoning, student model evaluation, and others tasks normally associated with learning and teaching activities.</a:t>
            </a:r>
          </a:p>
          <a:p>
            <a:r>
              <a:rPr lang="en-US" altLang="en-US"/>
              <a:t>Communication (Interface): perceiving the dynamic learning environment and acting upon it. </a:t>
            </a:r>
          </a:p>
          <a:p>
            <a:r>
              <a:rPr lang="en-US" altLang="en-US"/>
              <a:t>State: a general abstraction for many kinds of states a pedagogical agent can be made “aware of”. It can also contain current values of parameters of the agent’s relationships with other agents.</a:t>
            </a:r>
          </a:p>
          <a:p>
            <a:r>
              <a:rPr lang="en-US" altLang="en-US"/>
              <a:t>Knowledge Acquisitioner and Behavior Engines are occasional participants in the GPA pattern. </a:t>
            </a:r>
          </a:p>
          <a:p>
            <a:r>
              <a:rPr lang="en-US" altLang="en-US"/>
              <a:t>Knowledge Acquisitioner reflects the learning capability of the agent to update and modify its knowledge over time. Behavior Engine (Expression Engine) is responsible for analysis of the agent’s current internal state and possible modifications of that state.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A75A9A-E96E-4478-8DD6-18DA3C4E5806}" type="slidenum">
              <a:rPr lang="en-US" altLang="en-US"/>
              <a:pPr/>
              <a:t>12</a:t>
            </a:fld>
            <a:endParaRPr lang="en-US" altLang="en-US"/>
          </a:p>
        </p:txBody>
      </p:sp>
      <p:sp>
        <p:nvSpPr>
          <p:cNvPr id="94210" name="Rectangle 2"/>
          <p:cNvSpPr>
            <a:spLocks noRot="1" noChangeArrowheads="1" noTextEdit="1"/>
          </p:cNvSpPr>
          <p:nvPr>
            <p:ph type="sldImg"/>
          </p:nvPr>
        </p:nvSpPr>
        <p:spPr>
          <a:ln/>
        </p:spPr>
      </p:sp>
      <p:sp>
        <p:nvSpPr>
          <p:cNvPr id="94211" name="Rectangle 3"/>
          <p:cNvSpPr>
            <a:spLocks noGrp="1" noChangeArrowheads="1"/>
          </p:cNvSpPr>
          <p:nvPr>
            <p:ph type="body" idx="1"/>
          </p:nvPr>
        </p:nvSpPr>
        <p:spPr/>
        <p:txBody>
          <a:bodyPr/>
          <a:lstStyle/>
          <a:p>
            <a:r>
              <a:rPr lang="en-US" altLang="en-US"/>
              <a:t>Classroom Agents represent students in a classroom, each one having its own personalities and emotions (instance of State).</a:t>
            </a:r>
          </a:p>
          <a:p>
            <a:r>
              <a:rPr lang="en-US" altLang="en-US"/>
              <a:t>Learning: all kinds of problem solving activities associated with learning situations (instance of Problem Solver)</a:t>
            </a:r>
          </a:p>
          <a:p>
            <a:r>
              <a:rPr lang="en-US" altLang="en-US"/>
              <a:t>Behavior Engine is split in 2 distinct part: one to generate the agent’s emotion (Emotion Generator) and another one Behavior Generator to formulate the agent’s learning actions and pass them to the effector (the Action part of the Communication Module)</a:t>
            </a:r>
          </a:p>
          <a:p>
            <a:r>
              <a:rPr lang="en-US" altLang="en-US"/>
              <a:t>The idea is that for a learning agent perceiving an event that motivates it (ex: an easy exercise), positive emotions will be generated and will promote its learning, which certainly be reflected in Behavior Generator when formulating the agent’s next action.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95F780-F9CD-4A16-8FD8-A7AD425D8E14}" type="slidenum">
              <a:rPr lang="en-US" altLang="en-US"/>
              <a:pPr/>
              <a:t>14</a:t>
            </a:fld>
            <a:endParaRPr lang="en-US" altLang="en-US"/>
          </a:p>
        </p:txBody>
      </p:sp>
      <p:sp>
        <p:nvSpPr>
          <p:cNvPr id="95234" name="Rectangle 2"/>
          <p:cNvSpPr>
            <a:spLocks noRot="1" noChangeArrowheads="1" noTextEdit="1"/>
          </p:cNvSpPr>
          <p:nvPr>
            <p:ph type="sldImg"/>
          </p:nvPr>
        </p:nvSpPr>
        <p:spPr>
          <a:ln/>
        </p:spPr>
      </p:sp>
      <p:sp>
        <p:nvSpPr>
          <p:cNvPr id="95235" name="Rectangle 3"/>
          <p:cNvSpPr>
            <a:spLocks noGrp="1" noChangeArrowheads="1"/>
          </p:cNvSpPr>
          <p:nvPr>
            <p:ph type="body" idx="1"/>
          </p:nvPr>
        </p:nvSpPr>
        <p:spPr/>
        <p:txBody>
          <a:bodyPr/>
          <a:lstStyle/>
          <a:p>
            <a:r>
              <a:rPr lang="en-US" altLang="en-US"/>
              <a:t>Tutor – Student: The tutor can present learning tasks and materials, provide guidance,… Most of the communication goes through the Learning Task, while all the necessary domain knowledge is in the Domain Knowledge part. Tutor cans use different Teaching Strategies. During the course of the learning task, the tutor develops the Student Model.</a:t>
            </a:r>
          </a:p>
          <a:p>
            <a:r>
              <a:rPr lang="en-US" altLang="en-US"/>
              <a:t>Tutor – Co-Learner: If the co-learner is a troublemaker, it does not get much instruction or direction from the Tutor and has access to the Domain Knowledge. During the course of the learning task, the tutor develops the Co-Learner Model.</a:t>
            </a:r>
          </a:p>
          <a:p>
            <a:r>
              <a:rPr lang="en-US" altLang="en-US"/>
              <a:t>Student – Co-learner: the student observes the co-leaner work on learning task individually, ask for assistance,…</a:t>
            </a:r>
          </a:p>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7F9C14-0B6E-40C1-88ED-0BBB834AB0AB}" type="slidenum">
              <a:rPr lang="en-US" altLang="en-US"/>
              <a:pPr/>
              <a:t>15</a:t>
            </a:fld>
            <a:endParaRPr lang="en-US" altLang="en-US"/>
          </a:p>
        </p:txBody>
      </p:sp>
      <p:sp>
        <p:nvSpPr>
          <p:cNvPr id="96258" name="Rectangle 2"/>
          <p:cNvSpPr>
            <a:spLocks noRo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a:t>Disciple is an apprenticeship, multi-strategy learning approach for developing intelligent agents where an expert teaches the agent to perform domain-specific tasks in a way that resembles how the expert would teach an apprentice, by giving the agent examples and explanations, and by supervising and correcting its behavior.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Z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C600014E-D4D0-4DDB-A55B-9F509C0EBC8C}" type="slidenum">
              <a:rPr lang="en-GB" altLang="en-US"/>
              <a:pPr/>
              <a:t>‹#›</a:t>
            </a:fld>
            <a:r>
              <a:rPr lang="en-US" altLang="en-US"/>
              <a:t>/30</a:t>
            </a:r>
            <a:endParaRPr lang="en-GB" altLang="en-US"/>
          </a:p>
        </p:txBody>
      </p:sp>
    </p:spTree>
    <p:extLst>
      <p:ext uri="{BB962C8B-B14F-4D97-AF65-F5344CB8AC3E}">
        <p14:creationId xmlns:p14="http://schemas.microsoft.com/office/powerpoint/2010/main" val="848374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B7C05D93-44A8-48CE-9FE3-8FAB32412EB1}" type="slidenum">
              <a:rPr lang="en-GB" altLang="en-US"/>
              <a:pPr/>
              <a:t>‹#›</a:t>
            </a:fld>
            <a:r>
              <a:rPr lang="en-US" altLang="en-US"/>
              <a:t>/30</a:t>
            </a:r>
            <a:endParaRPr lang="en-GB" altLang="en-US"/>
          </a:p>
        </p:txBody>
      </p:sp>
    </p:spTree>
    <p:extLst>
      <p:ext uri="{BB962C8B-B14F-4D97-AF65-F5344CB8AC3E}">
        <p14:creationId xmlns:p14="http://schemas.microsoft.com/office/powerpoint/2010/main" val="2489495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04800"/>
            <a:ext cx="2095500" cy="5562600"/>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381000" y="304800"/>
            <a:ext cx="6134100" cy="55626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1EA0B2C0-B454-4859-A523-7E1BCFFF50B5}" type="slidenum">
              <a:rPr lang="en-GB" altLang="en-US"/>
              <a:pPr/>
              <a:t>‹#›</a:t>
            </a:fld>
            <a:r>
              <a:rPr lang="en-US" altLang="en-US"/>
              <a:t>/30</a:t>
            </a:r>
            <a:endParaRPr lang="en-GB" altLang="en-US"/>
          </a:p>
        </p:txBody>
      </p:sp>
    </p:spTree>
    <p:extLst>
      <p:ext uri="{BB962C8B-B14F-4D97-AF65-F5344CB8AC3E}">
        <p14:creationId xmlns:p14="http://schemas.microsoft.com/office/powerpoint/2010/main" val="3572912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Z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BBCDCA0A-4FB6-403E-9FB1-E98510512F56}" type="slidenum">
              <a:rPr lang="en-GB" altLang="en-US"/>
              <a:pPr/>
              <a:t>‹#›</a:t>
            </a:fld>
            <a:r>
              <a:rPr lang="en-US" altLang="en-US"/>
              <a:t>/30</a:t>
            </a:r>
            <a:endParaRPr lang="en-GB" altLang="en-US"/>
          </a:p>
        </p:txBody>
      </p:sp>
    </p:spTree>
    <p:extLst>
      <p:ext uri="{BB962C8B-B14F-4D97-AF65-F5344CB8AC3E}">
        <p14:creationId xmlns:p14="http://schemas.microsoft.com/office/powerpoint/2010/main" val="2011296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9C04F5BD-332C-46DB-AE8F-3806F2368A0D}" type="slidenum">
              <a:rPr lang="en-GB" altLang="en-US"/>
              <a:pPr/>
              <a:t>‹#›</a:t>
            </a:fld>
            <a:r>
              <a:rPr lang="en-US" altLang="en-US"/>
              <a:t>/30</a:t>
            </a:r>
            <a:endParaRPr lang="en-GB" altLang="en-US"/>
          </a:p>
        </p:txBody>
      </p:sp>
    </p:spTree>
    <p:extLst>
      <p:ext uri="{BB962C8B-B14F-4D97-AF65-F5344CB8AC3E}">
        <p14:creationId xmlns:p14="http://schemas.microsoft.com/office/powerpoint/2010/main" val="37638921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386CEE75-9962-4F1F-B490-571B847E7F6D}" type="slidenum">
              <a:rPr lang="en-GB" altLang="en-US"/>
              <a:pPr/>
              <a:t>‹#›</a:t>
            </a:fld>
            <a:r>
              <a:rPr lang="en-US" altLang="en-US"/>
              <a:t>/30</a:t>
            </a:r>
            <a:endParaRPr lang="en-GB" altLang="en-US"/>
          </a:p>
        </p:txBody>
      </p:sp>
    </p:spTree>
    <p:extLst>
      <p:ext uri="{BB962C8B-B14F-4D97-AF65-F5344CB8AC3E}">
        <p14:creationId xmlns:p14="http://schemas.microsoft.com/office/powerpoint/2010/main" val="23183456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381000" y="1752600"/>
            <a:ext cx="411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752600"/>
            <a:ext cx="411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6DF5F33C-7605-45CA-B36D-6480E32B322E}" type="slidenum">
              <a:rPr lang="en-GB" altLang="en-US"/>
              <a:pPr/>
              <a:t>‹#›</a:t>
            </a:fld>
            <a:r>
              <a:rPr lang="en-US" altLang="en-US"/>
              <a:t>/30</a:t>
            </a:r>
            <a:endParaRPr lang="en-GB" altLang="en-US"/>
          </a:p>
        </p:txBody>
      </p:sp>
    </p:spTree>
    <p:extLst>
      <p:ext uri="{BB962C8B-B14F-4D97-AF65-F5344CB8AC3E}">
        <p14:creationId xmlns:p14="http://schemas.microsoft.com/office/powerpoint/2010/main" val="13415921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Z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Footer Placeholder 6"/>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8" name="Slide Number Placeholder 7"/>
          <p:cNvSpPr>
            <a:spLocks noGrp="1"/>
          </p:cNvSpPr>
          <p:nvPr>
            <p:ph type="sldNum" sz="quarter" idx="11"/>
          </p:nvPr>
        </p:nvSpPr>
        <p:spPr/>
        <p:txBody>
          <a:bodyPr/>
          <a:lstStyle>
            <a:lvl1pPr>
              <a:defRPr/>
            </a:lvl1pPr>
          </a:lstStyle>
          <a:p>
            <a:fld id="{37123314-17E8-46CF-A185-B1EDB1ED1759}" type="slidenum">
              <a:rPr lang="en-GB" altLang="en-US"/>
              <a:pPr/>
              <a:t>‹#›</a:t>
            </a:fld>
            <a:r>
              <a:rPr lang="en-US" altLang="en-US"/>
              <a:t>/30</a:t>
            </a:r>
            <a:endParaRPr lang="en-GB" altLang="en-US"/>
          </a:p>
        </p:txBody>
      </p:sp>
    </p:spTree>
    <p:extLst>
      <p:ext uri="{BB962C8B-B14F-4D97-AF65-F5344CB8AC3E}">
        <p14:creationId xmlns:p14="http://schemas.microsoft.com/office/powerpoint/2010/main" val="3572139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Footer Placeholder 2"/>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4" name="Slide Number Placeholder 3"/>
          <p:cNvSpPr>
            <a:spLocks noGrp="1"/>
          </p:cNvSpPr>
          <p:nvPr>
            <p:ph type="sldNum" sz="quarter" idx="11"/>
          </p:nvPr>
        </p:nvSpPr>
        <p:spPr/>
        <p:txBody>
          <a:bodyPr/>
          <a:lstStyle>
            <a:lvl1pPr>
              <a:defRPr/>
            </a:lvl1pPr>
          </a:lstStyle>
          <a:p>
            <a:fld id="{1B5E6A36-656D-4DCE-A674-9E959E6A7C91}" type="slidenum">
              <a:rPr lang="en-GB" altLang="en-US"/>
              <a:pPr/>
              <a:t>‹#›</a:t>
            </a:fld>
            <a:r>
              <a:rPr lang="en-US" altLang="en-US"/>
              <a:t>/30</a:t>
            </a:r>
            <a:endParaRPr lang="en-GB" altLang="en-US"/>
          </a:p>
        </p:txBody>
      </p:sp>
    </p:spTree>
    <p:extLst>
      <p:ext uri="{BB962C8B-B14F-4D97-AF65-F5344CB8AC3E}">
        <p14:creationId xmlns:p14="http://schemas.microsoft.com/office/powerpoint/2010/main" val="1195796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3" name="Slide Number Placeholder 2"/>
          <p:cNvSpPr>
            <a:spLocks noGrp="1"/>
          </p:cNvSpPr>
          <p:nvPr>
            <p:ph type="sldNum" sz="quarter" idx="11"/>
          </p:nvPr>
        </p:nvSpPr>
        <p:spPr/>
        <p:txBody>
          <a:bodyPr/>
          <a:lstStyle>
            <a:lvl1pPr>
              <a:defRPr/>
            </a:lvl1pPr>
          </a:lstStyle>
          <a:p>
            <a:fld id="{2FCC80DC-5F16-4503-BD22-06E4C858E967}" type="slidenum">
              <a:rPr lang="en-GB" altLang="en-US"/>
              <a:pPr/>
              <a:t>‹#›</a:t>
            </a:fld>
            <a:r>
              <a:rPr lang="en-US" altLang="en-US"/>
              <a:t>/30</a:t>
            </a:r>
            <a:endParaRPr lang="en-GB" altLang="en-US"/>
          </a:p>
        </p:txBody>
      </p:sp>
    </p:spTree>
    <p:extLst>
      <p:ext uri="{BB962C8B-B14F-4D97-AF65-F5344CB8AC3E}">
        <p14:creationId xmlns:p14="http://schemas.microsoft.com/office/powerpoint/2010/main" val="26956677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32E03D47-F264-472F-9A68-9A6F49E5AA94}" type="slidenum">
              <a:rPr lang="en-GB" altLang="en-US"/>
              <a:pPr/>
              <a:t>‹#›</a:t>
            </a:fld>
            <a:r>
              <a:rPr lang="en-US" altLang="en-US"/>
              <a:t>/30</a:t>
            </a:r>
            <a:endParaRPr lang="en-GB" altLang="en-US"/>
          </a:p>
        </p:txBody>
      </p:sp>
    </p:spTree>
    <p:extLst>
      <p:ext uri="{BB962C8B-B14F-4D97-AF65-F5344CB8AC3E}">
        <p14:creationId xmlns:p14="http://schemas.microsoft.com/office/powerpoint/2010/main" val="957738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E81C04C4-1196-45BB-8788-728D1507BCCD}" type="slidenum">
              <a:rPr lang="en-GB" altLang="en-US"/>
              <a:pPr/>
              <a:t>‹#›</a:t>
            </a:fld>
            <a:r>
              <a:rPr lang="en-US" altLang="en-US"/>
              <a:t>/30</a:t>
            </a:r>
            <a:endParaRPr lang="en-GB" altLang="en-US"/>
          </a:p>
        </p:txBody>
      </p:sp>
    </p:spTree>
    <p:extLst>
      <p:ext uri="{BB962C8B-B14F-4D97-AF65-F5344CB8AC3E}">
        <p14:creationId xmlns:p14="http://schemas.microsoft.com/office/powerpoint/2010/main" val="4113740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EAF66869-A9A0-461F-B73C-6C568E21ADCA}" type="slidenum">
              <a:rPr lang="en-GB" altLang="en-US"/>
              <a:pPr/>
              <a:t>‹#›</a:t>
            </a:fld>
            <a:r>
              <a:rPr lang="en-US" altLang="en-US"/>
              <a:t>/30</a:t>
            </a:r>
            <a:endParaRPr lang="en-GB" altLang="en-US"/>
          </a:p>
        </p:txBody>
      </p:sp>
    </p:spTree>
    <p:extLst>
      <p:ext uri="{BB962C8B-B14F-4D97-AF65-F5344CB8AC3E}">
        <p14:creationId xmlns:p14="http://schemas.microsoft.com/office/powerpoint/2010/main" val="26636554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0E3D2222-C990-4B82-9333-5ACC7726D105}" type="slidenum">
              <a:rPr lang="en-GB" altLang="en-US"/>
              <a:pPr/>
              <a:t>‹#›</a:t>
            </a:fld>
            <a:r>
              <a:rPr lang="en-US" altLang="en-US"/>
              <a:t>/30</a:t>
            </a:r>
            <a:endParaRPr lang="en-GB" altLang="en-US"/>
          </a:p>
        </p:txBody>
      </p:sp>
    </p:spTree>
    <p:extLst>
      <p:ext uri="{BB962C8B-B14F-4D97-AF65-F5344CB8AC3E}">
        <p14:creationId xmlns:p14="http://schemas.microsoft.com/office/powerpoint/2010/main" val="36052654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04800"/>
            <a:ext cx="2095500" cy="5562600"/>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381000" y="304800"/>
            <a:ext cx="6134100" cy="55626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67A9BE1D-D032-4784-AC13-F66A77EBC78F}" type="slidenum">
              <a:rPr lang="en-GB" altLang="en-US"/>
              <a:pPr/>
              <a:t>‹#›</a:t>
            </a:fld>
            <a:r>
              <a:rPr lang="en-US" altLang="en-US"/>
              <a:t>/30</a:t>
            </a:r>
            <a:endParaRPr lang="en-GB" altLang="en-US"/>
          </a:p>
        </p:txBody>
      </p:sp>
    </p:spTree>
    <p:extLst>
      <p:ext uri="{BB962C8B-B14F-4D97-AF65-F5344CB8AC3E}">
        <p14:creationId xmlns:p14="http://schemas.microsoft.com/office/powerpoint/2010/main" val="18413427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Z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DF72FECC-6F65-4EE0-B664-D2BE3F185338}" type="slidenum">
              <a:rPr lang="en-GB" altLang="en-US"/>
              <a:pPr/>
              <a:t>‹#›</a:t>
            </a:fld>
            <a:r>
              <a:rPr lang="en-US" altLang="en-US"/>
              <a:t>/30</a:t>
            </a:r>
            <a:endParaRPr lang="en-GB" altLang="en-US"/>
          </a:p>
        </p:txBody>
      </p:sp>
    </p:spTree>
    <p:extLst>
      <p:ext uri="{BB962C8B-B14F-4D97-AF65-F5344CB8AC3E}">
        <p14:creationId xmlns:p14="http://schemas.microsoft.com/office/powerpoint/2010/main" val="15635829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C86751A7-18FE-4EB3-9B57-22978703264F}" type="slidenum">
              <a:rPr lang="en-GB" altLang="en-US"/>
              <a:pPr/>
              <a:t>‹#›</a:t>
            </a:fld>
            <a:r>
              <a:rPr lang="en-US" altLang="en-US"/>
              <a:t>/30</a:t>
            </a:r>
            <a:endParaRPr lang="en-GB" altLang="en-US"/>
          </a:p>
        </p:txBody>
      </p:sp>
    </p:spTree>
    <p:extLst>
      <p:ext uri="{BB962C8B-B14F-4D97-AF65-F5344CB8AC3E}">
        <p14:creationId xmlns:p14="http://schemas.microsoft.com/office/powerpoint/2010/main" val="714488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532695D9-306B-4657-A4B3-FDD57A4AEDA1}" type="slidenum">
              <a:rPr lang="en-GB" altLang="en-US"/>
              <a:pPr/>
              <a:t>‹#›</a:t>
            </a:fld>
            <a:r>
              <a:rPr lang="en-US" altLang="en-US"/>
              <a:t>/30</a:t>
            </a:r>
            <a:endParaRPr lang="en-GB" altLang="en-US"/>
          </a:p>
        </p:txBody>
      </p:sp>
    </p:spTree>
    <p:extLst>
      <p:ext uri="{BB962C8B-B14F-4D97-AF65-F5344CB8AC3E}">
        <p14:creationId xmlns:p14="http://schemas.microsoft.com/office/powerpoint/2010/main" val="23127148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381000" y="1752600"/>
            <a:ext cx="411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752600"/>
            <a:ext cx="411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2D0AC877-F13A-41FE-B1B9-00B0C82891B1}" type="slidenum">
              <a:rPr lang="en-GB" altLang="en-US"/>
              <a:pPr/>
              <a:t>‹#›</a:t>
            </a:fld>
            <a:r>
              <a:rPr lang="en-US" altLang="en-US"/>
              <a:t>/30</a:t>
            </a:r>
            <a:endParaRPr lang="en-GB" altLang="en-US"/>
          </a:p>
        </p:txBody>
      </p:sp>
    </p:spTree>
    <p:extLst>
      <p:ext uri="{BB962C8B-B14F-4D97-AF65-F5344CB8AC3E}">
        <p14:creationId xmlns:p14="http://schemas.microsoft.com/office/powerpoint/2010/main" val="27552788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Z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Footer Placeholder 6"/>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8" name="Slide Number Placeholder 7"/>
          <p:cNvSpPr>
            <a:spLocks noGrp="1"/>
          </p:cNvSpPr>
          <p:nvPr>
            <p:ph type="sldNum" sz="quarter" idx="11"/>
          </p:nvPr>
        </p:nvSpPr>
        <p:spPr/>
        <p:txBody>
          <a:bodyPr/>
          <a:lstStyle>
            <a:lvl1pPr>
              <a:defRPr/>
            </a:lvl1pPr>
          </a:lstStyle>
          <a:p>
            <a:fld id="{83228088-1883-4DE2-8547-A0C115FD88E9}" type="slidenum">
              <a:rPr lang="en-GB" altLang="en-US"/>
              <a:pPr/>
              <a:t>‹#›</a:t>
            </a:fld>
            <a:r>
              <a:rPr lang="en-US" altLang="en-US"/>
              <a:t>/30</a:t>
            </a:r>
            <a:endParaRPr lang="en-GB" altLang="en-US"/>
          </a:p>
        </p:txBody>
      </p:sp>
    </p:spTree>
    <p:extLst>
      <p:ext uri="{BB962C8B-B14F-4D97-AF65-F5344CB8AC3E}">
        <p14:creationId xmlns:p14="http://schemas.microsoft.com/office/powerpoint/2010/main" val="18429923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Footer Placeholder 2"/>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4" name="Slide Number Placeholder 3"/>
          <p:cNvSpPr>
            <a:spLocks noGrp="1"/>
          </p:cNvSpPr>
          <p:nvPr>
            <p:ph type="sldNum" sz="quarter" idx="11"/>
          </p:nvPr>
        </p:nvSpPr>
        <p:spPr/>
        <p:txBody>
          <a:bodyPr/>
          <a:lstStyle>
            <a:lvl1pPr>
              <a:defRPr/>
            </a:lvl1pPr>
          </a:lstStyle>
          <a:p>
            <a:fld id="{9E47204C-7FC5-427A-852D-C39E4A60F297}" type="slidenum">
              <a:rPr lang="en-GB" altLang="en-US"/>
              <a:pPr/>
              <a:t>‹#›</a:t>
            </a:fld>
            <a:r>
              <a:rPr lang="en-US" altLang="en-US"/>
              <a:t>/30</a:t>
            </a:r>
            <a:endParaRPr lang="en-GB" altLang="en-US"/>
          </a:p>
        </p:txBody>
      </p:sp>
    </p:spTree>
    <p:extLst>
      <p:ext uri="{BB962C8B-B14F-4D97-AF65-F5344CB8AC3E}">
        <p14:creationId xmlns:p14="http://schemas.microsoft.com/office/powerpoint/2010/main" val="31163404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3" name="Slide Number Placeholder 2"/>
          <p:cNvSpPr>
            <a:spLocks noGrp="1"/>
          </p:cNvSpPr>
          <p:nvPr>
            <p:ph type="sldNum" sz="quarter" idx="11"/>
          </p:nvPr>
        </p:nvSpPr>
        <p:spPr/>
        <p:txBody>
          <a:bodyPr/>
          <a:lstStyle>
            <a:lvl1pPr>
              <a:defRPr/>
            </a:lvl1pPr>
          </a:lstStyle>
          <a:p>
            <a:fld id="{D07E1D53-6C23-4680-8B23-BD9666DCEABE}" type="slidenum">
              <a:rPr lang="en-GB" altLang="en-US"/>
              <a:pPr/>
              <a:t>‹#›</a:t>
            </a:fld>
            <a:r>
              <a:rPr lang="en-US" altLang="en-US"/>
              <a:t>/30</a:t>
            </a:r>
            <a:endParaRPr lang="en-GB" altLang="en-US"/>
          </a:p>
        </p:txBody>
      </p:sp>
    </p:spTree>
    <p:extLst>
      <p:ext uri="{BB962C8B-B14F-4D97-AF65-F5344CB8AC3E}">
        <p14:creationId xmlns:p14="http://schemas.microsoft.com/office/powerpoint/2010/main" val="4275900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7819C45D-6E55-40C6-8627-BF7AF90D2CE0}" type="slidenum">
              <a:rPr lang="en-GB" altLang="en-US"/>
              <a:pPr/>
              <a:t>‹#›</a:t>
            </a:fld>
            <a:r>
              <a:rPr lang="en-US" altLang="en-US"/>
              <a:t>/30</a:t>
            </a:r>
            <a:endParaRPr lang="en-GB" altLang="en-US"/>
          </a:p>
        </p:txBody>
      </p:sp>
    </p:spTree>
    <p:extLst>
      <p:ext uri="{BB962C8B-B14F-4D97-AF65-F5344CB8AC3E}">
        <p14:creationId xmlns:p14="http://schemas.microsoft.com/office/powerpoint/2010/main" val="18922431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48B967C3-060B-4601-B1F5-6229E3FA3BDD}" type="slidenum">
              <a:rPr lang="en-GB" altLang="en-US"/>
              <a:pPr/>
              <a:t>‹#›</a:t>
            </a:fld>
            <a:r>
              <a:rPr lang="en-US" altLang="en-US"/>
              <a:t>/30</a:t>
            </a:r>
            <a:endParaRPr lang="en-GB" altLang="en-US"/>
          </a:p>
        </p:txBody>
      </p:sp>
    </p:spTree>
    <p:extLst>
      <p:ext uri="{BB962C8B-B14F-4D97-AF65-F5344CB8AC3E}">
        <p14:creationId xmlns:p14="http://schemas.microsoft.com/office/powerpoint/2010/main" val="10177485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03196BE7-EA22-4D3B-AC37-BF1A803782BD}" type="slidenum">
              <a:rPr lang="en-GB" altLang="en-US"/>
              <a:pPr/>
              <a:t>‹#›</a:t>
            </a:fld>
            <a:r>
              <a:rPr lang="en-US" altLang="en-US"/>
              <a:t>/30</a:t>
            </a:r>
            <a:endParaRPr lang="en-GB" altLang="en-US"/>
          </a:p>
        </p:txBody>
      </p:sp>
    </p:spTree>
    <p:extLst>
      <p:ext uri="{BB962C8B-B14F-4D97-AF65-F5344CB8AC3E}">
        <p14:creationId xmlns:p14="http://schemas.microsoft.com/office/powerpoint/2010/main" val="8913334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DC7B7962-B500-4119-87AD-46D7B510F4F6}" type="slidenum">
              <a:rPr lang="en-GB" altLang="en-US"/>
              <a:pPr/>
              <a:t>‹#›</a:t>
            </a:fld>
            <a:r>
              <a:rPr lang="en-US" altLang="en-US"/>
              <a:t>/30</a:t>
            </a:r>
            <a:endParaRPr lang="en-GB" altLang="en-US"/>
          </a:p>
        </p:txBody>
      </p:sp>
    </p:spTree>
    <p:extLst>
      <p:ext uri="{BB962C8B-B14F-4D97-AF65-F5344CB8AC3E}">
        <p14:creationId xmlns:p14="http://schemas.microsoft.com/office/powerpoint/2010/main" val="39529906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04800"/>
            <a:ext cx="2095500" cy="5562600"/>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381000" y="304800"/>
            <a:ext cx="6134100" cy="55626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CE9DB852-2F3A-4A8C-9315-5D21B0E441CB}" type="slidenum">
              <a:rPr lang="en-GB" altLang="en-US"/>
              <a:pPr/>
              <a:t>‹#›</a:t>
            </a:fld>
            <a:r>
              <a:rPr lang="en-US" altLang="en-US"/>
              <a:t>/30</a:t>
            </a:r>
            <a:endParaRPr lang="en-GB" altLang="en-US"/>
          </a:p>
        </p:txBody>
      </p:sp>
    </p:spTree>
    <p:extLst>
      <p:ext uri="{BB962C8B-B14F-4D97-AF65-F5344CB8AC3E}">
        <p14:creationId xmlns:p14="http://schemas.microsoft.com/office/powerpoint/2010/main" val="394093663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Z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BF244EEC-4F85-437C-9DE4-9F4E1116BA05}" type="slidenum">
              <a:rPr lang="en-GB" altLang="en-US"/>
              <a:pPr/>
              <a:t>‹#›</a:t>
            </a:fld>
            <a:r>
              <a:rPr lang="en-US" altLang="en-US"/>
              <a:t>/30</a:t>
            </a:r>
            <a:endParaRPr lang="en-GB" altLang="en-US"/>
          </a:p>
        </p:txBody>
      </p:sp>
    </p:spTree>
    <p:extLst>
      <p:ext uri="{BB962C8B-B14F-4D97-AF65-F5344CB8AC3E}">
        <p14:creationId xmlns:p14="http://schemas.microsoft.com/office/powerpoint/2010/main" val="9207648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ADACA7AE-6B9A-4761-99F5-E188DB07CC6E}" type="slidenum">
              <a:rPr lang="en-GB" altLang="en-US"/>
              <a:pPr/>
              <a:t>‹#›</a:t>
            </a:fld>
            <a:r>
              <a:rPr lang="en-US" altLang="en-US"/>
              <a:t>/30</a:t>
            </a:r>
            <a:endParaRPr lang="en-GB" altLang="en-US"/>
          </a:p>
        </p:txBody>
      </p:sp>
    </p:spTree>
    <p:extLst>
      <p:ext uri="{BB962C8B-B14F-4D97-AF65-F5344CB8AC3E}">
        <p14:creationId xmlns:p14="http://schemas.microsoft.com/office/powerpoint/2010/main" val="21394357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BBC3A369-DC30-4AB3-B5AA-EAB77390C496}" type="slidenum">
              <a:rPr lang="en-GB" altLang="en-US"/>
              <a:pPr/>
              <a:t>‹#›</a:t>
            </a:fld>
            <a:r>
              <a:rPr lang="en-US" altLang="en-US"/>
              <a:t>/30</a:t>
            </a:r>
            <a:endParaRPr lang="en-GB" altLang="en-US"/>
          </a:p>
        </p:txBody>
      </p:sp>
    </p:spTree>
    <p:extLst>
      <p:ext uri="{BB962C8B-B14F-4D97-AF65-F5344CB8AC3E}">
        <p14:creationId xmlns:p14="http://schemas.microsoft.com/office/powerpoint/2010/main" val="31475307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381000" y="1752600"/>
            <a:ext cx="411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752600"/>
            <a:ext cx="411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710A5E43-8716-4F1D-A811-147CC4CC6934}" type="slidenum">
              <a:rPr lang="en-GB" altLang="en-US"/>
              <a:pPr/>
              <a:t>‹#›</a:t>
            </a:fld>
            <a:r>
              <a:rPr lang="en-US" altLang="en-US"/>
              <a:t>/30</a:t>
            </a:r>
            <a:endParaRPr lang="en-GB" altLang="en-US"/>
          </a:p>
        </p:txBody>
      </p:sp>
    </p:spTree>
    <p:extLst>
      <p:ext uri="{BB962C8B-B14F-4D97-AF65-F5344CB8AC3E}">
        <p14:creationId xmlns:p14="http://schemas.microsoft.com/office/powerpoint/2010/main" val="65300798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Z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Footer Placeholder 6"/>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8" name="Slide Number Placeholder 7"/>
          <p:cNvSpPr>
            <a:spLocks noGrp="1"/>
          </p:cNvSpPr>
          <p:nvPr>
            <p:ph type="sldNum" sz="quarter" idx="11"/>
          </p:nvPr>
        </p:nvSpPr>
        <p:spPr/>
        <p:txBody>
          <a:bodyPr/>
          <a:lstStyle>
            <a:lvl1pPr>
              <a:defRPr/>
            </a:lvl1pPr>
          </a:lstStyle>
          <a:p>
            <a:fld id="{91F1A89D-0E05-4E13-8A8E-ED927B614FBF}" type="slidenum">
              <a:rPr lang="en-GB" altLang="en-US"/>
              <a:pPr/>
              <a:t>‹#›</a:t>
            </a:fld>
            <a:r>
              <a:rPr lang="en-US" altLang="en-US"/>
              <a:t>/30</a:t>
            </a:r>
            <a:endParaRPr lang="en-GB" altLang="en-US"/>
          </a:p>
        </p:txBody>
      </p:sp>
    </p:spTree>
    <p:extLst>
      <p:ext uri="{BB962C8B-B14F-4D97-AF65-F5344CB8AC3E}">
        <p14:creationId xmlns:p14="http://schemas.microsoft.com/office/powerpoint/2010/main" val="24388193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Footer Placeholder 2"/>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4" name="Slide Number Placeholder 3"/>
          <p:cNvSpPr>
            <a:spLocks noGrp="1"/>
          </p:cNvSpPr>
          <p:nvPr>
            <p:ph type="sldNum" sz="quarter" idx="11"/>
          </p:nvPr>
        </p:nvSpPr>
        <p:spPr/>
        <p:txBody>
          <a:bodyPr/>
          <a:lstStyle>
            <a:lvl1pPr>
              <a:defRPr/>
            </a:lvl1pPr>
          </a:lstStyle>
          <a:p>
            <a:fld id="{44910E64-FD35-4515-8803-63BCC42D82CD}" type="slidenum">
              <a:rPr lang="en-GB" altLang="en-US"/>
              <a:pPr/>
              <a:t>‹#›</a:t>
            </a:fld>
            <a:r>
              <a:rPr lang="en-US" altLang="en-US"/>
              <a:t>/30</a:t>
            </a:r>
            <a:endParaRPr lang="en-GB" altLang="en-US"/>
          </a:p>
        </p:txBody>
      </p:sp>
    </p:spTree>
    <p:extLst>
      <p:ext uri="{BB962C8B-B14F-4D97-AF65-F5344CB8AC3E}">
        <p14:creationId xmlns:p14="http://schemas.microsoft.com/office/powerpoint/2010/main" val="3674723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381000" y="1752600"/>
            <a:ext cx="411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752600"/>
            <a:ext cx="411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4A790B40-3600-4262-876F-D5C142B3F764}" type="slidenum">
              <a:rPr lang="en-GB" altLang="en-US"/>
              <a:pPr/>
              <a:t>‹#›</a:t>
            </a:fld>
            <a:r>
              <a:rPr lang="en-US" altLang="en-US"/>
              <a:t>/30</a:t>
            </a:r>
            <a:endParaRPr lang="en-GB" altLang="en-US"/>
          </a:p>
        </p:txBody>
      </p:sp>
    </p:spTree>
    <p:extLst>
      <p:ext uri="{BB962C8B-B14F-4D97-AF65-F5344CB8AC3E}">
        <p14:creationId xmlns:p14="http://schemas.microsoft.com/office/powerpoint/2010/main" val="391872362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3" name="Slide Number Placeholder 2"/>
          <p:cNvSpPr>
            <a:spLocks noGrp="1"/>
          </p:cNvSpPr>
          <p:nvPr>
            <p:ph type="sldNum" sz="quarter" idx="11"/>
          </p:nvPr>
        </p:nvSpPr>
        <p:spPr/>
        <p:txBody>
          <a:bodyPr/>
          <a:lstStyle>
            <a:lvl1pPr>
              <a:defRPr/>
            </a:lvl1pPr>
          </a:lstStyle>
          <a:p>
            <a:fld id="{5B822028-5BA3-4634-BD8B-CCC209F44AFA}" type="slidenum">
              <a:rPr lang="en-GB" altLang="en-US"/>
              <a:pPr/>
              <a:t>‹#›</a:t>
            </a:fld>
            <a:r>
              <a:rPr lang="en-US" altLang="en-US"/>
              <a:t>/30</a:t>
            </a:r>
            <a:endParaRPr lang="en-GB" altLang="en-US"/>
          </a:p>
        </p:txBody>
      </p:sp>
    </p:spTree>
    <p:extLst>
      <p:ext uri="{BB962C8B-B14F-4D97-AF65-F5344CB8AC3E}">
        <p14:creationId xmlns:p14="http://schemas.microsoft.com/office/powerpoint/2010/main" val="32827237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1B4FC580-15FF-42F8-A7C9-1306D8510D19}" type="slidenum">
              <a:rPr lang="en-GB" altLang="en-US"/>
              <a:pPr/>
              <a:t>‹#›</a:t>
            </a:fld>
            <a:r>
              <a:rPr lang="en-US" altLang="en-US"/>
              <a:t>/30</a:t>
            </a:r>
            <a:endParaRPr lang="en-GB" altLang="en-US"/>
          </a:p>
        </p:txBody>
      </p:sp>
    </p:spTree>
    <p:extLst>
      <p:ext uri="{BB962C8B-B14F-4D97-AF65-F5344CB8AC3E}">
        <p14:creationId xmlns:p14="http://schemas.microsoft.com/office/powerpoint/2010/main" val="371001739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86C0EE87-2C5C-477D-B403-404A6B6F8B5D}" type="slidenum">
              <a:rPr lang="en-GB" altLang="en-US"/>
              <a:pPr/>
              <a:t>‹#›</a:t>
            </a:fld>
            <a:r>
              <a:rPr lang="en-US" altLang="en-US"/>
              <a:t>/30</a:t>
            </a:r>
            <a:endParaRPr lang="en-GB" altLang="en-US"/>
          </a:p>
        </p:txBody>
      </p:sp>
    </p:spTree>
    <p:extLst>
      <p:ext uri="{BB962C8B-B14F-4D97-AF65-F5344CB8AC3E}">
        <p14:creationId xmlns:p14="http://schemas.microsoft.com/office/powerpoint/2010/main" val="337805781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D21E5F18-A7A1-413E-A7BF-2A07677BAAD8}" type="slidenum">
              <a:rPr lang="en-GB" altLang="en-US"/>
              <a:pPr/>
              <a:t>‹#›</a:t>
            </a:fld>
            <a:r>
              <a:rPr lang="en-US" altLang="en-US"/>
              <a:t>/30</a:t>
            </a:r>
            <a:endParaRPr lang="en-GB" altLang="en-US"/>
          </a:p>
        </p:txBody>
      </p:sp>
    </p:spTree>
    <p:extLst>
      <p:ext uri="{BB962C8B-B14F-4D97-AF65-F5344CB8AC3E}">
        <p14:creationId xmlns:p14="http://schemas.microsoft.com/office/powerpoint/2010/main" val="278386324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04800"/>
            <a:ext cx="2095500" cy="5562600"/>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381000" y="304800"/>
            <a:ext cx="6134100" cy="55626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898FC4A3-79B1-49EB-A860-CC3BAA082B5B}" type="slidenum">
              <a:rPr lang="en-GB" altLang="en-US"/>
              <a:pPr/>
              <a:t>‹#›</a:t>
            </a:fld>
            <a:r>
              <a:rPr lang="en-US" altLang="en-US"/>
              <a:t>/30</a:t>
            </a:r>
            <a:endParaRPr lang="en-GB" altLang="en-US"/>
          </a:p>
        </p:txBody>
      </p:sp>
    </p:spTree>
    <p:extLst>
      <p:ext uri="{BB962C8B-B14F-4D97-AF65-F5344CB8AC3E}">
        <p14:creationId xmlns:p14="http://schemas.microsoft.com/office/powerpoint/2010/main" val="15396410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1300" cy="6848475"/>
          </a:xfrm>
          <a:prstGeom prst="rect">
            <a:avLst/>
          </a:prstGeom>
          <a:noFill/>
          <a:extLst>
            <a:ext uri="{909E8E84-426E-40DD-AFC4-6F175D3DCCD1}">
              <a14:hiddenFill xmlns:a14="http://schemas.microsoft.com/office/drawing/2010/main">
                <a:solidFill>
                  <a:srgbClr val="FFFFFF"/>
                </a:solidFill>
              </a14:hiddenFill>
            </a:ext>
          </a:extLst>
        </p:spPr>
      </p:pic>
      <p:sp>
        <p:nvSpPr>
          <p:cNvPr id="27651" name="Rectangle 3"/>
          <p:cNvSpPr>
            <a:spLocks noGrp="1" noChangeArrowheads="1"/>
          </p:cNvSpPr>
          <p:nvPr>
            <p:ph type="ctrTitle"/>
          </p:nvPr>
        </p:nvSpPr>
        <p:spPr>
          <a:xfrm>
            <a:off x="-228600" y="2667000"/>
            <a:ext cx="7772400" cy="1143000"/>
          </a:xfrm>
        </p:spPr>
        <p:txBody>
          <a:bodyPr/>
          <a:lstStyle>
            <a:lvl1pPr>
              <a:defRPr/>
            </a:lvl1pPr>
          </a:lstStyle>
          <a:p>
            <a:pPr lvl="0"/>
            <a:r>
              <a:rPr lang="en-GB" altLang="en-US" noProof="0" smtClean="0"/>
              <a:t>Click to edit Master title style</a:t>
            </a:r>
          </a:p>
        </p:txBody>
      </p:sp>
      <p:sp>
        <p:nvSpPr>
          <p:cNvPr id="27652" name="Rectangle 4"/>
          <p:cNvSpPr>
            <a:spLocks noGrp="1" noChangeArrowheads="1"/>
          </p:cNvSpPr>
          <p:nvPr>
            <p:ph type="subTitle" idx="1"/>
          </p:nvPr>
        </p:nvSpPr>
        <p:spPr>
          <a:xfrm>
            <a:off x="1066800" y="3886200"/>
            <a:ext cx="6400800" cy="1752600"/>
          </a:xfrm>
        </p:spPr>
        <p:txBody>
          <a:bodyPr/>
          <a:lstStyle>
            <a:lvl1pPr marL="0" indent="0" algn="ctr">
              <a:buFontTx/>
              <a:buNone/>
              <a:defRPr/>
            </a:lvl1pPr>
          </a:lstStyle>
          <a:p>
            <a:pPr lvl="0"/>
            <a:r>
              <a:rPr lang="en-GB" altLang="en-US" noProof="0" smtClean="0"/>
              <a:t>Click to edit Master subtitle style</a:t>
            </a:r>
          </a:p>
        </p:txBody>
      </p:sp>
      <p:sp>
        <p:nvSpPr>
          <p:cNvPr id="27653" name="Rectangle 5"/>
          <p:cNvSpPr>
            <a:spLocks noGrp="1" noChangeArrowheads="1"/>
          </p:cNvSpPr>
          <p:nvPr>
            <p:ph type="dt" sz="half" idx="2"/>
          </p:nvPr>
        </p:nvSpPr>
        <p:spPr bwMode="auto">
          <a:xfrm>
            <a:off x="685800" y="6248400"/>
            <a:ext cx="19050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400">
                <a:latin typeface="+mn-lt"/>
              </a:defRPr>
            </a:lvl1pPr>
          </a:lstStyle>
          <a:p>
            <a:endParaRPr lang="en-GB" altLang="en-US"/>
          </a:p>
        </p:txBody>
      </p:sp>
      <p:sp>
        <p:nvSpPr>
          <p:cNvPr id="27654" name="Rectangle 6"/>
          <p:cNvSpPr>
            <a:spLocks noGrp="1" noChangeArrowheads="1"/>
          </p:cNvSpPr>
          <p:nvPr>
            <p:ph type="ftr" sz="quarter" idx="3"/>
          </p:nvPr>
        </p:nvSpPr>
        <p:spPr>
          <a:xfrm>
            <a:off x="3124200" y="6248400"/>
            <a:ext cx="2895600" cy="457200"/>
          </a:xfrm>
        </p:spPr>
        <p:txBody>
          <a:bodyPr/>
          <a:lstStyle>
            <a:lvl1pPr>
              <a:defRPr sz="1400" b="0" i="0">
                <a:solidFill>
                  <a:schemeClr val="tx1"/>
                </a:solidFill>
                <a:latin typeface="+mn-lt"/>
              </a:defRPr>
            </a:lvl1pPr>
          </a:lstStyle>
          <a:p>
            <a:endParaRPr lang="en-GB" altLang="en-US"/>
          </a:p>
        </p:txBody>
      </p:sp>
      <p:sp>
        <p:nvSpPr>
          <p:cNvPr id="27655" name="Rectangle 7"/>
          <p:cNvSpPr>
            <a:spLocks noGrp="1" noChangeArrowheads="1"/>
          </p:cNvSpPr>
          <p:nvPr>
            <p:ph type="sldNum" sz="quarter" idx="4"/>
          </p:nvPr>
        </p:nvSpPr>
        <p:spPr>
          <a:xfrm>
            <a:off x="6553200" y="6248400"/>
            <a:ext cx="1905000" cy="457200"/>
          </a:xfrm>
        </p:spPr>
        <p:txBody>
          <a:bodyPr/>
          <a:lstStyle>
            <a:lvl1pPr>
              <a:defRPr>
                <a:solidFill>
                  <a:schemeClr val="tx1"/>
                </a:solidFill>
                <a:latin typeface="+mn-lt"/>
              </a:defRPr>
            </a:lvl1pPr>
          </a:lstStyle>
          <a:p>
            <a:fld id="{61C2C5F4-8ADE-4A96-A529-71BA80581E6B}" type="slidenum">
              <a:rPr lang="en-GB" altLang="en-US"/>
              <a:pPr/>
              <a:t>‹#›</a:t>
            </a:fld>
            <a:endParaRPr lang="en-GB" alt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0A9F9972-8BBE-4CD3-B447-531E4D31EFF1}" type="slidenum">
              <a:rPr lang="en-GB" altLang="en-US"/>
              <a:pPr/>
              <a:t>‹#›</a:t>
            </a:fld>
            <a:r>
              <a:rPr lang="en-US" altLang="en-US"/>
              <a:t>/30</a:t>
            </a:r>
            <a:endParaRPr lang="en-GB" altLang="en-US"/>
          </a:p>
        </p:txBody>
      </p:sp>
    </p:spTree>
    <p:extLst>
      <p:ext uri="{BB962C8B-B14F-4D97-AF65-F5344CB8AC3E}">
        <p14:creationId xmlns:p14="http://schemas.microsoft.com/office/powerpoint/2010/main" val="428490365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0618AC46-B3BA-4E7C-AC61-E0AD9F1FC793}" type="slidenum">
              <a:rPr lang="en-GB" altLang="en-US"/>
              <a:pPr/>
              <a:t>‹#›</a:t>
            </a:fld>
            <a:r>
              <a:rPr lang="en-US" altLang="en-US"/>
              <a:t>/30</a:t>
            </a:r>
            <a:endParaRPr lang="en-GB" altLang="en-US"/>
          </a:p>
        </p:txBody>
      </p:sp>
    </p:spTree>
    <p:extLst>
      <p:ext uri="{BB962C8B-B14F-4D97-AF65-F5344CB8AC3E}">
        <p14:creationId xmlns:p14="http://schemas.microsoft.com/office/powerpoint/2010/main" val="74238424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381000" y="1752600"/>
            <a:ext cx="411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752600"/>
            <a:ext cx="41148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14460F2D-53EF-4462-A1DB-FF20E2E7D9C9}" type="slidenum">
              <a:rPr lang="en-GB" altLang="en-US"/>
              <a:pPr/>
              <a:t>‹#›</a:t>
            </a:fld>
            <a:r>
              <a:rPr lang="en-US" altLang="en-US"/>
              <a:t>/30</a:t>
            </a:r>
            <a:endParaRPr lang="en-GB" altLang="en-US"/>
          </a:p>
        </p:txBody>
      </p:sp>
    </p:spTree>
    <p:extLst>
      <p:ext uri="{BB962C8B-B14F-4D97-AF65-F5344CB8AC3E}">
        <p14:creationId xmlns:p14="http://schemas.microsoft.com/office/powerpoint/2010/main" val="114779669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Z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Footer Placeholder 6"/>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8" name="Slide Number Placeholder 7"/>
          <p:cNvSpPr>
            <a:spLocks noGrp="1"/>
          </p:cNvSpPr>
          <p:nvPr>
            <p:ph type="sldNum" sz="quarter" idx="11"/>
          </p:nvPr>
        </p:nvSpPr>
        <p:spPr/>
        <p:txBody>
          <a:bodyPr/>
          <a:lstStyle>
            <a:lvl1pPr>
              <a:defRPr/>
            </a:lvl1pPr>
          </a:lstStyle>
          <a:p>
            <a:fld id="{BFB98443-B216-4039-AD67-C4B032A8B6E4}" type="slidenum">
              <a:rPr lang="en-GB" altLang="en-US"/>
              <a:pPr/>
              <a:t>‹#›</a:t>
            </a:fld>
            <a:r>
              <a:rPr lang="en-US" altLang="en-US"/>
              <a:t>/30</a:t>
            </a:r>
            <a:endParaRPr lang="en-GB" altLang="en-US"/>
          </a:p>
        </p:txBody>
      </p:sp>
    </p:spTree>
    <p:extLst>
      <p:ext uri="{BB962C8B-B14F-4D97-AF65-F5344CB8AC3E}">
        <p14:creationId xmlns:p14="http://schemas.microsoft.com/office/powerpoint/2010/main" val="353806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Z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Footer Placeholder 6"/>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8" name="Slide Number Placeholder 7"/>
          <p:cNvSpPr>
            <a:spLocks noGrp="1"/>
          </p:cNvSpPr>
          <p:nvPr>
            <p:ph type="sldNum" sz="quarter" idx="11"/>
          </p:nvPr>
        </p:nvSpPr>
        <p:spPr/>
        <p:txBody>
          <a:bodyPr/>
          <a:lstStyle>
            <a:lvl1pPr>
              <a:defRPr/>
            </a:lvl1pPr>
          </a:lstStyle>
          <a:p>
            <a:fld id="{B263CD9F-49BC-4961-BEE6-F022A8941D0D}" type="slidenum">
              <a:rPr lang="en-GB" altLang="en-US"/>
              <a:pPr/>
              <a:t>‹#›</a:t>
            </a:fld>
            <a:r>
              <a:rPr lang="en-US" altLang="en-US"/>
              <a:t>/30</a:t>
            </a:r>
            <a:endParaRPr lang="en-GB" altLang="en-US"/>
          </a:p>
        </p:txBody>
      </p:sp>
    </p:spTree>
    <p:extLst>
      <p:ext uri="{BB962C8B-B14F-4D97-AF65-F5344CB8AC3E}">
        <p14:creationId xmlns:p14="http://schemas.microsoft.com/office/powerpoint/2010/main" val="214005898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Footer Placeholder 2"/>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4" name="Slide Number Placeholder 3"/>
          <p:cNvSpPr>
            <a:spLocks noGrp="1"/>
          </p:cNvSpPr>
          <p:nvPr>
            <p:ph type="sldNum" sz="quarter" idx="11"/>
          </p:nvPr>
        </p:nvSpPr>
        <p:spPr/>
        <p:txBody>
          <a:bodyPr/>
          <a:lstStyle>
            <a:lvl1pPr>
              <a:defRPr/>
            </a:lvl1pPr>
          </a:lstStyle>
          <a:p>
            <a:fld id="{42409C37-618E-4380-8FBA-BA3EE445D35E}" type="slidenum">
              <a:rPr lang="en-GB" altLang="en-US"/>
              <a:pPr/>
              <a:t>‹#›</a:t>
            </a:fld>
            <a:r>
              <a:rPr lang="en-US" altLang="en-US"/>
              <a:t>/30</a:t>
            </a:r>
            <a:endParaRPr lang="en-GB" altLang="en-US"/>
          </a:p>
        </p:txBody>
      </p:sp>
    </p:spTree>
    <p:extLst>
      <p:ext uri="{BB962C8B-B14F-4D97-AF65-F5344CB8AC3E}">
        <p14:creationId xmlns:p14="http://schemas.microsoft.com/office/powerpoint/2010/main" val="195252654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3" name="Slide Number Placeholder 2"/>
          <p:cNvSpPr>
            <a:spLocks noGrp="1"/>
          </p:cNvSpPr>
          <p:nvPr>
            <p:ph type="sldNum" sz="quarter" idx="11"/>
          </p:nvPr>
        </p:nvSpPr>
        <p:spPr/>
        <p:txBody>
          <a:bodyPr/>
          <a:lstStyle>
            <a:lvl1pPr>
              <a:defRPr/>
            </a:lvl1pPr>
          </a:lstStyle>
          <a:p>
            <a:fld id="{61835446-66EB-40B2-9087-27EC0D99989C}" type="slidenum">
              <a:rPr lang="en-GB" altLang="en-US"/>
              <a:pPr/>
              <a:t>‹#›</a:t>
            </a:fld>
            <a:r>
              <a:rPr lang="en-US" altLang="en-US"/>
              <a:t>/30</a:t>
            </a:r>
            <a:endParaRPr lang="en-GB" altLang="en-US"/>
          </a:p>
        </p:txBody>
      </p:sp>
    </p:spTree>
    <p:extLst>
      <p:ext uri="{BB962C8B-B14F-4D97-AF65-F5344CB8AC3E}">
        <p14:creationId xmlns:p14="http://schemas.microsoft.com/office/powerpoint/2010/main" val="296930472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F09E0142-C878-4C4B-9070-FE27D5F61302}" type="slidenum">
              <a:rPr lang="en-GB" altLang="en-US"/>
              <a:pPr/>
              <a:t>‹#›</a:t>
            </a:fld>
            <a:r>
              <a:rPr lang="en-US" altLang="en-US"/>
              <a:t>/30</a:t>
            </a:r>
            <a:endParaRPr lang="en-GB" altLang="en-US"/>
          </a:p>
        </p:txBody>
      </p:sp>
    </p:spTree>
    <p:extLst>
      <p:ext uri="{BB962C8B-B14F-4D97-AF65-F5344CB8AC3E}">
        <p14:creationId xmlns:p14="http://schemas.microsoft.com/office/powerpoint/2010/main" val="317978957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BB791C0F-9055-4767-B61C-52070C149B87}" type="slidenum">
              <a:rPr lang="en-GB" altLang="en-US"/>
              <a:pPr/>
              <a:t>‹#›</a:t>
            </a:fld>
            <a:r>
              <a:rPr lang="en-US" altLang="en-US"/>
              <a:t>/30</a:t>
            </a:r>
            <a:endParaRPr lang="en-GB" altLang="en-US"/>
          </a:p>
        </p:txBody>
      </p:sp>
    </p:spTree>
    <p:extLst>
      <p:ext uri="{BB962C8B-B14F-4D97-AF65-F5344CB8AC3E}">
        <p14:creationId xmlns:p14="http://schemas.microsoft.com/office/powerpoint/2010/main" val="306031202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7A921F22-66EF-424F-8AF3-E388A568DA30}" type="slidenum">
              <a:rPr lang="en-GB" altLang="en-US"/>
              <a:pPr/>
              <a:t>‹#›</a:t>
            </a:fld>
            <a:r>
              <a:rPr lang="en-US" altLang="en-US"/>
              <a:t>/30</a:t>
            </a:r>
            <a:endParaRPr lang="en-GB" altLang="en-US"/>
          </a:p>
        </p:txBody>
      </p:sp>
    </p:spTree>
    <p:extLst>
      <p:ext uri="{BB962C8B-B14F-4D97-AF65-F5344CB8AC3E}">
        <p14:creationId xmlns:p14="http://schemas.microsoft.com/office/powerpoint/2010/main" val="88906780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28600"/>
            <a:ext cx="2095500" cy="5638800"/>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381000" y="228600"/>
            <a:ext cx="61341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Footer Placeholder 3"/>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lvl1pPr>
              <a:defRPr/>
            </a:lvl1pPr>
          </a:lstStyle>
          <a:p>
            <a:fld id="{5882F29D-A39A-4BF5-B9BE-E103A3411DD8}" type="slidenum">
              <a:rPr lang="en-GB" altLang="en-US"/>
              <a:pPr/>
              <a:t>‹#›</a:t>
            </a:fld>
            <a:r>
              <a:rPr lang="en-US" altLang="en-US"/>
              <a:t>/30</a:t>
            </a:r>
            <a:endParaRPr lang="en-GB" altLang="en-US"/>
          </a:p>
        </p:txBody>
      </p:sp>
    </p:spTree>
    <p:extLst>
      <p:ext uri="{BB962C8B-B14F-4D97-AF65-F5344CB8AC3E}">
        <p14:creationId xmlns:p14="http://schemas.microsoft.com/office/powerpoint/2010/main" val="377556323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smtClean="0"/>
              <a:t>Click to edit Master title style</a:t>
            </a:r>
            <a:endParaRPr lang="en-ZA"/>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7228062-5CF4-468F-9BCB-95D39088E04C}" type="slidenum">
              <a:rPr lang="en-GB" altLang="en-US"/>
              <a:pPr/>
              <a:t>‹#›</a:t>
            </a:fld>
            <a:endParaRPr lang="en-GB" altLang="en-US"/>
          </a:p>
        </p:txBody>
      </p:sp>
    </p:spTree>
    <p:extLst>
      <p:ext uri="{BB962C8B-B14F-4D97-AF65-F5344CB8AC3E}">
        <p14:creationId xmlns:p14="http://schemas.microsoft.com/office/powerpoint/2010/main" val="30839447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ZA"/>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166D0912-9478-4C7D-B8DF-97FB646979F7}" type="slidenum">
              <a:rPr lang="en-GB" altLang="en-US"/>
              <a:pPr/>
              <a:t>‹#›</a:t>
            </a:fld>
            <a:endParaRPr lang="en-GB" altLang="en-US"/>
          </a:p>
        </p:txBody>
      </p:sp>
    </p:spTree>
    <p:extLst>
      <p:ext uri="{BB962C8B-B14F-4D97-AF65-F5344CB8AC3E}">
        <p14:creationId xmlns:p14="http://schemas.microsoft.com/office/powerpoint/2010/main" val="26330598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EA1C837-9FB0-49D3-9A01-1C6E701978EB}" type="slidenum">
              <a:rPr lang="en-GB" altLang="en-US"/>
              <a:pPr/>
              <a:t>‹#›</a:t>
            </a:fld>
            <a:endParaRPr lang="en-GB" altLang="en-US"/>
          </a:p>
        </p:txBody>
      </p:sp>
    </p:spTree>
    <p:extLst>
      <p:ext uri="{BB962C8B-B14F-4D97-AF65-F5344CB8AC3E}">
        <p14:creationId xmlns:p14="http://schemas.microsoft.com/office/powerpoint/2010/main" val="416256399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ZA"/>
          </a:p>
        </p:txBody>
      </p:sp>
      <p:sp>
        <p:nvSpPr>
          <p:cNvPr id="3" name="Content Placeholder 2"/>
          <p:cNvSpPr>
            <a:spLocks noGrp="1"/>
          </p:cNvSpPr>
          <p:nvPr>
            <p:ph sz="half" idx="1"/>
          </p:nvPr>
        </p:nvSpPr>
        <p:spPr>
          <a:xfrm>
            <a:off x="628650" y="1825625"/>
            <a:ext cx="3867150" cy="435133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825625"/>
            <a:ext cx="3867150" cy="435133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2EDEEE0D-393E-4643-9C74-04B711303E4D}" type="slidenum">
              <a:rPr lang="en-GB" altLang="en-US"/>
              <a:pPr/>
              <a:t>‹#›</a:t>
            </a:fld>
            <a:endParaRPr lang="en-GB" altLang="en-US"/>
          </a:p>
        </p:txBody>
      </p:sp>
    </p:spTree>
    <p:extLst>
      <p:ext uri="{BB962C8B-B14F-4D97-AF65-F5344CB8AC3E}">
        <p14:creationId xmlns:p14="http://schemas.microsoft.com/office/powerpoint/2010/main" val="4085139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Footer Placeholder 2"/>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4" name="Slide Number Placeholder 3"/>
          <p:cNvSpPr>
            <a:spLocks noGrp="1"/>
          </p:cNvSpPr>
          <p:nvPr>
            <p:ph type="sldNum" sz="quarter" idx="11"/>
          </p:nvPr>
        </p:nvSpPr>
        <p:spPr/>
        <p:txBody>
          <a:bodyPr/>
          <a:lstStyle>
            <a:lvl1pPr>
              <a:defRPr/>
            </a:lvl1pPr>
          </a:lstStyle>
          <a:p>
            <a:fld id="{87C5F57A-E582-43C1-AC63-ADC1026E0B85}" type="slidenum">
              <a:rPr lang="en-GB" altLang="en-US"/>
              <a:pPr/>
              <a:t>‹#›</a:t>
            </a:fld>
            <a:r>
              <a:rPr lang="en-US" altLang="en-US"/>
              <a:t>/30</a:t>
            </a:r>
            <a:endParaRPr lang="en-GB" altLang="en-US"/>
          </a:p>
        </p:txBody>
      </p:sp>
    </p:spTree>
    <p:extLst>
      <p:ext uri="{BB962C8B-B14F-4D97-AF65-F5344CB8AC3E}">
        <p14:creationId xmlns:p14="http://schemas.microsoft.com/office/powerpoint/2010/main" val="307207937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p>
            <a:r>
              <a:rPr lang="en-US" smtClean="0"/>
              <a:t>Click to edit Master title style</a:t>
            </a:r>
            <a:endParaRPr lang="en-ZA"/>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4C81030D-6494-4434-BDC7-7CA0FC4BCB7A}" type="slidenum">
              <a:rPr lang="en-GB" altLang="en-US"/>
              <a:pPr/>
              <a:t>‹#›</a:t>
            </a:fld>
            <a:endParaRPr lang="en-GB" altLang="en-US"/>
          </a:p>
        </p:txBody>
      </p:sp>
    </p:spTree>
    <p:extLst>
      <p:ext uri="{BB962C8B-B14F-4D97-AF65-F5344CB8AC3E}">
        <p14:creationId xmlns:p14="http://schemas.microsoft.com/office/powerpoint/2010/main" val="237087115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2D21B87F-04BC-477E-95C4-17F18702FFDE}" type="slidenum">
              <a:rPr lang="en-GB" altLang="en-US"/>
              <a:pPr/>
              <a:t>‹#›</a:t>
            </a:fld>
            <a:endParaRPr lang="en-GB" altLang="en-US"/>
          </a:p>
        </p:txBody>
      </p:sp>
    </p:spTree>
    <p:extLst>
      <p:ext uri="{BB962C8B-B14F-4D97-AF65-F5344CB8AC3E}">
        <p14:creationId xmlns:p14="http://schemas.microsoft.com/office/powerpoint/2010/main" val="417939343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444C6DA3-0D80-445C-87C0-7AA99514174B}" type="slidenum">
              <a:rPr lang="en-GB" altLang="en-US"/>
              <a:pPr/>
              <a:t>‹#›</a:t>
            </a:fld>
            <a:endParaRPr lang="en-GB" altLang="en-US"/>
          </a:p>
        </p:txBody>
      </p:sp>
    </p:spTree>
    <p:extLst>
      <p:ext uri="{BB962C8B-B14F-4D97-AF65-F5344CB8AC3E}">
        <p14:creationId xmlns:p14="http://schemas.microsoft.com/office/powerpoint/2010/main" val="181260841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9FE1EF2B-E8E2-4B7D-BD9F-41C387EFAAA4}" type="slidenum">
              <a:rPr lang="en-GB" altLang="en-US"/>
              <a:pPr/>
              <a:t>‹#›</a:t>
            </a:fld>
            <a:endParaRPr lang="en-GB" altLang="en-US"/>
          </a:p>
        </p:txBody>
      </p:sp>
    </p:spTree>
    <p:extLst>
      <p:ext uri="{BB962C8B-B14F-4D97-AF65-F5344CB8AC3E}">
        <p14:creationId xmlns:p14="http://schemas.microsoft.com/office/powerpoint/2010/main" val="170330058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897F2703-C3D9-4F1E-9F60-819423B2ADBE}" type="slidenum">
              <a:rPr lang="en-GB" altLang="en-US"/>
              <a:pPr/>
              <a:t>‹#›</a:t>
            </a:fld>
            <a:endParaRPr lang="en-GB" altLang="en-US"/>
          </a:p>
        </p:txBody>
      </p:sp>
    </p:spTree>
    <p:extLst>
      <p:ext uri="{BB962C8B-B14F-4D97-AF65-F5344CB8AC3E}">
        <p14:creationId xmlns:p14="http://schemas.microsoft.com/office/powerpoint/2010/main" val="93674809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AFF5AA76-254B-442D-B6CE-31ABDEA4EDC4}" type="slidenum">
              <a:rPr lang="en-GB" altLang="en-US"/>
              <a:pPr/>
              <a:t>‹#›</a:t>
            </a:fld>
            <a:endParaRPr lang="en-GB" altLang="en-US"/>
          </a:p>
        </p:txBody>
      </p:sp>
    </p:spTree>
    <p:extLst>
      <p:ext uri="{BB962C8B-B14F-4D97-AF65-F5344CB8AC3E}">
        <p14:creationId xmlns:p14="http://schemas.microsoft.com/office/powerpoint/2010/main" val="209983727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628650" y="365125"/>
            <a:ext cx="5762625" cy="5811838"/>
          </a:xfrm>
          <a:prstGeom prst="rect">
            <a:avLst/>
          </a:prstGeo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3EBE5584-307F-4C17-9478-94C96E6507E7}" type="slidenum">
              <a:rPr lang="en-GB" altLang="en-US"/>
              <a:pPr/>
              <a:t>‹#›</a:t>
            </a:fld>
            <a:endParaRPr lang="en-GB" altLang="en-US"/>
          </a:p>
        </p:txBody>
      </p:sp>
    </p:spTree>
    <p:extLst>
      <p:ext uri="{BB962C8B-B14F-4D97-AF65-F5344CB8AC3E}">
        <p14:creationId xmlns:p14="http://schemas.microsoft.com/office/powerpoint/2010/main" val="3117219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3" name="Slide Number Placeholder 2"/>
          <p:cNvSpPr>
            <a:spLocks noGrp="1"/>
          </p:cNvSpPr>
          <p:nvPr>
            <p:ph type="sldNum" sz="quarter" idx="11"/>
          </p:nvPr>
        </p:nvSpPr>
        <p:spPr/>
        <p:txBody>
          <a:bodyPr/>
          <a:lstStyle>
            <a:lvl1pPr>
              <a:defRPr/>
            </a:lvl1pPr>
          </a:lstStyle>
          <a:p>
            <a:fld id="{DFA8871A-21AD-4B5C-A4F3-A143C155089B}" type="slidenum">
              <a:rPr lang="en-GB" altLang="en-US"/>
              <a:pPr/>
              <a:t>‹#›</a:t>
            </a:fld>
            <a:r>
              <a:rPr lang="en-US" altLang="en-US"/>
              <a:t>/30</a:t>
            </a:r>
            <a:endParaRPr lang="en-GB" altLang="en-US"/>
          </a:p>
        </p:txBody>
      </p:sp>
    </p:spTree>
    <p:extLst>
      <p:ext uri="{BB962C8B-B14F-4D97-AF65-F5344CB8AC3E}">
        <p14:creationId xmlns:p14="http://schemas.microsoft.com/office/powerpoint/2010/main" val="2180205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D87E41B8-B98A-4C71-B107-6DE8D5DEAE85}" type="slidenum">
              <a:rPr lang="en-GB" altLang="en-US"/>
              <a:pPr/>
              <a:t>‹#›</a:t>
            </a:fld>
            <a:r>
              <a:rPr lang="en-US" altLang="en-US"/>
              <a:t>/30</a:t>
            </a:r>
            <a:endParaRPr lang="en-GB" altLang="en-US"/>
          </a:p>
        </p:txBody>
      </p:sp>
    </p:spTree>
    <p:extLst>
      <p:ext uri="{BB962C8B-B14F-4D97-AF65-F5344CB8AC3E}">
        <p14:creationId xmlns:p14="http://schemas.microsoft.com/office/powerpoint/2010/main" val="3485910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GB" altLang="en-US"/>
              <a:t>Intelligent Agent in </a:t>
            </a:r>
            <a:r>
              <a:rPr lang="en-US" altLang="en-US"/>
              <a:t>Education</a:t>
            </a:r>
            <a:endParaRPr lang="en-GB" altLang="en-US"/>
          </a:p>
        </p:txBody>
      </p:sp>
      <p:sp>
        <p:nvSpPr>
          <p:cNvPr id="6" name="Slide Number Placeholder 5"/>
          <p:cNvSpPr>
            <a:spLocks noGrp="1"/>
          </p:cNvSpPr>
          <p:nvPr>
            <p:ph type="sldNum" sz="quarter" idx="11"/>
          </p:nvPr>
        </p:nvSpPr>
        <p:spPr/>
        <p:txBody>
          <a:bodyPr/>
          <a:lstStyle>
            <a:lvl1pPr>
              <a:defRPr/>
            </a:lvl1pPr>
          </a:lstStyle>
          <a:p>
            <a:fld id="{B904DAC9-167D-481B-A05B-2850613E8A76}" type="slidenum">
              <a:rPr lang="en-GB" altLang="en-US"/>
              <a:pPr/>
              <a:t>‹#›</a:t>
            </a:fld>
            <a:r>
              <a:rPr lang="en-US" altLang="en-US"/>
              <a:t>/30</a:t>
            </a:r>
            <a:endParaRPr lang="en-GB" altLang="en-US"/>
          </a:p>
        </p:txBody>
      </p:sp>
    </p:spTree>
    <p:extLst>
      <p:ext uri="{BB962C8B-B14F-4D97-AF65-F5344CB8AC3E}">
        <p14:creationId xmlns:p14="http://schemas.microsoft.com/office/powerpoint/2010/main" val="169822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2.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700" y="0"/>
            <a:ext cx="9131300" cy="6848475"/>
          </a:xfrm>
          <a:prstGeom prst="rect">
            <a:avLst/>
          </a:prstGeom>
          <a:noFill/>
          <a:extLst>
            <a:ext uri="{909E8E84-426E-40DD-AFC4-6F175D3DCCD1}">
              <a14:hiddenFill xmlns:a14="http://schemas.microsoft.com/office/drawing/2010/main">
                <a:solidFill>
                  <a:srgbClr val="FFFFFF"/>
                </a:solidFill>
              </a14:hiddenFill>
            </a:ext>
          </a:extLst>
        </p:spPr>
      </p:pic>
      <p:sp>
        <p:nvSpPr>
          <p:cNvPr id="16387" name="Rectangle 3"/>
          <p:cNvSpPr>
            <a:spLocks noGrp="1" noChangeArrowheads="1"/>
          </p:cNvSpPr>
          <p:nvPr>
            <p:ph type="title"/>
          </p:nvPr>
        </p:nvSpPr>
        <p:spPr bwMode="auto">
          <a:xfrm>
            <a:off x="3810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6388" name="Rectangle 4"/>
          <p:cNvSpPr>
            <a:spLocks noGrp="1" noChangeArrowheads="1"/>
          </p:cNvSpPr>
          <p:nvPr>
            <p:ph type="body" idx="1"/>
          </p:nvPr>
        </p:nvSpPr>
        <p:spPr bwMode="auto">
          <a:xfrm>
            <a:off x="381000" y="1752600"/>
            <a:ext cx="8382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6389" name="Rectangle 5"/>
          <p:cNvSpPr>
            <a:spLocks noGrp="1" noChangeArrowheads="1"/>
          </p:cNvSpPr>
          <p:nvPr>
            <p:ph type="ftr" sz="quarter" idx="3"/>
          </p:nvPr>
        </p:nvSpPr>
        <p:spPr bwMode="auto">
          <a:xfrm>
            <a:off x="3148013" y="6249988"/>
            <a:ext cx="327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600" b="1" i="1">
                <a:solidFill>
                  <a:srgbClr val="008080"/>
                </a:solidFill>
                <a:latin typeface="Comic Sans MS" panose="030F0702030302020204" pitchFamily="66" charset="0"/>
              </a:defRPr>
            </a:lvl1pPr>
          </a:lstStyle>
          <a:p>
            <a:r>
              <a:rPr lang="en-GB" altLang="en-US"/>
              <a:t>Intelligent Agent in </a:t>
            </a:r>
            <a:r>
              <a:rPr lang="en-US" altLang="en-US"/>
              <a:t>Education</a:t>
            </a:r>
            <a:endParaRPr lang="en-GB" altLang="en-US"/>
          </a:p>
        </p:txBody>
      </p:sp>
      <p:sp>
        <p:nvSpPr>
          <p:cNvPr id="16390" name="Rectangle 6"/>
          <p:cNvSpPr>
            <a:spLocks noGrp="1" noChangeArrowheads="1"/>
          </p:cNvSpPr>
          <p:nvPr>
            <p:ph type="sldNum" sz="quarter" idx="4"/>
          </p:nvPr>
        </p:nvSpPr>
        <p:spPr bwMode="auto">
          <a:xfrm>
            <a:off x="6884988" y="626427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a:solidFill>
                  <a:srgbClr val="008080"/>
                </a:solidFill>
                <a:latin typeface="Comic Sans MS" panose="030F0702030302020204" pitchFamily="66" charset="0"/>
              </a:defRPr>
            </a:lvl1pPr>
          </a:lstStyle>
          <a:p>
            <a:fld id="{1EDBB02D-3442-4E5D-9C78-57C1F335C01B}" type="slidenum">
              <a:rPr lang="en-GB" altLang="en-US"/>
              <a:pPr/>
              <a:t>‹#›</a:t>
            </a:fld>
            <a:r>
              <a:rPr lang="en-US" altLang="en-US"/>
              <a:t>/30</a:t>
            </a:r>
            <a:endParaRPr lang="en-GB" altLang="en-US"/>
          </a:p>
        </p:txBody>
      </p:sp>
      <p:sp>
        <p:nvSpPr>
          <p:cNvPr id="16391" name="Rectangle 7"/>
          <p:cNvSpPr>
            <a:spLocks noChangeArrowheads="1"/>
          </p:cNvSpPr>
          <p:nvPr/>
        </p:nvSpPr>
        <p:spPr bwMode="auto">
          <a:xfrm>
            <a:off x="450850" y="624522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GB" altLang="en-US" sz="1600" b="1">
                <a:solidFill>
                  <a:srgbClr val="008080"/>
                </a:solidFill>
                <a:latin typeface="Comic Sans MS" panose="030F0702030302020204" pitchFamily="66" charset="0"/>
              </a:rPr>
              <a:t>March 2004</a:t>
            </a:r>
          </a:p>
        </p:txBody>
      </p:sp>
      <p:sp>
        <p:nvSpPr>
          <p:cNvPr id="16392" name="Text Box 8"/>
          <p:cNvSpPr txBox="1">
            <a:spLocks noChangeArrowheads="1"/>
          </p:cNvSpPr>
          <p:nvPr userDrawn="1"/>
        </p:nvSpPr>
        <p:spPr bwMode="auto">
          <a:xfrm>
            <a:off x="2087563" y="92075"/>
            <a:ext cx="4695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a:solidFill>
                  <a:srgbClr val="000066"/>
                </a:solidFill>
              </a:rPr>
              <a:t>Intelligent Agent-based Approach</a:t>
            </a:r>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388">
                                            <p:txEl>
                                              <p:pRg st="0" end="0"/>
                                            </p:txEl>
                                          </p:spTgt>
                                        </p:tgtEl>
                                        <p:attrNameLst>
                                          <p:attrName>style.visibility</p:attrName>
                                        </p:attrNameLst>
                                      </p:cBhvr>
                                      <p:to>
                                        <p:strVal val="visible"/>
                                      </p:to>
                                    </p:set>
                                    <p:animEffect transition="in" filter="fade">
                                      <p:cBhvr>
                                        <p:cTn id="7" dur="1000"/>
                                        <p:tgtEl>
                                          <p:spTgt spid="16388">
                                            <p:txEl>
                                              <p:pRg st="0" end="0"/>
                                            </p:txEl>
                                          </p:spTgt>
                                        </p:tgtEl>
                                      </p:cBhvr>
                                    </p:animEffect>
                                    <p:anim calcmode="lin" valueType="num">
                                      <p:cBhvr>
                                        <p:cTn id="8" dur="1000" fill="hold"/>
                                        <p:tgtEl>
                                          <p:spTgt spid="1638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38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6388">
                                            <p:txEl>
                                              <p:pRg st="1" end="1"/>
                                            </p:txEl>
                                          </p:spTgt>
                                        </p:tgtEl>
                                        <p:attrNameLst>
                                          <p:attrName>style.visibility</p:attrName>
                                        </p:attrNameLst>
                                      </p:cBhvr>
                                      <p:to>
                                        <p:strVal val="visible"/>
                                      </p:to>
                                    </p:set>
                                    <p:animEffect transition="in" filter="fade">
                                      <p:cBhvr>
                                        <p:cTn id="12" dur="1000"/>
                                        <p:tgtEl>
                                          <p:spTgt spid="16388">
                                            <p:txEl>
                                              <p:pRg st="1" end="1"/>
                                            </p:txEl>
                                          </p:spTgt>
                                        </p:tgtEl>
                                      </p:cBhvr>
                                    </p:animEffect>
                                    <p:anim calcmode="lin" valueType="num">
                                      <p:cBhvr>
                                        <p:cTn id="13" dur="1000" fill="hold"/>
                                        <p:tgtEl>
                                          <p:spTgt spid="1638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6388">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6388">
                                            <p:txEl>
                                              <p:pRg st="2" end="2"/>
                                            </p:txEl>
                                          </p:spTgt>
                                        </p:tgtEl>
                                        <p:attrNameLst>
                                          <p:attrName>style.visibility</p:attrName>
                                        </p:attrNameLst>
                                      </p:cBhvr>
                                      <p:to>
                                        <p:strVal val="visible"/>
                                      </p:to>
                                    </p:set>
                                    <p:animEffect transition="in" filter="fade">
                                      <p:cBhvr>
                                        <p:cTn id="17" dur="1000"/>
                                        <p:tgtEl>
                                          <p:spTgt spid="16388">
                                            <p:txEl>
                                              <p:pRg st="2" end="2"/>
                                            </p:txEl>
                                          </p:spTgt>
                                        </p:tgtEl>
                                      </p:cBhvr>
                                    </p:animEffect>
                                    <p:anim calcmode="lin" valueType="num">
                                      <p:cBhvr>
                                        <p:cTn id="18" dur="1000" fill="hold"/>
                                        <p:tgtEl>
                                          <p:spTgt spid="16388">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6388">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6388">
                                            <p:txEl>
                                              <p:pRg st="3" end="3"/>
                                            </p:txEl>
                                          </p:spTgt>
                                        </p:tgtEl>
                                        <p:attrNameLst>
                                          <p:attrName>style.visibility</p:attrName>
                                        </p:attrNameLst>
                                      </p:cBhvr>
                                      <p:to>
                                        <p:strVal val="visible"/>
                                      </p:to>
                                    </p:set>
                                    <p:animEffect transition="in" filter="fade">
                                      <p:cBhvr>
                                        <p:cTn id="22" dur="1000"/>
                                        <p:tgtEl>
                                          <p:spTgt spid="16388">
                                            <p:txEl>
                                              <p:pRg st="3" end="3"/>
                                            </p:txEl>
                                          </p:spTgt>
                                        </p:tgtEl>
                                      </p:cBhvr>
                                    </p:animEffect>
                                    <p:anim calcmode="lin" valueType="num">
                                      <p:cBhvr>
                                        <p:cTn id="23" dur="1000" fill="hold"/>
                                        <p:tgtEl>
                                          <p:spTgt spid="16388">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6388">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6388">
                                            <p:txEl>
                                              <p:pRg st="4" end="4"/>
                                            </p:txEl>
                                          </p:spTgt>
                                        </p:tgtEl>
                                        <p:attrNameLst>
                                          <p:attrName>style.visibility</p:attrName>
                                        </p:attrNameLst>
                                      </p:cBhvr>
                                      <p:to>
                                        <p:strVal val="visible"/>
                                      </p:to>
                                    </p:set>
                                    <p:animEffect transition="in" filter="fade">
                                      <p:cBhvr>
                                        <p:cTn id="27" dur="1000"/>
                                        <p:tgtEl>
                                          <p:spTgt spid="16388">
                                            <p:txEl>
                                              <p:pRg st="4" end="4"/>
                                            </p:txEl>
                                          </p:spTgt>
                                        </p:tgtEl>
                                      </p:cBhvr>
                                    </p:animEffect>
                                    <p:anim calcmode="lin" valueType="num">
                                      <p:cBhvr>
                                        <p:cTn id="28" dur="1000" fill="hold"/>
                                        <p:tgtEl>
                                          <p:spTgt spid="16388">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638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build="p">
        <p:tmplLst>
          <p:tmpl lvl="1">
            <p:tnLst>
              <p:par>
                <p:cTn presetID="42" presetClass="entr" presetSubtype="0" fill="hold" nodeType="clickEffect">
                  <p:stCondLst>
                    <p:cond delay="0"/>
                  </p:stCondLst>
                  <p:childTnLst>
                    <p:set>
                      <p:cBhvr>
                        <p:cTn dur="1" fill="hold">
                          <p:stCondLst>
                            <p:cond delay="0"/>
                          </p:stCondLst>
                        </p:cTn>
                        <p:tgtEl>
                          <p:spTgt spid="16388"/>
                        </p:tgtEl>
                        <p:attrNameLst>
                          <p:attrName>style.visibility</p:attrName>
                        </p:attrNameLst>
                      </p:cBhvr>
                      <p:to>
                        <p:strVal val="visible"/>
                      </p:to>
                    </p:set>
                    <p:animEffect transition="in" filter="fade">
                      <p:cBhvr>
                        <p:cTn dur="1000"/>
                        <p:tgtEl>
                          <p:spTgt spid="16388"/>
                        </p:tgtEl>
                      </p:cBhvr>
                    </p:animEffect>
                    <p:anim calcmode="lin" valueType="num">
                      <p:cBhvr>
                        <p:cTn dur="1000" fill="hold"/>
                        <p:tgtEl>
                          <p:spTgt spid="16388"/>
                        </p:tgtEl>
                        <p:attrNameLst>
                          <p:attrName>ppt_x</p:attrName>
                        </p:attrNameLst>
                      </p:cBhvr>
                      <p:tavLst>
                        <p:tav tm="0">
                          <p:val>
                            <p:strVal val="#ppt_x"/>
                          </p:val>
                        </p:tav>
                        <p:tav tm="100000">
                          <p:val>
                            <p:strVal val="#ppt_x"/>
                          </p:val>
                        </p:tav>
                      </p:tavLst>
                    </p:anim>
                    <p:anim calcmode="lin" valueType="num">
                      <p:cBhvr>
                        <p:cTn dur="1000" fill="hold"/>
                        <p:tgtEl>
                          <p:spTgt spid="16388"/>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withEffect">
                  <p:stCondLst>
                    <p:cond delay="0"/>
                  </p:stCondLst>
                  <p:childTnLst>
                    <p:set>
                      <p:cBhvr>
                        <p:cTn dur="1" fill="hold">
                          <p:stCondLst>
                            <p:cond delay="0"/>
                          </p:stCondLst>
                        </p:cTn>
                        <p:tgtEl>
                          <p:spTgt spid="16388"/>
                        </p:tgtEl>
                        <p:attrNameLst>
                          <p:attrName>style.visibility</p:attrName>
                        </p:attrNameLst>
                      </p:cBhvr>
                      <p:to>
                        <p:strVal val="visible"/>
                      </p:to>
                    </p:set>
                    <p:animEffect transition="in" filter="fade">
                      <p:cBhvr>
                        <p:cTn dur="1000"/>
                        <p:tgtEl>
                          <p:spTgt spid="16388"/>
                        </p:tgtEl>
                      </p:cBhvr>
                    </p:animEffect>
                    <p:anim calcmode="lin" valueType="num">
                      <p:cBhvr>
                        <p:cTn dur="1000" fill="hold"/>
                        <p:tgtEl>
                          <p:spTgt spid="16388"/>
                        </p:tgtEl>
                        <p:attrNameLst>
                          <p:attrName>ppt_x</p:attrName>
                        </p:attrNameLst>
                      </p:cBhvr>
                      <p:tavLst>
                        <p:tav tm="0">
                          <p:val>
                            <p:strVal val="#ppt_x"/>
                          </p:val>
                        </p:tav>
                        <p:tav tm="100000">
                          <p:val>
                            <p:strVal val="#ppt_x"/>
                          </p:val>
                        </p:tav>
                      </p:tavLst>
                    </p:anim>
                    <p:anim calcmode="lin" valueType="num">
                      <p:cBhvr>
                        <p:cTn dur="1000" fill="hold"/>
                        <p:tgtEl>
                          <p:spTgt spid="16388"/>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withEffect">
                  <p:stCondLst>
                    <p:cond delay="0"/>
                  </p:stCondLst>
                  <p:childTnLst>
                    <p:set>
                      <p:cBhvr>
                        <p:cTn dur="1" fill="hold">
                          <p:stCondLst>
                            <p:cond delay="0"/>
                          </p:stCondLst>
                        </p:cTn>
                        <p:tgtEl>
                          <p:spTgt spid="16388"/>
                        </p:tgtEl>
                        <p:attrNameLst>
                          <p:attrName>style.visibility</p:attrName>
                        </p:attrNameLst>
                      </p:cBhvr>
                      <p:to>
                        <p:strVal val="visible"/>
                      </p:to>
                    </p:set>
                    <p:animEffect transition="in" filter="fade">
                      <p:cBhvr>
                        <p:cTn dur="1000"/>
                        <p:tgtEl>
                          <p:spTgt spid="16388"/>
                        </p:tgtEl>
                      </p:cBhvr>
                    </p:animEffect>
                    <p:anim calcmode="lin" valueType="num">
                      <p:cBhvr>
                        <p:cTn dur="1000" fill="hold"/>
                        <p:tgtEl>
                          <p:spTgt spid="16388"/>
                        </p:tgtEl>
                        <p:attrNameLst>
                          <p:attrName>ppt_x</p:attrName>
                        </p:attrNameLst>
                      </p:cBhvr>
                      <p:tavLst>
                        <p:tav tm="0">
                          <p:val>
                            <p:strVal val="#ppt_x"/>
                          </p:val>
                        </p:tav>
                        <p:tav tm="100000">
                          <p:val>
                            <p:strVal val="#ppt_x"/>
                          </p:val>
                        </p:tav>
                      </p:tavLst>
                    </p:anim>
                    <p:anim calcmode="lin" valueType="num">
                      <p:cBhvr>
                        <p:cTn dur="1000" fill="hold"/>
                        <p:tgtEl>
                          <p:spTgt spid="16388"/>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withEffect">
                  <p:stCondLst>
                    <p:cond delay="0"/>
                  </p:stCondLst>
                  <p:childTnLst>
                    <p:set>
                      <p:cBhvr>
                        <p:cTn dur="1" fill="hold">
                          <p:stCondLst>
                            <p:cond delay="0"/>
                          </p:stCondLst>
                        </p:cTn>
                        <p:tgtEl>
                          <p:spTgt spid="16388"/>
                        </p:tgtEl>
                        <p:attrNameLst>
                          <p:attrName>style.visibility</p:attrName>
                        </p:attrNameLst>
                      </p:cBhvr>
                      <p:to>
                        <p:strVal val="visible"/>
                      </p:to>
                    </p:set>
                    <p:animEffect transition="in" filter="fade">
                      <p:cBhvr>
                        <p:cTn dur="1000"/>
                        <p:tgtEl>
                          <p:spTgt spid="16388"/>
                        </p:tgtEl>
                      </p:cBhvr>
                    </p:animEffect>
                    <p:anim calcmode="lin" valueType="num">
                      <p:cBhvr>
                        <p:cTn dur="1000" fill="hold"/>
                        <p:tgtEl>
                          <p:spTgt spid="16388"/>
                        </p:tgtEl>
                        <p:attrNameLst>
                          <p:attrName>ppt_x</p:attrName>
                        </p:attrNameLst>
                      </p:cBhvr>
                      <p:tavLst>
                        <p:tav tm="0">
                          <p:val>
                            <p:strVal val="#ppt_x"/>
                          </p:val>
                        </p:tav>
                        <p:tav tm="100000">
                          <p:val>
                            <p:strVal val="#ppt_x"/>
                          </p:val>
                        </p:tav>
                      </p:tavLst>
                    </p:anim>
                    <p:anim calcmode="lin" valueType="num">
                      <p:cBhvr>
                        <p:cTn dur="1000" fill="hold"/>
                        <p:tgtEl>
                          <p:spTgt spid="16388"/>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withEffect">
                  <p:stCondLst>
                    <p:cond delay="0"/>
                  </p:stCondLst>
                  <p:childTnLst>
                    <p:set>
                      <p:cBhvr>
                        <p:cTn dur="1" fill="hold">
                          <p:stCondLst>
                            <p:cond delay="0"/>
                          </p:stCondLst>
                        </p:cTn>
                        <p:tgtEl>
                          <p:spTgt spid="16388"/>
                        </p:tgtEl>
                        <p:attrNameLst>
                          <p:attrName>style.visibility</p:attrName>
                        </p:attrNameLst>
                      </p:cBhvr>
                      <p:to>
                        <p:strVal val="visible"/>
                      </p:to>
                    </p:set>
                    <p:animEffect transition="in" filter="fade">
                      <p:cBhvr>
                        <p:cTn dur="1000"/>
                        <p:tgtEl>
                          <p:spTgt spid="16388"/>
                        </p:tgtEl>
                      </p:cBhvr>
                    </p:animEffect>
                    <p:anim calcmode="lin" valueType="num">
                      <p:cBhvr>
                        <p:cTn dur="1000" fill="hold"/>
                        <p:tgtEl>
                          <p:spTgt spid="16388"/>
                        </p:tgtEl>
                        <p:attrNameLst>
                          <p:attrName>ppt_x</p:attrName>
                        </p:attrNameLst>
                      </p:cBhvr>
                      <p:tavLst>
                        <p:tav tm="0">
                          <p:val>
                            <p:strVal val="#ppt_x"/>
                          </p:val>
                        </p:tav>
                        <p:tav tm="100000">
                          <p:val>
                            <p:strVal val="#ppt_x"/>
                          </p:val>
                        </p:tav>
                      </p:tavLst>
                    </p:anim>
                    <p:anim calcmode="lin" valueType="num">
                      <p:cBhvr>
                        <p:cTn dur="1000" fill="hold"/>
                        <p:tgtEl>
                          <p:spTgt spid="16388"/>
                        </p:tgtEl>
                        <p:attrNameLst>
                          <p:attrName>ppt_y</p:attrName>
                        </p:attrNameLst>
                      </p:cBhvr>
                      <p:tavLst>
                        <p:tav tm="0">
                          <p:val>
                            <p:strVal val="#ppt_y+.1"/>
                          </p:val>
                        </p:tav>
                        <p:tav tm="100000">
                          <p:val>
                            <p:strVal val="#ppt_y"/>
                          </p:val>
                        </p:tav>
                      </p:tavLst>
                    </p:anim>
                  </p:childTnLst>
                </p:cTn>
              </p:par>
            </p:tnLst>
          </p:tmpl>
        </p:tmplLst>
      </p:bldP>
    </p:bldLst>
  </p:timing>
  <p:hf hdr="0" dt="0"/>
  <p:txStyles>
    <p:titleStyle>
      <a:lvl1pPr algn="ctr" rtl="0" fontAlgn="base">
        <a:spcBef>
          <a:spcPct val="0"/>
        </a:spcBef>
        <a:spcAft>
          <a:spcPct val="0"/>
        </a:spcAft>
        <a:defRPr sz="4400" b="1" kern="1200">
          <a:solidFill>
            <a:srgbClr val="000066"/>
          </a:solidFill>
          <a:latin typeface="+mj-lt"/>
          <a:ea typeface="+mj-ea"/>
          <a:cs typeface="+mj-cs"/>
        </a:defRPr>
      </a:lvl1pPr>
      <a:lvl2pPr algn="ctr" rtl="0" fontAlgn="base">
        <a:spcBef>
          <a:spcPct val="0"/>
        </a:spcBef>
        <a:spcAft>
          <a:spcPct val="0"/>
        </a:spcAft>
        <a:defRPr sz="4400" b="1">
          <a:solidFill>
            <a:srgbClr val="000066"/>
          </a:solidFill>
          <a:latin typeface="Times" panose="02020603050405020304" pitchFamily="18" charset="0"/>
        </a:defRPr>
      </a:lvl2pPr>
      <a:lvl3pPr algn="ctr" rtl="0" fontAlgn="base">
        <a:spcBef>
          <a:spcPct val="0"/>
        </a:spcBef>
        <a:spcAft>
          <a:spcPct val="0"/>
        </a:spcAft>
        <a:defRPr sz="4400" b="1">
          <a:solidFill>
            <a:srgbClr val="000066"/>
          </a:solidFill>
          <a:latin typeface="Times" panose="02020603050405020304" pitchFamily="18" charset="0"/>
        </a:defRPr>
      </a:lvl3pPr>
      <a:lvl4pPr algn="ctr" rtl="0" fontAlgn="base">
        <a:spcBef>
          <a:spcPct val="0"/>
        </a:spcBef>
        <a:spcAft>
          <a:spcPct val="0"/>
        </a:spcAft>
        <a:defRPr sz="4400" b="1">
          <a:solidFill>
            <a:srgbClr val="000066"/>
          </a:solidFill>
          <a:latin typeface="Times" panose="02020603050405020304" pitchFamily="18" charset="0"/>
        </a:defRPr>
      </a:lvl4pPr>
      <a:lvl5pPr algn="ctr" rtl="0" fontAlgn="base">
        <a:spcBef>
          <a:spcPct val="0"/>
        </a:spcBef>
        <a:spcAft>
          <a:spcPct val="0"/>
        </a:spcAft>
        <a:defRPr sz="4400" b="1">
          <a:solidFill>
            <a:srgbClr val="000066"/>
          </a:solidFill>
          <a:latin typeface="Times" panose="02020603050405020304" pitchFamily="18" charset="0"/>
        </a:defRPr>
      </a:lvl5pPr>
      <a:lvl6pPr marL="457200" algn="ctr" rtl="0" fontAlgn="base">
        <a:spcBef>
          <a:spcPct val="0"/>
        </a:spcBef>
        <a:spcAft>
          <a:spcPct val="0"/>
        </a:spcAft>
        <a:defRPr sz="4400" b="1">
          <a:solidFill>
            <a:srgbClr val="000066"/>
          </a:solidFill>
          <a:latin typeface="Times" panose="02020603050405020304" pitchFamily="18" charset="0"/>
        </a:defRPr>
      </a:lvl6pPr>
      <a:lvl7pPr marL="914400" algn="ctr" rtl="0" fontAlgn="base">
        <a:spcBef>
          <a:spcPct val="0"/>
        </a:spcBef>
        <a:spcAft>
          <a:spcPct val="0"/>
        </a:spcAft>
        <a:defRPr sz="4400" b="1">
          <a:solidFill>
            <a:srgbClr val="000066"/>
          </a:solidFill>
          <a:latin typeface="Times" panose="02020603050405020304" pitchFamily="18" charset="0"/>
        </a:defRPr>
      </a:lvl7pPr>
      <a:lvl8pPr marL="1371600" algn="ctr" rtl="0" fontAlgn="base">
        <a:spcBef>
          <a:spcPct val="0"/>
        </a:spcBef>
        <a:spcAft>
          <a:spcPct val="0"/>
        </a:spcAft>
        <a:defRPr sz="4400" b="1">
          <a:solidFill>
            <a:srgbClr val="000066"/>
          </a:solidFill>
          <a:latin typeface="Times" panose="02020603050405020304" pitchFamily="18" charset="0"/>
        </a:defRPr>
      </a:lvl8pPr>
      <a:lvl9pPr marL="1828800" algn="ctr" rtl="0" fontAlgn="base">
        <a:spcBef>
          <a:spcPct val="0"/>
        </a:spcBef>
        <a:spcAft>
          <a:spcPct val="0"/>
        </a:spcAft>
        <a:defRPr sz="4400" b="1">
          <a:solidFill>
            <a:srgbClr val="000066"/>
          </a:solidFill>
          <a:latin typeface="Times" panose="02020603050405020304" pitchFamily="18" charset="0"/>
        </a:defRPr>
      </a:lvl9pPr>
    </p:titleStyle>
    <p:bodyStyle>
      <a:lvl1pPr marL="342900" indent="-342900" algn="l" rtl="0" fontAlgn="base">
        <a:spcBef>
          <a:spcPct val="20000"/>
        </a:spcBef>
        <a:spcAft>
          <a:spcPct val="0"/>
        </a:spcAft>
        <a:buChar char="•"/>
        <a:defRPr sz="3200" kern="1200">
          <a:solidFill>
            <a:srgbClr val="000066"/>
          </a:solidFill>
          <a:latin typeface="+mn-lt"/>
          <a:ea typeface="+mn-ea"/>
          <a:cs typeface="+mn-cs"/>
        </a:defRPr>
      </a:lvl1pPr>
      <a:lvl2pPr marL="742950" indent="-285750" algn="l" rtl="0" fontAlgn="base">
        <a:spcBef>
          <a:spcPct val="20000"/>
        </a:spcBef>
        <a:spcAft>
          <a:spcPct val="0"/>
        </a:spcAft>
        <a:buChar char="–"/>
        <a:defRPr sz="2800" kern="1200">
          <a:solidFill>
            <a:srgbClr val="000066"/>
          </a:solidFill>
          <a:latin typeface="+mn-lt"/>
          <a:ea typeface="+mn-ea"/>
          <a:cs typeface="+mn-cs"/>
        </a:defRPr>
      </a:lvl2pPr>
      <a:lvl3pPr marL="1143000" indent="-228600" algn="l" rtl="0" fontAlgn="base">
        <a:spcBef>
          <a:spcPct val="20000"/>
        </a:spcBef>
        <a:spcAft>
          <a:spcPct val="0"/>
        </a:spcAft>
        <a:buChar char="•"/>
        <a:defRPr sz="2400" kern="1200">
          <a:solidFill>
            <a:srgbClr val="000066"/>
          </a:solidFill>
          <a:latin typeface="+mn-lt"/>
          <a:ea typeface="+mn-ea"/>
          <a:cs typeface="+mn-cs"/>
        </a:defRPr>
      </a:lvl3pPr>
      <a:lvl4pPr marL="1600200" indent="-228600" algn="l" rtl="0" fontAlgn="base">
        <a:spcBef>
          <a:spcPct val="20000"/>
        </a:spcBef>
        <a:spcAft>
          <a:spcPct val="0"/>
        </a:spcAft>
        <a:buChar char="–"/>
        <a:defRPr sz="2000" kern="1200">
          <a:solidFill>
            <a:srgbClr val="000066"/>
          </a:solidFill>
          <a:latin typeface="+mn-lt"/>
          <a:ea typeface="+mn-ea"/>
          <a:cs typeface="+mn-cs"/>
        </a:defRPr>
      </a:lvl4pPr>
      <a:lvl5pPr marL="2057400" indent="-228600" algn="l" rtl="0" fontAlgn="base">
        <a:spcBef>
          <a:spcPct val="20000"/>
        </a:spcBef>
        <a:spcAft>
          <a:spcPct val="0"/>
        </a:spcAft>
        <a:buChar char="»"/>
        <a:defRPr sz="2000" kern="1200">
          <a:solidFill>
            <a:srgbClr val="0000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5538"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700" y="0"/>
            <a:ext cx="9131300" cy="6848475"/>
          </a:xfrm>
          <a:prstGeom prst="rect">
            <a:avLst/>
          </a:prstGeom>
          <a:noFill/>
          <a:extLst>
            <a:ext uri="{909E8E84-426E-40DD-AFC4-6F175D3DCCD1}">
              <a14:hiddenFill xmlns:a14="http://schemas.microsoft.com/office/drawing/2010/main">
                <a:solidFill>
                  <a:srgbClr val="FFFFFF"/>
                </a:solidFill>
              </a14:hiddenFill>
            </a:ext>
          </a:extLst>
        </p:spPr>
      </p:pic>
      <p:sp>
        <p:nvSpPr>
          <p:cNvPr id="65539" name="Rectangle 3"/>
          <p:cNvSpPr>
            <a:spLocks noGrp="1" noChangeArrowheads="1"/>
          </p:cNvSpPr>
          <p:nvPr>
            <p:ph type="title"/>
          </p:nvPr>
        </p:nvSpPr>
        <p:spPr bwMode="auto">
          <a:xfrm>
            <a:off x="3810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65540" name="Rectangle 4"/>
          <p:cNvSpPr>
            <a:spLocks noGrp="1" noChangeArrowheads="1"/>
          </p:cNvSpPr>
          <p:nvPr>
            <p:ph type="body" idx="1"/>
          </p:nvPr>
        </p:nvSpPr>
        <p:spPr bwMode="auto">
          <a:xfrm>
            <a:off x="381000" y="1752600"/>
            <a:ext cx="8382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65541" name="Rectangle 5"/>
          <p:cNvSpPr>
            <a:spLocks noGrp="1" noChangeArrowheads="1"/>
          </p:cNvSpPr>
          <p:nvPr>
            <p:ph type="ftr" sz="quarter" idx="3"/>
          </p:nvPr>
        </p:nvSpPr>
        <p:spPr bwMode="auto">
          <a:xfrm>
            <a:off x="3148013" y="6249988"/>
            <a:ext cx="327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600" b="1" i="1">
                <a:solidFill>
                  <a:srgbClr val="008080"/>
                </a:solidFill>
                <a:latin typeface="Comic Sans MS" panose="030F0702030302020204" pitchFamily="66" charset="0"/>
              </a:defRPr>
            </a:lvl1pPr>
          </a:lstStyle>
          <a:p>
            <a:r>
              <a:rPr lang="en-GB" altLang="en-US"/>
              <a:t>Intelligent Agent in </a:t>
            </a:r>
            <a:r>
              <a:rPr lang="en-US" altLang="en-US"/>
              <a:t>Education</a:t>
            </a:r>
            <a:endParaRPr lang="en-GB" altLang="en-US"/>
          </a:p>
        </p:txBody>
      </p:sp>
      <p:sp>
        <p:nvSpPr>
          <p:cNvPr id="65542" name="Rectangle 6"/>
          <p:cNvSpPr>
            <a:spLocks noGrp="1" noChangeArrowheads="1"/>
          </p:cNvSpPr>
          <p:nvPr>
            <p:ph type="sldNum" sz="quarter" idx="4"/>
          </p:nvPr>
        </p:nvSpPr>
        <p:spPr bwMode="auto">
          <a:xfrm>
            <a:off x="6884988" y="626427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a:solidFill>
                  <a:srgbClr val="008080"/>
                </a:solidFill>
                <a:latin typeface="Comic Sans MS" panose="030F0702030302020204" pitchFamily="66" charset="0"/>
              </a:defRPr>
            </a:lvl1pPr>
          </a:lstStyle>
          <a:p>
            <a:fld id="{29BDFC2C-6884-4161-A28E-88729E68A153}" type="slidenum">
              <a:rPr lang="en-GB" altLang="en-US"/>
              <a:pPr/>
              <a:t>‹#›</a:t>
            </a:fld>
            <a:r>
              <a:rPr lang="en-US" altLang="en-US"/>
              <a:t>/30</a:t>
            </a:r>
            <a:endParaRPr lang="en-GB" altLang="en-US"/>
          </a:p>
        </p:txBody>
      </p:sp>
      <p:sp>
        <p:nvSpPr>
          <p:cNvPr id="65543" name="Rectangle 7"/>
          <p:cNvSpPr>
            <a:spLocks noChangeArrowheads="1"/>
          </p:cNvSpPr>
          <p:nvPr/>
        </p:nvSpPr>
        <p:spPr bwMode="auto">
          <a:xfrm>
            <a:off x="450850" y="624522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GB" altLang="en-US" sz="1600" b="1">
                <a:solidFill>
                  <a:srgbClr val="008080"/>
                </a:solidFill>
                <a:latin typeface="Comic Sans MS" panose="030F0702030302020204" pitchFamily="66" charset="0"/>
              </a:rPr>
              <a:t>March 2004</a:t>
            </a:r>
          </a:p>
        </p:txBody>
      </p:sp>
      <p:sp>
        <p:nvSpPr>
          <p:cNvPr id="65544" name="Text Box 8"/>
          <p:cNvSpPr txBox="1">
            <a:spLocks noChangeArrowheads="1"/>
          </p:cNvSpPr>
          <p:nvPr userDrawn="1"/>
        </p:nvSpPr>
        <p:spPr bwMode="auto">
          <a:xfrm>
            <a:off x="960438" y="123825"/>
            <a:ext cx="652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a:solidFill>
                  <a:srgbClr val="000066"/>
                </a:solidFill>
              </a:rPr>
              <a:t>Developing Intelligent Pedagogical Agent (IPA)</a:t>
            </a:r>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5540">
                                            <p:txEl>
                                              <p:pRg st="0" end="0"/>
                                            </p:txEl>
                                          </p:spTgt>
                                        </p:tgtEl>
                                        <p:attrNameLst>
                                          <p:attrName>style.visibility</p:attrName>
                                        </p:attrNameLst>
                                      </p:cBhvr>
                                      <p:to>
                                        <p:strVal val="visible"/>
                                      </p:to>
                                    </p:set>
                                    <p:animEffect transition="in" filter="fade">
                                      <p:cBhvr>
                                        <p:cTn id="7" dur="1000"/>
                                        <p:tgtEl>
                                          <p:spTgt spid="65540">
                                            <p:txEl>
                                              <p:pRg st="0" end="0"/>
                                            </p:txEl>
                                          </p:spTgt>
                                        </p:tgtEl>
                                      </p:cBhvr>
                                    </p:animEffect>
                                    <p:anim calcmode="lin" valueType="num">
                                      <p:cBhvr>
                                        <p:cTn id="8" dur="1000" fill="hold"/>
                                        <p:tgtEl>
                                          <p:spTgt spid="6554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554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5540">
                                            <p:txEl>
                                              <p:pRg st="1" end="1"/>
                                            </p:txEl>
                                          </p:spTgt>
                                        </p:tgtEl>
                                        <p:attrNameLst>
                                          <p:attrName>style.visibility</p:attrName>
                                        </p:attrNameLst>
                                      </p:cBhvr>
                                      <p:to>
                                        <p:strVal val="visible"/>
                                      </p:to>
                                    </p:set>
                                    <p:animEffect transition="in" filter="fade">
                                      <p:cBhvr>
                                        <p:cTn id="12" dur="1000"/>
                                        <p:tgtEl>
                                          <p:spTgt spid="65540">
                                            <p:txEl>
                                              <p:pRg st="1" end="1"/>
                                            </p:txEl>
                                          </p:spTgt>
                                        </p:tgtEl>
                                      </p:cBhvr>
                                    </p:animEffect>
                                    <p:anim calcmode="lin" valueType="num">
                                      <p:cBhvr>
                                        <p:cTn id="13" dur="1000" fill="hold"/>
                                        <p:tgtEl>
                                          <p:spTgt spid="6554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5540">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5540">
                                            <p:txEl>
                                              <p:pRg st="2" end="2"/>
                                            </p:txEl>
                                          </p:spTgt>
                                        </p:tgtEl>
                                        <p:attrNameLst>
                                          <p:attrName>style.visibility</p:attrName>
                                        </p:attrNameLst>
                                      </p:cBhvr>
                                      <p:to>
                                        <p:strVal val="visible"/>
                                      </p:to>
                                    </p:set>
                                    <p:animEffect transition="in" filter="fade">
                                      <p:cBhvr>
                                        <p:cTn id="17" dur="1000"/>
                                        <p:tgtEl>
                                          <p:spTgt spid="65540">
                                            <p:txEl>
                                              <p:pRg st="2" end="2"/>
                                            </p:txEl>
                                          </p:spTgt>
                                        </p:tgtEl>
                                      </p:cBhvr>
                                    </p:animEffect>
                                    <p:anim calcmode="lin" valueType="num">
                                      <p:cBhvr>
                                        <p:cTn id="18" dur="1000" fill="hold"/>
                                        <p:tgtEl>
                                          <p:spTgt spid="65540">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5540">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65540">
                                            <p:txEl>
                                              <p:pRg st="3" end="3"/>
                                            </p:txEl>
                                          </p:spTgt>
                                        </p:tgtEl>
                                        <p:attrNameLst>
                                          <p:attrName>style.visibility</p:attrName>
                                        </p:attrNameLst>
                                      </p:cBhvr>
                                      <p:to>
                                        <p:strVal val="visible"/>
                                      </p:to>
                                    </p:set>
                                    <p:animEffect transition="in" filter="fade">
                                      <p:cBhvr>
                                        <p:cTn id="22" dur="1000"/>
                                        <p:tgtEl>
                                          <p:spTgt spid="65540">
                                            <p:txEl>
                                              <p:pRg st="3" end="3"/>
                                            </p:txEl>
                                          </p:spTgt>
                                        </p:tgtEl>
                                      </p:cBhvr>
                                    </p:animEffect>
                                    <p:anim calcmode="lin" valueType="num">
                                      <p:cBhvr>
                                        <p:cTn id="23" dur="1000" fill="hold"/>
                                        <p:tgtEl>
                                          <p:spTgt spid="65540">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65540">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65540">
                                            <p:txEl>
                                              <p:pRg st="4" end="4"/>
                                            </p:txEl>
                                          </p:spTgt>
                                        </p:tgtEl>
                                        <p:attrNameLst>
                                          <p:attrName>style.visibility</p:attrName>
                                        </p:attrNameLst>
                                      </p:cBhvr>
                                      <p:to>
                                        <p:strVal val="visible"/>
                                      </p:to>
                                    </p:set>
                                    <p:animEffect transition="in" filter="fade">
                                      <p:cBhvr>
                                        <p:cTn id="27" dur="1000"/>
                                        <p:tgtEl>
                                          <p:spTgt spid="65540">
                                            <p:txEl>
                                              <p:pRg st="4" end="4"/>
                                            </p:txEl>
                                          </p:spTgt>
                                        </p:tgtEl>
                                      </p:cBhvr>
                                    </p:animEffect>
                                    <p:anim calcmode="lin" valueType="num">
                                      <p:cBhvr>
                                        <p:cTn id="28" dur="1000" fill="hold"/>
                                        <p:tgtEl>
                                          <p:spTgt spid="65540">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6554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0" grpId="0" build="p">
        <p:tmplLst>
          <p:tmpl lvl="1">
            <p:tnLst>
              <p:par>
                <p:cTn presetID="42" presetClass="entr" presetSubtype="0" fill="hold" nodeType="clickEffect">
                  <p:stCondLst>
                    <p:cond delay="0"/>
                  </p:stCondLst>
                  <p:childTnLst>
                    <p:set>
                      <p:cBhvr>
                        <p:cTn dur="1" fill="hold">
                          <p:stCondLst>
                            <p:cond delay="0"/>
                          </p:stCondLst>
                        </p:cTn>
                        <p:tgtEl>
                          <p:spTgt spid="65540"/>
                        </p:tgtEl>
                        <p:attrNameLst>
                          <p:attrName>style.visibility</p:attrName>
                        </p:attrNameLst>
                      </p:cBhvr>
                      <p:to>
                        <p:strVal val="visible"/>
                      </p:to>
                    </p:set>
                    <p:animEffect transition="in" filter="fade">
                      <p:cBhvr>
                        <p:cTn dur="1000"/>
                        <p:tgtEl>
                          <p:spTgt spid="65540"/>
                        </p:tgtEl>
                      </p:cBhvr>
                    </p:animEffect>
                    <p:anim calcmode="lin" valueType="num">
                      <p:cBhvr>
                        <p:cTn dur="1000" fill="hold"/>
                        <p:tgtEl>
                          <p:spTgt spid="65540"/>
                        </p:tgtEl>
                        <p:attrNameLst>
                          <p:attrName>ppt_x</p:attrName>
                        </p:attrNameLst>
                      </p:cBhvr>
                      <p:tavLst>
                        <p:tav tm="0">
                          <p:val>
                            <p:strVal val="#ppt_x"/>
                          </p:val>
                        </p:tav>
                        <p:tav tm="100000">
                          <p:val>
                            <p:strVal val="#ppt_x"/>
                          </p:val>
                        </p:tav>
                      </p:tavLst>
                    </p:anim>
                    <p:anim calcmode="lin" valueType="num">
                      <p:cBhvr>
                        <p:cTn dur="1000" fill="hold"/>
                        <p:tgtEl>
                          <p:spTgt spid="65540"/>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withEffect">
                  <p:stCondLst>
                    <p:cond delay="0"/>
                  </p:stCondLst>
                  <p:childTnLst>
                    <p:set>
                      <p:cBhvr>
                        <p:cTn dur="1" fill="hold">
                          <p:stCondLst>
                            <p:cond delay="0"/>
                          </p:stCondLst>
                        </p:cTn>
                        <p:tgtEl>
                          <p:spTgt spid="65540"/>
                        </p:tgtEl>
                        <p:attrNameLst>
                          <p:attrName>style.visibility</p:attrName>
                        </p:attrNameLst>
                      </p:cBhvr>
                      <p:to>
                        <p:strVal val="visible"/>
                      </p:to>
                    </p:set>
                    <p:animEffect transition="in" filter="fade">
                      <p:cBhvr>
                        <p:cTn dur="1000"/>
                        <p:tgtEl>
                          <p:spTgt spid="65540"/>
                        </p:tgtEl>
                      </p:cBhvr>
                    </p:animEffect>
                    <p:anim calcmode="lin" valueType="num">
                      <p:cBhvr>
                        <p:cTn dur="1000" fill="hold"/>
                        <p:tgtEl>
                          <p:spTgt spid="65540"/>
                        </p:tgtEl>
                        <p:attrNameLst>
                          <p:attrName>ppt_x</p:attrName>
                        </p:attrNameLst>
                      </p:cBhvr>
                      <p:tavLst>
                        <p:tav tm="0">
                          <p:val>
                            <p:strVal val="#ppt_x"/>
                          </p:val>
                        </p:tav>
                        <p:tav tm="100000">
                          <p:val>
                            <p:strVal val="#ppt_x"/>
                          </p:val>
                        </p:tav>
                      </p:tavLst>
                    </p:anim>
                    <p:anim calcmode="lin" valueType="num">
                      <p:cBhvr>
                        <p:cTn dur="1000" fill="hold"/>
                        <p:tgtEl>
                          <p:spTgt spid="65540"/>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withEffect">
                  <p:stCondLst>
                    <p:cond delay="0"/>
                  </p:stCondLst>
                  <p:childTnLst>
                    <p:set>
                      <p:cBhvr>
                        <p:cTn dur="1" fill="hold">
                          <p:stCondLst>
                            <p:cond delay="0"/>
                          </p:stCondLst>
                        </p:cTn>
                        <p:tgtEl>
                          <p:spTgt spid="65540"/>
                        </p:tgtEl>
                        <p:attrNameLst>
                          <p:attrName>style.visibility</p:attrName>
                        </p:attrNameLst>
                      </p:cBhvr>
                      <p:to>
                        <p:strVal val="visible"/>
                      </p:to>
                    </p:set>
                    <p:animEffect transition="in" filter="fade">
                      <p:cBhvr>
                        <p:cTn dur="1000"/>
                        <p:tgtEl>
                          <p:spTgt spid="65540"/>
                        </p:tgtEl>
                      </p:cBhvr>
                    </p:animEffect>
                    <p:anim calcmode="lin" valueType="num">
                      <p:cBhvr>
                        <p:cTn dur="1000" fill="hold"/>
                        <p:tgtEl>
                          <p:spTgt spid="65540"/>
                        </p:tgtEl>
                        <p:attrNameLst>
                          <p:attrName>ppt_x</p:attrName>
                        </p:attrNameLst>
                      </p:cBhvr>
                      <p:tavLst>
                        <p:tav tm="0">
                          <p:val>
                            <p:strVal val="#ppt_x"/>
                          </p:val>
                        </p:tav>
                        <p:tav tm="100000">
                          <p:val>
                            <p:strVal val="#ppt_x"/>
                          </p:val>
                        </p:tav>
                      </p:tavLst>
                    </p:anim>
                    <p:anim calcmode="lin" valueType="num">
                      <p:cBhvr>
                        <p:cTn dur="1000" fill="hold"/>
                        <p:tgtEl>
                          <p:spTgt spid="65540"/>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withEffect">
                  <p:stCondLst>
                    <p:cond delay="0"/>
                  </p:stCondLst>
                  <p:childTnLst>
                    <p:set>
                      <p:cBhvr>
                        <p:cTn dur="1" fill="hold">
                          <p:stCondLst>
                            <p:cond delay="0"/>
                          </p:stCondLst>
                        </p:cTn>
                        <p:tgtEl>
                          <p:spTgt spid="65540"/>
                        </p:tgtEl>
                        <p:attrNameLst>
                          <p:attrName>style.visibility</p:attrName>
                        </p:attrNameLst>
                      </p:cBhvr>
                      <p:to>
                        <p:strVal val="visible"/>
                      </p:to>
                    </p:set>
                    <p:animEffect transition="in" filter="fade">
                      <p:cBhvr>
                        <p:cTn dur="1000"/>
                        <p:tgtEl>
                          <p:spTgt spid="65540"/>
                        </p:tgtEl>
                      </p:cBhvr>
                    </p:animEffect>
                    <p:anim calcmode="lin" valueType="num">
                      <p:cBhvr>
                        <p:cTn dur="1000" fill="hold"/>
                        <p:tgtEl>
                          <p:spTgt spid="65540"/>
                        </p:tgtEl>
                        <p:attrNameLst>
                          <p:attrName>ppt_x</p:attrName>
                        </p:attrNameLst>
                      </p:cBhvr>
                      <p:tavLst>
                        <p:tav tm="0">
                          <p:val>
                            <p:strVal val="#ppt_x"/>
                          </p:val>
                        </p:tav>
                        <p:tav tm="100000">
                          <p:val>
                            <p:strVal val="#ppt_x"/>
                          </p:val>
                        </p:tav>
                      </p:tavLst>
                    </p:anim>
                    <p:anim calcmode="lin" valueType="num">
                      <p:cBhvr>
                        <p:cTn dur="1000" fill="hold"/>
                        <p:tgtEl>
                          <p:spTgt spid="65540"/>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withEffect">
                  <p:stCondLst>
                    <p:cond delay="0"/>
                  </p:stCondLst>
                  <p:childTnLst>
                    <p:set>
                      <p:cBhvr>
                        <p:cTn dur="1" fill="hold">
                          <p:stCondLst>
                            <p:cond delay="0"/>
                          </p:stCondLst>
                        </p:cTn>
                        <p:tgtEl>
                          <p:spTgt spid="65540"/>
                        </p:tgtEl>
                        <p:attrNameLst>
                          <p:attrName>style.visibility</p:attrName>
                        </p:attrNameLst>
                      </p:cBhvr>
                      <p:to>
                        <p:strVal val="visible"/>
                      </p:to>
                    </p:set>
                    <p:animEffect transition="in" filter="fade">
                      <p:cBhvr>
                        <p:cTn dur="1000"/>
                        <p:tgtEl>
                          <p:spTgt spid="65540"/>
                        </p:tgtEl>
                      </p:cBhvr>
                    </p:animEffect>
                    <p:anim calcmode="lin" valueType="num">
                      <p:cBhvr>
                        <p:cTn dur="1000" fill="hold"/>
                        <p:tgtEl>
                          <p:spTgt spid="65540"/>
                        </p:tgtEl>
                        <p:attrNameLst>
                          <p:attrName>ppt_x</p:attrName>
                        </p:attrNameLst>
                      </p:cBhvr>
                      <p:tavLst>
                        <p:tav tm="0">
                          <p:val>
                            <p:strVal val="#ppt_x"/>
                          </p:val>
                        </p:tav>
                        <p:tav tm="100000">
                          <p:val>
                            <p:strVal val="#ppt_x"/>
                          </p:val>
                        </p:tav>
                      </p:tavLst>
                    </p:anim>
                    <p:anim calcmode="lin" valueType="num">
                      <p:cBhvr>
                        <p:cTn dur="1000" fill="hold"/>
                        <p:tgtEl>
                          <p:spTgt spid="65540"/>
                        </p:tgtEl>
                        <p:attrNameLst>
                          <p:attrName>ppt_y</p:attrName>
                        </p:attrNameLst>
                      </p:cBhvr>
                      <p:tavLst>
                        <p:tav tm="0">
                          <p:val>
                            <p:strVal val="#ppt_y+.1"/>
                          </p:val>
                        </p:tav>
                        <p:tav tm="100000">
                          <p:val>
                            <p:strVal val="#ppt_y"/>
                          </p:val>
                        </p:tav>
                      </p:tavLst>
                    </p:anim>
                  </p:childTnLst>
                </p:cTn>
              </p:par>
            </p:tnLst>
          </p:tmpl>
        </p:tmplLst>
      </p:bldP>
    </p:bldLst>
  </p:timing>
  <p:hf hdr="0" dt="0"/>
  <p:txStyles>
    <p:titleStyle>
      <a:lvl1pPr algn="ctr" rtl="0" fontAlgn="base">
        <a:spcBef>
          <a:spcPct val="0"/>
        </a:spcBef>
        <a:spcAft>
          <a:spcPct val="0"/>
        </a:spcAft>
        <a:defRPr sz="4400" b="1" kern="1200">
          <a:solidFill>
            <a:srgbClr val="000066"/>
          </a:solidFill>
          <a:latin typeface="+mj-lt"/>
          <a:ea typeface="+mj-ea"/>
          <a:cs typeface="+mj-cs"/>
        </a:defRPr>
      </a:lvl1pPr>
      <a:lvl2pPr algn="ctr" rtl="0" fontAlgn="base">
        <a:spcBef>
          <a:spcPct val="0"/>
        </a:spcBef>
        <a:spcAft>
          <a:spcPct val="0"/>
        </a:spcAft>
        <a:defRPr sz="4400" b="1">
          <a:solidFill>
            <a:srgbClr val="000066"/>
          </a:solidFill>
          <a:latin typeface="Times" panose="02020603050405020304" pitchFamily="18" charset="0"/>
        </a:defRPr>
      </a:lvl2pPr>
      <a:lvl3pPr algn="ctr" rtl="0" fontAlgn="base">
        <a:spcBef>
          <a:spcPct val="0"/>
        </a:spcBef>
        <a:spcAft>
          <a:spcPct val="0"/>
        </a:spcAft>
        <a:defRPr sz="4400" b="1">
          <a:solidFill>
            <a:srgbClr val="000066"/>
          </a:solidFill>
          <a:latin typeface="Times" panose="02020603050405020304" pitchFamily="18" charset="0"/>
        </a:defRPr>
      </a:lvl3pPr>
      <a:lvl4pPr algn="ctr" rtl="0" fontAlgn="base">
        <a:spcBef>
          <a:spcPct val="0"/>
        </a:spcBef>
        <a:spcAft>
          <a:spcPct val="0"/>
        </a:spcAft>
        <a:defRPr sz="4400" b="1">
          <a:solidFill>
            <a:srgbClr val="000066"/>
          </a:solidFill>
          <a:latin typeface="Times" panose="02020603050405020304" pitchFamily="18" charset="0"/>
        </a:defRPr>
      </a:lvl4pPr>
      <a:lvl5pPr algn="ctr" rtl="0" fontAlgn="base">
        <a:spcBef>
          <a:spcPct val="0"/>
        </a:spcBef>
        <a:spcAft>
          <a:spcPct val="0"/>
        </a:spcAft>
        <a:defRPr sz="4400" b="1">
          <a:solidFill>
            <a:srgbClr val="000066"/>
          </a:solidFill>
          <a:latin typeface="Times" panose="02020603050405020304" pitchFamily="18" charset="0"/>
        </a:defRPr>
      </a:lvl5pPr>
      <a:lvl6pPr marL="457200" algn="ctr" rtl="0" fontAlgn="base">
        <a:spcBef>
          <a:spcPct val="0"/>
        </a:spcBef>
        <a:spcAft>
          <a:spcPct val="0"/>
        </a:spcAft>
        <a:defRPr sz="4400" b="1">
          <a:solidFill>
            <a:srgbClr val="000066"/>
          </a:solidFill>
          <a:latin typeface="Times" panose="02020603050405020304" pitchFamily="18" charset="0"/>
        </a:defRPr>
      </a:lvl6pPr>
      <a:lvl7pPr marL="914400" algn="ctr" rtl="0" fontAlgn="base">
        <a:spcBef>
          <a:spcPct val="0"/>
        </a:spcBef>
        <a:spcAft>
          <a:spcPct val="0"/>
        </a:spcAft>
        <a:defRPr sz="4400" b="1">
          <a:solidFill>
            <a:srgbClr val="000066"/>
          </a:solidFill>
          <a:latin typeface="Times" panose="02020603050405020304" pitchFamily="18" charset="0"/>
        </a:defRPr>
      </a:lvl7pPr>
      <a:lvl8pPr marL="1371600" algn="ctr" rtl="0" fontAlgn="base">
        <a:spcBef>
          <a:spcPct val="0"/>
        </a:spcBef>
        <a:spcAft>
          <a:spcPct val="0"/>
        </a:spcAft>
        <a:defRPr sz="4400" b="1">
          <a:solidFill>
            <a:srgbClr val="000066"/>
          </a:solidFill>
          <a:latin typeface="Times" panose="02020603050405020304" pitchFamily="18" charset="0"/>
        </a:defRPr>
      </a:lvl8pPr>
      <a:lvl9pPr marL="1828800" algn="ctr" rtl="0" fontAlgn="base">
        <a:spcBef>
          <a:spcPct val="0"/>
        </a:spcBef>
        <a:spcAft>
          <a:spcPct val="0"/>
        </a:spcAft>
        <a:defRPr sz="4400" b="1">
          <a:solidFill>
            <a:srgbClr val="000066"/>
          </a:solidFill>
          <a:latin typeface="Times" panose="02020603050405020304" pitchFamily="18" charset="0"/>
        </a:defRPr>
      </a:lvl9pPr>
    </p:titleStyle>
    <p:bodyStyle>
      <a:lvl1pPr marL="342900" indent="-342900" algn="l" rtl="0" fontAlgn="base">
        <a:spcBef>
          <a:spcPct val="20000"/>
        </a:spcBef>
        <a:spcAft>
          <a:spcPct val="0"/>
        </a:spcAft>
        <a:buChar char="•"/>
        <a:defRPr sz="3200" kern="1200">
          <a:solidFill>
            <a:srgbClr val="000066"/>
          </a:solidFill>
          <a:latin typeface="+mn-lt"/>
          <a:ea typeface="+mn-ea"/>
          <a:cs typeface="+mn-cs"/>
        </a:defRPr>
      </a:lvl1pPr>
      <a:lvl2pPr marL="742950" indent="-285750" algn="l" rtl="0" fontAlgn="base">
        <a:spcBef>
          <a:spcPct val="20000"/>
        </a:spcBef>
        <a:spcAft>
          <a:spcPct val="0"/>
        </a:spcAft>
        <a:buChar char="–"/>
        <a:defRPr sz="2800" kern="1200">
          <a:solidFill>
            <a:srgbClr val="000066"/>
          </a:solidFill>
          <a:latin typeface="+mn-lt"/>
          <a:ea typeface="+mn-ea"/>
          <a:cs typeface="+mn-cs"/>
        </a:defRPr>
      </a:lvl2pPr>
      <a:lvl3pPr marL="1143000" indent="-228600" algn="l" rtl="0" fontAlgn="base">
        <a:spcBef>
          <a:spcPct val="20000"/>
        </a:spcBef>
        <a:spcAft>
          <a:spcPct val="0"/>
        </a:spcAft>
        <a:buChar char="•"/>
        <a:defRPr sz="2400" kern="1200">
          <a:solidFill>
            <a:srgbClr val="000066"/>
          </a:solidFill>
          <a:latin typeface="+mn-lt"/>
          <a:ea typeface="+mn-ea"/>
          <a:cs typeface="+mn-cs"/>
        </a:defRPr>
      </a:lvl3pPr>
      <a:lvl4pPr marL="1600200" indent="-228600" algn="l" rtl="0" fontAlgn="base">
        <a:spcBef>
          <a:spcPct val="20000"/>
        </a:spcBef>
        <a:spcAft>
          <a:spcPct val="0"/>
        </a:spcAft>
        <a:buChar char="–"/>
        <a:defRPr sz="2000" kern="1200">
          <a:solidFill>
            <a:srgbClr val="000066"/>
          </a:solidFill>
          <a:latin typeface="+mn-lt"/>
          <a:ea typeface="+mn-ea"/>
          <a:cs typeface="+mn-cs"/>
        </a:defRPr>
      </a:lvl4pPr>
      <a:lvl5pPr marL="2057400" indent="-228600" algn="l" rtl="0" fontAlgn="base">
        <a:spcBef>
          <a:spcPct val="20000"/>
        </a:spcBef>
        <a:spcAft>
          <a:spcPct val="0"/>
        </a:spcAft>
        <a:buChar char="»"/>
        <a:defRPr sz="2000" kern="1200">
          <a:solidFill>
            <a:srgbClr val="0000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3426"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700" y="0"/>
            <a:ext cx="9131300" cy="6848475"/>
          </a:xfrm>
          <a:prstGeom prst="rect">
            <a:avLst/>
          </a:prstGeom>
          <a:noFill/>
          <a:extLst>
            <a:ext uri="{909E8E84-426E-40DD-AFC4-6F175D3DCCD1}">
              <a14:hiddenFill xmlns:a14="http://schemas.microsoft.com/office/drawing/2010/main">
                <a:solidFill>
                  <a:srgbClr val="FFFFFF"/>
                </a:solidFill>
              </a14:hiddenFill>
            </a:ext>
          </a:extLst>
        </p:spPr>
      </p:pic>
      <p:sp>
        <p:nvSpPr>
          <p:cNvPr id="103427" name="Rectangle 3"/>
          <p:cNvSpPr>
            <a:spLocks noGrp="1" noChangeArrowheads="1"/>
          </p:cNvSpPr>
          <p:nvPr>
            <p:ph type="title"/>
          </p:nvPr>
        </p:nvSpPr>
        <p:spPr bwMode="auto">
          <a:xfrm>
            <a:off x="3810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3428" name="Rectangle 4"/>
          <p:cNvSpPr>
            <a:spLocks noGrp="1" noChangeArrowheads="1"/>
          </p:cNvSpPr>
          <p:nvPr>
            <p:ph type="body" idx="1"/>
          </p:nvPr>
        </p:nvSpPr>
        <p:spPr bwMode="auto">
          <a:xfrm>
            <a:off x="381000" y="1752600"/>
            <a:ext cx="8382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3429" name="Rectangle 5"/>
          <p:cNvSpPr>
            <a:spLocks noGrp="1" noChangeArrowheads="1"/>
          </p:cNvSpPr>
          <p:nvPr>
            <p:ph type="ftr" sz="quarter" idx="3"/>
          </p:nvPr>
        </p:nvSpPr>
        <p:spPr bwMode="auto">
          <a:xfrm>
            <a:off x="3148013" y="6249988"/>
            <a:ext cx="327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600" b="1" i="1">
                <a:solidFill>
                  <a:srgbClr val="008080"/>
                </a:solidFill>
                <a:latin typeface="Comic Sans MS" panose="030F0702030302020204" pitchFamily="66" charset="0"/>
              </a:defRPr>
            </a:lvl1pPr>
          </a:lstStyle>
          <a:p>
            <a:r>
              <a:rPr lang="en-GB" altLang="en-US"/>
              <a:t>Intelligent Agent in </a:t>
            </a:r>
            <a:r>
              <a:rPr lang="en-US" altLang="en-US"/>
              <a:t>Education</a:t>
            </a:r>
            <a:endParaRPr lang="en-GB" altLang="en-US"/>
          </a:p>
        </p:txBody>
      </p:sp>
      <p:sp>
        <p:nvSpPr>
          <p:cNvPr id="103430" name="Rectangle 6"/>
          <p:cNvSpPr>
            <a:spLocks noGrp="1" noChangeArrowheads="1"/>
          </p:cNvSpPr>
          <p:nvPr>
            <p:ph type="sldNum" sz="quarter" idx="4"/>
          </p:nvPr>
        </p:nvSpPr>
        <p:spPr bwMode="auto">
          <a:xfrm>
            <a:off x="6884988" y="626427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a:solidFill>
                  <a:srgbClr val="008080"/>
                </a:solidFill>
                <a:latin typeface="Comic Sans MS" panose="030F0702030302020204" pitchFamily="66" charset="0"/>
              </a:defRPr>
            </a:lvl1pPr>
          </a:lstStyle>
          <a:p>
            <a:fld id="{1B44118C-4BD3-4002-81F4-7BDF254D1123}" type="slidenum">
              <a:rPr lang="en-GB" altLang="en-US"/>
              <a:pPr/>
              <a:t>‹#›</a:t>
            </a:fld>
            <a:r>
              <a:rPr lang="en-US" altLang="en-US"/>
              <a:t>/30</a:t>
            </a:r>
            <a:endParaRPr lang="en-GB" altLang="en-US"/>
          </a:p>
        </p:txBody>
      </p:sp>
      <p:sp>
        <p:nvSpPr>
          <p:cNvPr id="103431" name="Rectangle 7"/>
          <p:cNvSpPr>
            <a:spLocks noChangeArrowheads="1"/>
          </p:cNvSpPr>
          <p:nvPr/>
        </p:nvSpPr>
        <p:spPr bwMode="auto">
          <a:xfrm>
            <a:off x="450850" y="624522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GB" altLang="en-US" sz="1600" b="1">
                <a:solidFill>
                  <a:srgbClr val="008080"/>
                </a:solidFill>
                <a:latin typeface="Comic Sans MS" panose="030F0702030302020204" pitchFamily="66" charset="0"/>
              </a:rPr>
              <a:t>March 2004</a:t>
            </a:r>
          </a:p>
        </p:txBody>
      </p:sp>
      <p:sp>
        <p:nvSpPr>
          <p:cNvPr id="103432" name="Text Box 8"/>
          <p:cNvSpPr txBox="1">
            <a:spLocks noChangeArrowheads="1"/>
          </p:cNvSpPr>
          <p:nvPr userDrawn="1"/>
        </p:nvSpPr>
        <p:spPr bwMode="auto">
          <a:xfrm>
            <a:off x="1303338" y="107950"/>
            <a:ext cx="5899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a:solidFill>
                  <a:srgbClr val="000066"/>
                </a:solidFill>
              </a:rPr>
              <a:t>Examples of Intelligent Pedagogical Agent</a:t>
            </a:r>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3428">
                                            <p:txEl>
                                              <p:pRg st="0" end="0"/>
                                            </p:txEl>
                                          </p:spTgt>
                                        </p:tgtEl>
                                        <p:attrNameLst>
                                          <p:attrName>style.visibility</p:attrName>
                                        </p:attrNameLst>
                                      </p:cBhvr>
                                      <p:to>
                                        <p:strVal val="visible"/>
                                      </p:to>
                                    </p:set>
                                    <p:animEffect transition="in" filter="fade">
                                      <p:cBhvr>
                                        <p:cTn id="7" dur="1000"/>
                                        <p:tgtEl>
                                          <p:spTgt spid="103428">
                                            <p:txEl>
                                              <p:pRg st="0" end="0"/>
                                            </p:txEl>
                                          </p:spTgt>
                                        </p:tgtEl>
                                      </p:cBhvr>
                                    </p:animEffect>
                                    <p:anim calcmode="lin" valueType="num">
                                      <p:cBhvr>
                                        <p:cTn id="8" dur="1000" fill="hold"/>
                                        <p:tgtEl>
                                          <p:spTgt spid="10342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342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3428">
                                            <p:txEl>
                                              <p:pRg st="1" end="1"/>
                                            </p:txEl>
                                          </p:spTgt>
                                        </p:tgtEl>
                                        <p:attrNameLst>
                                          <p:attrName>style.visibility</p:attrName>
                                        </p:attrNameLst>
                                      </p:cBhvr>
                                      <p:to>
                                        <p:strVal val="visible"/>
                                      </p:to>
                                    </p:set>
                                    <p:animEffect transition="in" filter="fade">
                                      <p:cBhvr>
                                        <p:cTn id="12" dur="1000"/>
                                        <p:tgtEl>
                                          <p:spTgt spid="103428">
                                            <p:txEl>
                                              <p:pRg st="1" end="1"/>
                                            </p:txEl>
                                          </p:spTgt>
                                        </p:tgtEl>
                                      </p:cBhvr>
                                    </p:animEffect>
                                    <p:anim calcmode="lin" valueType="num">
                                      <p:cBhvr>
                                        <p:cTn id="13" dur="1000" fill="hold"/>
                                        <p:tgtEl>
                                          <p:spTgt spid="10342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03428">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03428">
                                            <p:txEl>
                                              <p:pRg st="2" end="2"/>
                                            </p:txEl>
                                          </p:spTgt>
                                        </p:tgtEl>
                                        <p:attrNameLst>
                                          <p:attrName>style.visibility</p:attrName>
                                        </p:attrNameLst>
                                      </p:cBhvr>
                                      <p:to>
                                        <p:strVal val="visible"/>
                                      </p:to>
                                    </p:set>
                                    <p:animEffect transition="in" filter="fade">
                                      <p:cBhvr>
                                        <p:cTn id="17" dur="1000"/>
                                        <p:tgtEl>
                                          <p:spTgt spid="103428">
                                            <p:txEl>
                                              <p:pRg st="2" end="2"/>
                                            </p:txEl>
                                          </p:spTgt>
                                        </p:tgtEl>
                                      </p:cBhvr>
                                    </p:animEffect>
                                    <p:anim calcmode="lin" valueType="num">
                                      <p:cBhvr>
                                        <p:cTn id="18" dur="1000" fill="hold"/>
                                        <p:tgtEl>
                                          <p:spTgt spid="103428">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03428">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3428">
                                            <p:txEl>
                                              <p:pRg st="3" end="3"/>
                                            </p:txEl>
                                          </p:spTgt>
                                        </p:tgtEl>
                                        <p:attrNameLst>
                                          <p:attrName>style.visibility</p:attrName>
                                        </p:attrNameLst>
                                      </p:cBhvr>
                                      <p:to>
                                        <p:strVal val="visible"/>
                                      </p:to>
                                    </p:set>
                                    <p:animEffect transition="in" filter="fade">
                                      <p:cBhvr>
                                        <p:cTn id="22" dur="1000"/>
                                        <p:tgtEl>
                                          <p:spTgt spid="103428">
                                            <p:txEl>
                                              <p:pRg st="3" end="3"/>
                                            </p:txEl>
                                          </p:spTgt>
                                        </p:tgtEl>
                                      </p:cBhvr>
                                    </p:animEffect>
                                    <p:anim calcmode="lin" valueType="num">
                                      <p:cBhvr>
                                        <p:cTn id="23" dur="1000" fill="hold"/>
                                        <p:tgtEl>
                                          <p:spTgt spid="103428">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03428">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03428">
                                            <p:txEl>
                                              <p:pRg st="4" end="4"/>
                                            </p:txEl>
                                          </p:spTgt>
                                        </p:tgtEl>
                                        <p:attrNameLst>
                                          <p:attrName>style.visibility</p:attrName>
                                        </p:attrNameLst>
                                      </p:cBhvr>
                                      <p:to>
                                        <p:strVal val="visible"/>
                                      </p:to>
                                    </p:set>
                                    <p:animEffect transition="in" filter="fade">
                                      <p:cBhvr>
                                        <p:cTn id="27" dur="1000"/>
                                        <p:tgtEl>
                                          <p:spTgt spid="103428">
                                            <p:txEl>
                                              <p:pRg st="4" end="4"/>
                                            </p:txEl>
                                          </p:spTgt>
                                        </p:tgtEl>
                                      </p:cBhvr>
                                    </p:animEffect>
                                    <p:anim calcmode="lin" valueType="num">
                                      <p:cBhvr>
                                        <p:cTn id="28" dur="1000" fill="hold"/>
                                        <p:tgtEl>
                                          <p:spTgt spid="103428">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0342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8" grpId="0" build="p">
        <p:tmplLst>
          <p:tmpl lvl="1">
            <p:tnLst>
              <p:par>
                <p:cTn presetID="42" presetClass="entr" presetSubtype="0" fill="hold" nodeType="clickEffect">
                  <p:stCondLst>
                    <p:cond delay="0"/>
                  </p:stCondLst>
                  <p:childTnLst>
                    <p:set>
                      <p:cBhvr>
                        <p:cTn dur="1" fill="hold">
                          <p:stCondLst>
                            <p:cond delay="0"/>
                          </p:stCondLst>
                        </p:cTn>
                        <p:tgtEl>
                          <p:spTgt spid="103428"/>
                        </p:tgtEl>
                        <p:attrNameLst>
                          <p:attrName>style.visibility</p:attrName>
                        </p:attrNameLst>
                      </p:cBhvr>
                      <p:to>
                        <p:strVal val="visible"/>
                      </p:to>
                    </p:set>
                    <p:animEffect transition="in" filter="fade">
                      <p:cBhvr>
                        <p:cTn dur="1000"/>
                        <p:tgtEl>
                          <p:spTgt spid="103428"/>
                        </p:tgtEl>
                      </p:cBhvr>
                    </p:animEffect>
                    <p:anim calcmode="lin" valueType="num">
                      <p:cBhvr>
                        <p:cTn dur="1000" fill="hold"/>
                        <p:tgtEl>
                          <p:spTgt spid="103428"/>
                        </p:tgtEl>
                        <p:attrNameLst>
                          <p:attrName>ppt_x</p:attrName>
                        </p:attrNameLst>
                      </p:cBhvr>
                      <p:tavLst>
                        <p:tav tm="0">
                          <p:val>
                            <p:strVal val="#ppt_x"/>
                          </p:val>
                        </p:tav>
                        <p:tav tm="100000">
                          <p:val>
                            <p:strVal val="#ppt_x"/>
                          </p:val>
                        </p:tav>
                      </p:tavLst>
                    </p:anim>
                    <p:anim calcmode="lin" valueType="num">
                      <p:cBhvr>
                        <p:cTn dur="1000" fill="hold"/>
                        <p:tgtEl>
                          <p:spTgt spid="103428"/>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withEffect">
                  <p:stCondLst>
                    <p:cond delay="0"/>
                  </p:stCondLst>
                  <p:childTnLst>
                    <p:set>
                      <p:cBhvr>
                        <p:cTn dur="1" fill="hold">
                          <p:stCondLst>
                            <p:cond delay="0"/>
                          </p:stCondLst>
                        </p:cTn>
                        <p:tgtEl>
                          <p:spTgt spid="103428"/>
                        </p:tgtEl>
                        <p:attrNameLst>
                          <p:attrName>style.visibility</p:attrName>
                        </p:attrNameLst>
                      </p:cBhvr>
                      <p:to>
                        <p:strVal val="visible"/>
                      </p:to>
                    </p:set>
                    <p:animEffect transition="in" filter="fade">
                      <p:cBhvr>
                        <p:cTn dur="1000"/>
                        <p:tgtEl>
                          <p:spTgt spid="103428"/>
                        </p:tgtEl>
                      </p:cBhvr>
                    </p:animEffect>
                    <p:anim calcmode="lin" valueType="num">
                      <p:cBhvr>
                        <p:cTn dur="1000" fill="hold"/>
                        <p:tgtEl>
                          <p:spTgt spid="103428"/>
                        </p:tgtEl>
                        <p:attrNameLst>
                          <p:attrName>ppt_x</p:attrName>
                        </p:attrNameLst>
                      </p:cBhvr>
                      <p:tavLst>
                        <p:tav tm="0">
                          <p:val>
                            <p:strVal val="#ppt_x"/>
                          </p:val>
                        </p:tav>
                        <p:tav tm="100000">
                          <p:val>
                            <p:strVal val="#ppt_x"/>
                          </p:val>
                        </p:tav>
                      </p:tavLst>
                    </p:anim>
                    <p:anim calcmode="lin" valueType="num">
                      <p:cBhvr>
                        <p:cTn dur="1000" fill="hold"/>
                        <p:tgtEl>
                          <p:spTgt spid="103428"/>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withEffect">
                  <p:stCondLst>
                    <p:cond delay="0"/>
                  </p:stCondLst>
                  <p:childTnLst>
                    <p:set>
                      <p:cBhvr>
                        <p:cTn dur="1" fill="hold">
                          <p:stCondLst>
                            <p:cond delay="0"/>
                          </p:stCondLst>
                        </p:cTn>
                        <p:tgtEl>
                          <p:spTgt spid="103428"/>
                        </p:tgtEl>
                        <p:attrNameLst>
                          <p:attrName>style.visibility</p:attrName>
                        </p:attrNameLst>
                      </p:cBhvr>
                      <p:to>
                        <p:strVal val="visible"/>
                      </p:to>
                    </p:set>
                    <p:animEffect transition="in" filter="fade">
                      <p:cBhvr>
                        <p:cTn dur="1000"/>
                        <p:tgtEl>
                          <p:spTgt spid="103428"/>
                        </p:tgtEl>
                      </p:cBhvr>
                    </p:animEffect>
                    <p:anim calcmode="lin" valueType="num">
                      <p:cBhvr>
                        <p:cTn dur="1000" fill="hold"/>
                        <p:tgtEl>
                          <p:spTgt spid="103428"/>
                        </p:tgtEl>
                        <p:attrNameLst>
                          <p:attrName>ppt_x</p:attrName>
                        </p:attrNameLst>
                      </p:cBhvr>
                      <p:tavLst>
                        <p:tav tm="0">
                          <p:val>
                            <p:strVal val="#ppt_x"/>
                          </p:val>
                        </p:tav>
                        <p:tav tm="100000">
                          <p:val>
                            <p:strVal val="#ppt_x"/>
                          </p:val>
                        </p:tav>
                      </p:tavLst>
                    </p:anim>
                    <p:anim calcmode="lin" valueType="num">
                      <p:cBhvr>
                        <p:cTn dur="1000" fill="hold"/>
                        <p:tgtEl>
                          <p:spTgt spid="103428"/>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withEffect">
                  <p:stCondLst>
                    <p:cond delay="0"/>
                  </p:stCondLst>
                  <p:childTnLst>
                    <p:set>
                      <p:cBhvr>
                        <p:cTn dur="1" fill="hold">
                          <p:stCondLst>
                            <p:cond delay="0"/>
                          </p:stCondLst>
                        </p:cTn>
                        <p:tgtEl>
                          <p:spTgt spid="103428"/>
                        </p:tgtEl>
                        <p:attrNameLst>
                          <p:attrName>style.visibility</p:attrName>
                        </p:attrNameLst>
                      </p:cBhvr>
                      <p:to>
                        <p:strVal val="visible"/>
                      </p:to>
                    </p:set>
                    <p:animEffect transition="in" filter="fade">
                      <p:cBhvr>
                        <p:cTn dur="1000"/>
                        <p:tgtEl>
                          <p:spTgt spid="103428"/>
                        </p:tgtEl>
                      </p:cBhvr>
                    </p:animEffect>
                    <p:anim calcmode="lin" valueType="num">
                      <p:cBhvr>
                        <p:cTn dur="1000" fill="hold"/>
                        <p:tgtEl>
                          <p:spTgt spid="103428"/>
                        </p:tgtEl>
                        <p:attrNameLst>
                          <p:attrName>ppt_x</p:attrName>
                        </p:attrNameLst>
                      </p:cBhvr>
                      <p:tavLst>
                        <p:tav tm="0">
                          <p:val>
                            <p:strVal val="#ppt_x"/>
                          </p:val>
                        </p:tav>
                        <p:tav tm="100000">
                          <p:val>
                            <p:strVal val="#ppt_x"/>
                          </p:val>
                        </p:tav>
                      </p:tavLst>
                    </p:anim>
                    <p:anim calcmode="lin" valueType="num">
                      <p:cBhvr>
                        <p:cTn dur="1000" fill="hold"/>
                        <p:tgtEl>
                          <p:spTgt spid="103428"/>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withEffect">
                  <p:stCondLst>
                    <p:cond delay="0"/>
                  </p:stCondLst>
                  <p:childTnLst>
                    <p:set>
                      <p:cBhvr>
                        <p:cTn dur="1" fill="hold">
                          <p:stCondLst>
                            <p:cond delay="0"/>
                          </p:stCondLst>
                        </p:cTn>
                        <p:tgtEl>
                          <p:spTgt spid="103428"/>
                        </p:tgtEl>
                        <p:attrNameLst>
                          <p:attrName>style.visibility</p:attrName>
                        </p:attrNameLst>
                      </p:cBhvr>
                      <p:to>
                        <p:strVal val="visible"/>
                      </p:to>
                    </p:set>
                    <p:animEffect transition="in" filter="fade">
                      <p:cBhvr>
                        <p:cTn dur="1000"/>
                        <p:tgtEl>
                          <p:spTgt spid="103428"/>
                        </p:tgtEl>
                      </p:cBhvr>
                    </p:animEffect>
                    <p:anim calcmode="lin" valueType="num">
                      <p:cBhvr>
                        <p:cTn dur="1000" fill="hold"/>
                        <p:tgtEl>
                          <p:spTgt spid="103428"/>
                        </p:tgtEl>
                        <p:attrNameLst>
                          <p:attrName>ppt_x</p:attrName>
                        </p:attrNameLst>
                      </p:cBhvr>
                      <p:tavLst>
                        <p:tav tm="0">
                          <p:val>
                            <p:strVal val="#ppt_x"/>
                          </p:val>
                        </p:tav>
                        <p:tav tm="100000">
                          <p:val>
                            <p:strVal val="#ppt_x"/>
                          </p:val>
                        </p:tav>
                      </p:tavLst>
                    </p:anim>
                    <p:anim calcmode="lin" valueType="num">
                      <p:cBhvr>
                        <p:cTn dur="1000" fill="hold"/>
                        <p:tgtEl>
                          <p:spTgt spid="103428"/>
                        </p:tgtEl>
                        <p:attrNameLst>
                          <p:attrName>ppt_y</p:attrName>
                        </p:attrNameLst>
                      </p:cBhvr>
                      <p:tavLst>
                        <p:tav tm="0">
                          <p:val>
                            <p:strVal val="#ppt_y+.1"/>
                          </p:val>
                        </p:tav>
                        <p:tav tm="100000">
                          <p:val>
                            <p:strVal val="#ppt_y"/>
                          </p:val>
                        </p:tav>
                      </p:tavLst>
                    </p:anim>
                  </p:childTnLst>
                </p:cTn>
              </p:par>
            </p:tnLst>
          </p:tmpl>
        </p:tmplLst>
      </p:bldP>
    </p:bldLst>
  </p:timing>
  <p:hf hdr="0" dt="0"/>
  <p:txStyles>
    <p:titleStyle>
      <a:lvl1pPr algn="ctr" rtl="0" fontAlgn="base">
        <a:spcBef>
          <a:spcPct val="0"/>
        </a:spcBef>
        <a:spcAft>
          <a:spcPct val="0"/>
        </a:spcAft>
        <a:defRPr sz="4400" b="1" kern="1200">
          <a:solidFill>
            <a:srgbClr val="000066"/>
          </a:solidFill>
          <a:latin typeface="+mj-lt"/>
          <a:ea typeface="+mj-ea"/>
          <a:cs typeface="+mj-cs"/>
        </a:defRPr>
      </a:lvl1pPr>
      <a:lvl2pPr algn="ctr" rtl="0" fontAlgn="base">
        <a:spcBef>
          <a:spcPct val="0"/>
        </a:spcBef>
        <a:spcAft>
          <a:spcPct val="0"/>
        </a:spcAft>
        <a:defRPr sz="4400" b="1">
          <a:solidFill>
            <a:srgbClr val="000066"/>
          </a:solidFill>
          <a:latin typeface="Times" panose="02020603050405020304" pitchFamily="18" charset="0"/>
        </a:defRPr>
      </a:lvl2pPr>
      <a:lvl3pPr algn="ctr" rtl="0" fontAlgn="base">
        <a:spcBef>
          <a:spcPct val="0"/>
        </a:spcBef>
        <a:spcAft>
          <a:spcPct val="0"/>
        </a:spcAft>
        <a:defRPr sz="4400" b="1">
          <a:solidFill>
            <a:srgbClr val="000066"/>
          </a:solidFill>
          <a:latin typeface="Times" panose="02020603050405020304" pitchFamily="18" charset="0"/>
        </a:defRPr>
      </a:lvl3pPr>
      <a:lvl4pPr algn="ctr" rtl="0" fontAlgn="base">
        <a:spcBef>
          <a:spcPct val="0"/>
        </a:spcBef>
        <a:spcAft>
          <a:spcPct val="0"/>
        </a:spcAft>
        <a:defRPr sz="4400" b="1">
          <a:solidFill>
            <a:srgbClr val="000066"/>
          </a:solidFill>
          <a:latin typeface="Times" panose="02020603050405020304" pitchFamily="18" charset="0"/>
        </a:defRPr>
      </a:lvl4pPr>
      <a:lvl5pPr algn="ctr" rtl="0" fontAlgn="base">
        <a:spcBef>
          <a:spcPct val="0"/>
        </a:spcBef>
        <a:spcAft>
          <a:spcPct val="0"/>
        </a:spcAft>
        <a:defRPr sz="4400" b="1">
          <a:solidFill>
            <a:srgbClr val="000066"/>
          </a:solidFill>
          <a:latin typeface="Times" panose="02020603050405020304" pitchFamily="18" charset="0"/>
        </a:defRPr>
      </a:lvl5pPr>
      <a:lvl6pPr marL="457200" algn="ctr" rtl="0" fontAlgn="base">
        <a:spcBef>
          <a:spcPct val="0"/>
        </a:spcBef>
        <a:spcAft>
          <a:spcPct val="0"/>
        </a:spcAft>
        <a:defRPr sz="4400" b="1">
          <a:solidFill>
            <a:srgbClr val="000066"/>
          </a:solidFill>
          <a:latin typeface="Times" panose="02020603050405020304" pitchFamily="18" charset="0"/>
        </a:defRPr>
      </a:lvl6pPr>
      <a:lvl7pPr marL="914400" algn="ctr" rtl="0" fontAlgn="base">
        <a:spcBef>
          <a:spcPct val="0"/>
        </a:spcBef>
        <a:spcAft>
          <a:spcPct val="0"/>
        </a:spcAft>
        <a:defRPr sz="4400" b="1">
          <a:solidFill>
            <a:srgbClr val="000066"/>
          </a:solidFill>
          <a:latin typeface="Times" panose="02020603050405020304" pitchFamily="18" charset="0"/>
        </a:defRPr>
      </a:lvl7pPr>
      <a:lvl8pPr marL="1371600" algn="ctr" rtl="0" fontAlgn="base">
        <a:spcBef>
          <a:spcPct val="0"/>
        </a:spcBef>
        <a:spcAft>
          <a:spcPct val="0"/>
        </a:spcAft>
        <a:defRPr sz="4400" b="1">
          <a:solidFill>
            <a:srgbClr val="000066"/>
          </a:solidFill>
          <a:latin typeface="Times" panose="02020603050405020304" pitchFamily="18" charset="0"/>
        </a:defRPr>
      </a:lvl8pPr>
      <a:lvl9pPr marL="1828800" algn="ctr" rtl="0" fontAlgn="base">
        <a:spcBef>
          <a:spcPct val="0"/>
        </a:spcBef>
        <a:spcAft>
          <a:spcPct val="0"/>
        </a:spcAft>
        <a:defRPr sz="4400" b="1">
          <a:solidFill>
            <a:srgbClr val="000066"/>
          </a:solidFill>
          <a:latin typeface="Times" panose="02020603050405020304" pitchFamily="18" charset="0"/>
        </a:defRPr>
      </a:lvl9pPr>
    </p:titleStyle>
    <p:bodyStyle>
      <a:lvl1pPr marL="342900" indent="-342900" algn="l" rtl="0" fontAlgn="base">
        <a:spcBef>
          <a:spcPct val="20000"/>
        </a:spcBef>
        <a:spcAft>
          <a:spcPct val="0"/>
        </a:spcAft>
        <a:buChar char="•"/>
        <a:defRPr sz="3200" kern="1200">
          <a:solidFill>
            <a:srgbClr val="000066"/>
          </a:solidFill>
          <a:latin typeface="+mn-lt"/>
          <a:ea typeface="+mn-ea"/>
          <a:cs typeface="+mn-cs"/>
        </a:defRPr>
      </a:lvl1pPr>
      <a:lvl2pPr marL="742950" indent="-285750" algn="l" rtl="0" fontAlgn="base">
        <a:spcBef>
          <a:spcPct val="20000"/>
        </a:spcBef>
        <a:spcAft>
          <a:spcPct val="0"/>
        </a:spcAft>
        <a:buChar char="–"/>
        <a:defRPr sz="2800" kern="1200">
          <a:solidFill>
            <a:srgbClr val="000066"/>
          </a:solidFill>
          <a:latin typeface="+mn-lt"/>
          <a:ea typeface="+mn-ea"/>
          <a:cs typeface="+mn-cs"/>
        </a:defRPr>
      </a:lvl2pPr>
      <a:lvl3pPr marL="1143000" indent="-228600" algn="l" rtl="0" fontAlgn="base">
        <a:spcBef>
          <a:spcPct val="20000"/>
        </a:spcBef>
        <a:spcAft>
          <a:spcPct val="0"/>
        </a:spcAft>
        <a:buChar char="•"/>
        <a:defRPr sz="2400" kern="1200">
          <a:solidFill>
            <a:srgbClr val="000066"/>
          </a:solidFill>
          <a:latin typeface="+mn-lt"/>
          <a:ea typeface="+mn-ea"/>
          <a:cs typeface="+mn-cs"/>
        </a:defRPr>
      </a:lvl3pPr>
      <a:lvl4pPr marL="1600200" indent="-228600" algn="l" rtl="0" fontAlgn="base">
        <a:spcBef>
          <a:spcPct val="20000"/>
        </a:spcBef>
        <a:spcAft>
          <a:spcPct val="0"/>
        </a:spcAft>
        <a:buChar char="–"/>
        <a:defRPr sz="2000" kern="1200">
          <a:solidFill>
            <a:srgbClr val="000066"/>
          </a:solidFill>
          <a:latin typeface="+mn-lt"/>
          <a:ea typeface="+mn-ea"/>
          <a:cs typeface="+mn-cs"/>
        </a:defRPr>
      </a:lvl4pPr>
      <a:lvl5pPr marL="2057400" indent="-228600" algn="l" rtl="0" fontAlgn="base">
        <a:spcBef>
          <a:spcPct val="20000"/>
        </a:spcBef>
        <a:spcAft>
          <a:spcPct val="0"/>
        </a:spcAft>
        <a:buChar char="»"/>
        <a:defRPr sz="2000" kern="1200">
          <a:solidFill>
            <a:srgbClr val="0000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700" y="0"/>
            <a:ext cx="9131300" cy="6848475"/>
          </a:xfrm>
          <a:prstGeom prst="rect">
            <a:avLst/>
          </a:prstGeom>
          <a:noFill/>
          <a:extLst>
            <a:ext uri="{909E8E84-426E-40DD-AFC4-6F175D3DCCD1}">
              <a14:hiddenFill xmlns:a14="http://schemas.microsoft.com/office/drawing/2010/main">
                <a:solidFill>
                  <a:srgbClr val="FFFFFF"/>
                </a:solidFill>
              </a14:hiddenFill>
            </a:ext>
          </a:extLst>
        </p:spPr>
      </p:pic>
      <p:sp>
        <p:nvSpPr>
          <p:cNvPr id="36867" name="Rectangle 3"/>
          <p:cNvSpPr>
            <a:spLocks noGrp="1" noChangeArrowheads="1"/>
          </p:cNvSpPr>
          <p:nvPr>
            <p:ph type="title"/>
          </p:nvPr>
        </p:nvSpPr>
        <p:spPr bwMode="auto">
          <a:xfrm>
            <a:off x="3810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36868" name="Rectangle 4"/>
          <p:cNvSpPr>
            <a:spLocks noGrp="1" noChangeArrowheads="1"/>
          </p:cNvSpPr>
          <p:nvPr>
            <p:ph type="body" idx="1"/>
          </p:nvPr>
        </p:nvSpPr>
        <p:spPr bwMode="auto">
          <a:xfrm>
            <a:off x="381000" y="1752600"/>
            <a:ext cx="8382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6869" name="Rectangle 5"/>
          <p:cNvSpPr>
            <a:spLocks noGrp="1" noChangeArrowheads="1"/>
          </p:cNvSpPr>
          <p:nvPr>
            <p:ph type="ftr" sz="quarter" idx="3"/>
          </p:nvPr>
        </p:nvSpPr>
        <p:spPr bwMode="auto">
          <a:xfrm>
            <a:off x="3148013" y="6249988"/>
            <a:ext cx="327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600" b="1" i="1">
                <a:solidFill>
                  <a:srgbClr val="008080"/>
                </a:solidFill>
                <a:latin typeface="Comic Sans MS" panose="030F0702030302020204" pitchFamily="66" charset="0"/>
              </a:defRPr>
            </a:lvl1pPr>
          </a:lstStyle>
          <a:p>
            <a:r>
              <a:rPr lang="en-GB" altLang="en-US"/>
              <a:t>Intelligent Agent in </a:t>
            </a:r>
            <a:r>
              <a:rPr lang="en-US" altLang="en-US"/>
              <a:t>Education</a:t>
            </a:r>
            <a:endParaRPr lang="en-GB" altLang="en-US"/>
          </a:p>
        </p:txBody>
      </p:sp>
      <p:sp>
        <p:nvSpPr>
          <p:cNvPr id="36870" name="Rectangle 6"/>
          <p:cNvSpPr>
            <a:spLocks noGrp="1" noChangeArrowheads="1"/>
          </p:cNvSpPr>
          <p:nvPr>
            <p:ph type="sldNum" sz="quarter" idx="4"/>
          </p:nvPr>
        </p:nvSpPr>
        <p:spPr bwMode="auto">
          <a:xfrm>
            <a:off x="6884988" y="626427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a:solidFill>
                  <a:srgbClr val="008080"/>
                </a:solidFill>
                <a:latin typeface="Comic Sans MS" panose="030F0702030302020204" pitchFamily="66" charset="0"/>
              </a:defRPr>
            </a:lvl1pPr>
          </a:lstStyle>
          <a:p>
            <a:fld id="{9723D225-A2EA-4A68-9123-1704F5D1D6F3}" type="slidenum">
              <a:rPr lang="en-GB" altLang="en-US"/>
              <a:pPr/>
              <a:t>‹#›</a:t>
            </a:fld>
            <a:r>
              <a:rPr lang="en-US" altLang="en-US"/>
              <a:t>/30</a:t>
            </a:r>
            <a:endParaRPr lang="en-GB" altLang="en-US"/>
          </a:p>
        </p:txBody>
      </p:sp>
      <p:sp>
        <p:nvSpPr>
          <p:cNvPr id="36871" name="Rectangle 7"/>
          <p:cNvSpPr>
            <a:spLocks noChangeArrowheads="1"/>
          </p:cNvSpPr>
          <p:nvPr/>
        </p:nvSpPr>
        <p:spPr bwMode="auto">
          <a:xfrm>
            <a:off x="450850" y="624522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GB" altLang="en-US" sz="1600" b="1">
                <a:solidFill>
                  <a:srgbClr val="008080"/>
                </a:solidFill>
                <a:latin typeface="Comic Sans MS" panose="030F0702030302020204" pitchFamily="66" charset="0"/>
              </a:rPr>
              <a:t>March 2004</a:t>
            </a:r>
          </a:p>
        </p:txBody>
      </p:sp>
      <p:sp>
        <p:nvSpPr>
          <p:cNvPr id="36872" name="Text Box 8"/>
          <p:cNvSpPr txBox="1">
            <a:spLocks noChangeArrowheads="1"/>
          </p:cNvSpPr>
          <p:nvPr userDrawn="1"/>
        </p:nvSpPr>
        <p:spPr bwMode="auto">
          <a:xfrm>
            <a:off x="1204913" y="61913"/>
            <a:ext cx="6591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a:solidFill>
                  <a:srgbClr val="000066"/>
                </a:solidFill>
              </a:rPr>
              <a:t>Interactive Animated Pedagogical Agent (IAPA)</a:t>
            </a:r>
          </a:p>
        </p:txBody>
      </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6868">
                                            <p:txEl>
                                              <p:pRg st="0" end="0"/>
                                            </p:txEl>
                                          </p:spTgt>
                                        </p:tgtEl>
                                        <p:attrNameLst>
                                          <p:attrName>style.visibility</p:attrName>
                                        </p:attrNameLst>
                                      </p:cBhvr>
                                      <p:to>
                                        <p:strVal val="visible"/>
                                      </p:to>
                                    </p:set>
                                    <p:animEffect transition="in" filter="fade">
                                      <p:cBhvr>
                                        <p:cTn id="7" dur="1000"/>
                                        <p:tgtEl>
                                          <p:spTgt spid="36868">
                                            <p:txEl>
                                              <p:pRg st="0" end="0"/>
                                            </p:txEl>
                                          </p:spTgt>
                                        </p:tgtEl>
                                      </p:cBhvr>
                                    </p:animEffect>
                                    <p:anim calcmode="lin" valueType="num">
                                      <p:cBhvr>
                                        <p:cTn id="8" dur="1000" fill="hold"/>
                                        <p:tgtEl>
                                          <p:spTgt spid="3686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686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6868">
                                            <p:txEl>
                                              <p:pRg st="1" end="1"/>
                                            </p:txEl>
                                          </p:spTgt>
                                        </p:tgtEl>
                                        <p:attrNameLst>
                                          <p:attrName>style.visibility</p:attrName>
                                        </p:attrNameLst>
                                      </p:cBhvr>
                                      <p:to>
                                        <p:strVal val="visible"/>
                                      </p:to>
                                    </p:set>
                                    <p:animEffect transition="in" filter="fade">
                                      <p:cBhvr>
                                        <p:cTn id="12" dur="1000"/>
                                        <p:tgtEl>
                                          <p:spTgt spid="36868">
                                            <p:txEl>
                                              <p:pRg st="1" end="1"/>
                                            </p:txEl>
                                          </p:spTgt>
                                        </p:tgtEl>
                                      </p:cBhvr>
                                    </p:animEffect>
                                    <p:anim calcmode="lin" valueType="num">
                                      <p:cBhvr>
                                        <p:cTn id="13" dur="1000" fill="hold"/>
                                        <p:tgtEl>
                                          <p:spTgt spid="3686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6868">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6868">
                                            <p:txEl>
                                              <p:pRg st="2" end="2"/>
                                            </p:txEl>
                                          </p:spTgt>
                                        </p:tgtEl>
                                        <p:attrNameLst>
                                          <p:attrName>style.visibility</p:attrName>
                                        </p:attrNameLst>
                                      </p:cBhvr>
                                      <p:to>
                                        <p:strVal val="visible"/>
                                      </p:to>
                                    </p:set>
                                    <p:animEffect transition="in" filter="fade">
                                      <p:cBhvr>
                                        <p:cTn id="17" dur="1000"/>
                                        <p:tgtEl>
                                          <p:spTgt spid="36868">
                                            <p:txEl>
                                              <p:pRg st="2" end="2"/>
                                            </p:txEl>
                                          </p:spTgt>
                                        </p:tgtEl>
                                      </p:cBhvr>
                                    </p:animEffect>
                                    <p:anim calcmode="lin" valueType="num">
                                      <p:cBhvr>
                                        <p:cTn id="18" dur="1000" fill="hold"/>
                                        <p:tgtEl>
                                          <p:spTgt spid="36868">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6868">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6868">
                                            <p:txEl>
                                              <p:pRg st="3" end="3"/>
                                            </p:txEl>
                                          </p:spTgt>
                                        </p:tgtEl>
                                        <p:attrNameLst>
                                          <p:attrName>style.visibility</p:attrName>
                                        </p:attrNameLst>
                                      </p:cBhvr>
                                      <p:to>
                                        <p:strVal val="visible"/>
                                      </p:to>
                                    </p:set>
                                    <p:animEffect transition="in" filter="fade">
                                      <p:cBhvr>
                                        <p:cTn id="22" dur="1000"/>
                                        <p:tgtEl>
                                          <p:spTgt spid="36868">
                                            <p:txEl>
                                              <p:pRg st="3" end="3"/>
                                            </p:txEl>
                                          </p:spTgt>
                                        </p:tgtEl>
                                      </p:cBhvr>
                                    </p:animEffect>
                                    <p:anim calcmode="lin" valueType="num">
                                      <p:cBhvr>
                                        <p:cTn id="23" dur="1000" fill="hold"/>
                                        <p:tgtEl>
                                          <p:spTgt spid="36868">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6868">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6868">
                                            <p:txEl>
                                              <p:pRg st="4" end="4"/>
                                            </p:txEl>
                                          </p:spTgt>
                                        </p:tgtEl>
                                        <p:attrNameLst>
                                          <p:attrName>style.visibility</p:attrName>
                                        </p:attrNameLst>
                                      </p:cBhvr>
                                      <p:to>
                                        <p:strVal val="visible"/>
                                      </p:to>
                                    </p:set>
                                    <p:animEffect transition="in" filter="fade">
                                      <p:cBhvr>
                                        <p:cTn id="27" dur="1000"/>
                                        <p:tgtEl>
                                          <p:spTgt spid="36868">
                                            <p:txEl>
                                              <p:pRg st="4" end="4"/>
                                            </p:txEl>
                                          </p:spTgt>
                                        </p:tgtEl>
                                      </p:cBhvr>
                                    </p:animEffect>
                                    <p:anim calcmode="lin" valueType="num">
                                      <p:cBhvr>
                                        <p:cTn id="28" dur="1000" fill="hold"/>
                                        <p:tgtEl>
                                          <p:spTgt spid="36868">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686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build="p">
        <p:tmplLst>
          <p:tmpl lvl="1">
            <p:tnLst>
              <p:par>
                <p:cTn presetID="42" presetClass="entr" presetSubtype="0" fill="hold" nodeType="clickEffect">
                  <p:stCondLst>
                    <p:cond delay="0"/>
                  </p:stCondLst>
                  <p:childTnLst>
                    <p:set>
                      <p:cBhvr>
                        <p:cTn dur="1" fill="hold">
                          <p:stCondLst>
                            <p:cond delay="0"/>
                          </p:stCondLst>
                        </p:cTn>
                        <p:tgtEl>
                          <p:spTgt spid="36868"/>
                        </p:tgtEl>
                        <p:attrNameLst>
                          <p:attrName>style.visibility</p:attrName>
                        </p:attrNameLst>
                      </p:cBhvr>
                      <p:to>
                        <p:strVal val="visible"/>
                      </p:to>
                    </p:set>
                    <p:animEffect transition="in" filter="fade">
                      <p:cBhvr>
                        <p:cTn dur="1000"/>
                        <p:tgtEl>
                          <p:spTgt spid="36868"/>
                        </p:tgtEl>
                      </p:cBhvr>
                    </p:animEffect>
                    <p:anim calcmode="lin" valueType="num">
                      <p:cBhvr>
                        <p:cTn dur="1000" fill="hold"/>
                        <p:tgtEl>
                          <p:spTgt spid="36868"/>
                        </p:tgtEl>
                        <p:attrNameLst>
                          <p:attrName>ppt_x</p:attrName>
                        </p:attrNameLst>
                      </p:cBhvr>
                      <p:tavLst>
                        <p:tav tm="0">
                          <p:val>
                            <p:strVal val="#ppt_x"/>
                          </p:val>
                        </p:tav>
                        <p:tav tm="100000">
                          <p:val>
                            <p:strVal val="#ppt_x"/>
                          </p:val>
                        </p:tav>
                      </p:tavLst>
                    </p:anim>
                    <p:anim calcmode="lin" valueType="num">
                      <p:cBhvr>
                        <p:cTn dur="1000" fill="hold"/>
                        <p:tgtEl>
                          <p:spTgt spid="36868"/>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withEffect">
                  <p:stCondLst>
                    <p:cond delay="0"/>
                  </p:stCondLst>
                  <p:childTnLst>
                    <p:set>
                      <p:cBhvr>
                        <p:cTn dur="1" fill="hold">
                          <p:stCondLst>
                            <p:cond delay="0"/>
                          </p:stCondLst>
                        </p:cTn>
                        <p:tgtEl>
                          <p:spTgt spid="36868"/>
                        </p:tgtEl>
                        <p:attrNameLst>
                          <p:attrName>style.visibility</p:attrName>
                        </p:attrNameLst>
                      </p:cBhvr>
                      <p:to>
                        <p:strVal val="visible"/>
                      </p:to>
                    </p:set>
                    <p:animEffect transition="in" filter="fade">
                      <p:cBhvr>
                        <p:cTn dur="1000"/>
                        <p:tgtEl>
                          <p:spTgt spid="36868"/>
                        </p:tgtEl>
                      </p:cBhvr>
                    </p:animEffect>
                    <p:anim calcmode="lin" valueType="num">
                      <p:cBhvr>
                        <p:cTn dur="1000" fill="hold"/>
                        <p:tgtEl>
                          <p:spTgt spid="36868"/>
                        </p:tgtEl>
                        <p:attrNameLst>
                          <p:attrName>ppt_x</p:attrName>
                        </p:attrNameLst>
                      </p:cBhvr>
                      <p:tavLst>
                        <p:tav tm="0">
                          <p:val>
                            <p:strVal val="#ppt_x"/>
                          </p:val>
                        </p:tav>
                        <p:tav tm="100000">
                          <p:val>
                            <p:strVal val="#ppt_x"/>
                          </p:val>
                        </p:tav>
                      </p:tavLst>
                    </p:anim>
                    <p:anim calcmode="lin" valueType="num">
                      <p:cBhvr>
                        <p:cTn dur="1000" fill="hold"/>
                        <p:tgtEl>
                          <p:spTgt spid="36868"/>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withEffect">
                  <p:stCondLst>
                    <p:cond delay="0"/>
                  </p:stCondLst>
                  <p:childTnLst>
                    <p:set>
                      <p:cBhvr>
                        <p:cTn dur="1" fill="hold">
                          <p:stCondLst>
                            <p:cond delay="0"/>
                          </p:stCondLst>
                        </p:cTn>
                        <p:tgtEl>
                          <p:spTgt spid="36868"/>
                        </p:tgtEl>
                        <p:attrNameLst>
                          <p:attrName>style.visibility</p:attrName>
                        </p:attrNameLst>
                      </p:cBhvr>
                      <p:to>
                        <p:strVal val="visible"/>
                      </p:to>
                    </p:set>
                    <p:animEffect transition="in" filter="fade">
                      <p:cBhvr>
                        <p:cTn dur="1000"/>
                        <p:tgtEl>
                          <p:spTgt spid="36868"/>
                        </p:tgtEl>
                      </p:cBhvr>
                    </p:animEffect>
                    <p:anim calcmode="lin" valueType="num">
                      <p:cBhvr>
                        <p:cTn dur="1000" fill="hold"/>
                        <p:tgtEl>
                          <p:spTgt spid="36868"/>
                        </p:tgtEl>
                        <p:attrNameLst>
                          <p:attrName>ppt_x</p:attrName>
                        </p:attrNameLst>
                      </p:cBhvr>
                      <p:tavLst>
                        <p:tav tm="0">
                          <p:val>
                            <p:strVal val="#ppt_x"/>
                          </p:val>
                        </p:tav>
                        <p:tav tm="100000">
                          <p:val>
                            <p:strVal val="#ppt_x"/>
                          </p:val>
                        </p:tav>
                      </p:tavLst>
                    </p:anim>
                    <p:anim calcmode="lin" valueType="num">
                      <p:cBhvr>
                        <p:cTn dur="1000" fill="hold"/>
                        <p:tgtEl>
                          <p:spTgt spid="36868"/>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withEffect">
                  <p:stCondLst>
                    <p:cond delay="0"/>
                  </p:stCondLst>
                  <p:childTnLst>
                    <p:set>
                      <p:cBhvr>
                        <p:cTn dur="1" fill="hold">
                          <p:stCondLst>
                            <p:cond delay="0"/>
                          </p:stCondLst>
                        </p:cTn>
                        <p:tgtEl>
                          <p:spTgt spid="36868"/>
                        </p:tgtEl>
                        <p:attrNameLst>
                          <p:attrName>style.visibility</p:attrName>
                        </p:attrNameLst>
                      </p:cBhvr>
                      <p:to>
                        <p:strVal val="visible"/>
                      </p:to>
                    </p:set>
                    <p:animEffect transition="in" filter="fade">
                      <p:cBhvr>
                        <p:cTn dur="1000"/>
                        <p:tgtEl>
                          <p:spTgt spid="36868"/>
                        </p:tgtEl>
                      </p:cBhvr>
                    </p:animEffect>
                    <p:anim calcmode="lin" valueType="num">
                      <p:cBhvr>
                        <p:cTn dur="1000" fill="hold"/>
                        <p:tgtEl>
                          <p:spTgt spid="36868"/>
                        </p:tgtEl>
                        <p:attrNameLst>
                          <p:attrName>ppt_x</p:attrName>
                        </p:attrNameLst>
                      </p:cBhvr>
                      <p:tavLst>
                        <p:tav tm="0">
                          <p:val>
                            <p:strVal val="#ppt_x"/>
                          </p:val>
                        </p:tav>
                        <p:tav tm="100000">
                          <p:val>
                            <p:strVal val="#ppt_x"/>
                          </p:val>
                        </p:tav>
                      </p:tavLst>
                    </p:anim>
                    <p:anim calcmode="lin" valueType="num">
                      <p:cBhvr>
                        <p:cTn dur="1000" fill="hold"/>
                        <p:tgtEl>
                          <p:spTgt spid="36868"/>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withEffect">
                  <p:stCondLst>
                    <p:cond delay="0"/>
                  </p:stCondLst>
                  <p:childTnLst>
                    <p:set>
                      <p:cBhvr>
                        <p:cTn dur="1" fill="hold">
                          <p:stCondLst>
                            <p:cond delay="0"/>
                          </p:stCondLst>
                        </p:cTn>
                        <p:tgtEl>
                          <p:spTgt spid="36868"/>
                        </p:tgtEl>
                        <p:attrNameLst>
                          <p:attrName>style.visibility</p:attrName>
                        </p:attrNameLst>
                      </p:cBhvr>
                      <p:to>
                        <p:strVal val="visible"/>
                      </p:to>
                    </p:set>
                    <p:animEffect transition="in" filter="fade">
                      <p:cBhvr>
                        <p:cTn dur="1000"/>
                        <p:tgtEl>
                          <p:spTgt spid="36868"/>
                        </p:tgtEl>
                      </p:cBhvr>
                    </p:animEffect>
                    <p:anim calcmode="lin" valueType="num">
                      <p:cBhvr>
                        <p:cTn dur="1000" fill="hold"/>
                        <p:tgtEl>
                          <p:spTgt spid="36868"/>
                        </p:tgtEl>
                        <p:attrNameLst>
                          <p:attrName>ppt_x</p:attrName>
                        </p:attrNameLst>
                      </p:cBhvr>
                      <p:tavLst>
                        <p:tav tm="0">
                          <p:val>
                            <p:strVal val="#ppt_x"/>
                          </p:val>
                        </p:tav>
                        <p:tav tm="100000">
                          <p:val>
                            <p:strVal val="#ppt_x"/>
                          </p:val>
                        </p:tav>
                      </p:tavLst>
                    </p:anim>
                    <p:anim calcmode="lin" valueType="num">
                      <p:cBhvr>
                        <p:cTn dur="1000" fill="hold"/>
                        <p:tgtEl>
                          <p:spTgt spid="36868"/>
                        </p:tgtEl>
                        <p:attrNameLst>
                          <p:attrName>ppt_y</p:attrName>
                        </p:attrNameLst>
                      </p:cBhvr>
                      <p:tavLst>
                        <p:tav tm="0">
                          <p:val>
                            <p:strVal val="#ppt_y+.1"/>
                          </p:val>
                        </p:tav>
                        <p:tav tm="100000">
                          <p:val>
                            <p:strVal val="#ppt_y"/>
                          </p:val>
                        </p:tav>
                      </p:tavLst>
                    </p:anim>
                  </p:childTnLst>
                </p:cTn>
              </p:par>
            </p:tnLst>
          </p:tmpl>
        </p:tmplLst>
      </p:bldP>
    </p:bldLst>
  </p:timing>
  <p:hf hdr="0" dt="0"/>
  <p:txStyles>
    <p:titleStyle>
      <a:lvl1pPr algn="ctr" rtl="0" fontAlgn="base">
        <a:spcBef>
          <a:spcPct val="0"/>
        </a:spcBef>
        <a:spcAft>
          <a:spcPct val="0"/>
        </a:spcAft>
        <a:defRPr sz="4400" b="1" kern="1200">
          <a:solidFill>
            <a:srgbClr val="000066"/>
          </a:solidFill>
          <a:latin typeface="+mj-lt"/>
          <a:ea typeface="+mj-ea"/>
          <a:cs typeface="+mj-cs"/>
        </a:defRPr>
      </a:lvl1pPr>
      <a:lvl2pPr algn="ctr" rtl="0" fontAlgn="base">
        <a:spcBef>
          <a:spcPct val="0"/>
        </a:spcBef>
        <a:spcAft>
          <a:spcPct val="0"/>
        </a:spcAft>
        <a:defRPr sz="4400" b="1">
          <a:solidFill>
            <a:srgbClr val="000066"/>
          </a:solidFill>
          <a:latin typeface="Times" panose="02020603050405020304" pitchFamily="18" charset="0"/>
        </a:defRPr>
      </a:lvl2pPr>
      <a:lvl3pPr algn="ctr" rtl="0" fontAlgn="base">
        <a:spcBef>
          <a:spcPct val="0"/>
        </a:spcBef>
        <a:spcAft>
          <a:spcPct val="0"/>
        </a:spcAft>
        <a:defRPr sz="4400" b="1">
          <a:solidFill>
            <a:srgbClr val="000066"/>
          </a:solidFill>
          <a:latin typeface="Times" panose="02020603050405020304" pitchFamily="18" charset="0"/>
        </a:defRPr>
      </a:lvl3pPr>
      <a:lvl4pPr algn="ctr" rtl="0" fontAlgn="base">
        <a:spcBef>
          <a:spcPct val="0"/>
        </a:spcBef>
        <a:spcAft>
          <a:spcPct val="0"/>
        </a:spcAft>
        <a:defRPr sz="4400" b="1">
          <a:solidFill>
            <a:srgbClr val="000066"/>
          </a:solidFill>
          <a:latin typeface="Times" panose="02020603050405020304" pitchFamily="18" charset="0"/>
        </a:defRPr>
      </a:lvl4pPr>
      <a:lvl5pPr algn="ctr" rtl="0" fontAlgn="base">
        <a:spcBef>
          <a:spcPct val="0"/>
        </a:spcBef>
        <a:spcAft>
          <a:spcPct val="0"/>
        </a:spcAft>
        <a:defRPr sz="4400" b="1">
          <a:solidFill>
            <a:srgbClr val="000066"/>
          </a:solidFill>
          <a:latin typeface="Times" panose="02020603050405020304" pitchFamily="18" charset="0"/>
        </a:defRPr>
      </a:lvl5pPr>
      <a:lvl6pPr marL="457200" algn="ctr" rtl="0" fontAlgn="base">
        <a:spcBef>
          <a:spcPct val="0"/>
        </a:spcBef>
        <a:spcAft>
          <a:spcPct val="0"/>
        </a:spcAft>
        <a:defRPr sz="4400" b="1">
          <a:solidFill>
            <a:srgbClr val="000066"/>
          </a:solidFill>
          <a:latin typeface="Times" panose="02020603050405020304" pitchFamily="18" charset="0"/>
        </a:defRPr>
      </a:lvl6pPr>
      <a:lvl7pPr marL="914400" algn="ctr" rtl="0" fontAlgn="base">
        <a:spcBef>
          <a:spcPct val="0"/>
        </a:spcBef>
        <a:spcAft>
          <a:spcPct val="0"/>
        </a:spcAft>
        <a:defRPr sz="4400" b="1">
          <a:solidFill>
            <a:srgbClr val="000066"/>
          </a:solidFill>
          <a:latin typeface="Times" panose="02020603050405020304" pitchFamily="18" charset="0"/>
        </a:defRPr>
      </a:lvl7pPr>
      <a:lvl8pPr marL="1371600" algn="ctr" rtl="0" fontAlgn="base">
        <a:spcBef>
          <a:spcPct val="0"/>
        </a:spcBef>
        <a:spcAft>
          <a:spcPct val="0"/>
        </a:spcAft>
        <a:defRPr sz="4400" b="1">
          <a:solidFill>
            <a:srgbClr val="000066"/>
          </a:solidFill>
          <a:latin typeface="Times" panose="02020603050405020304" pitchFamily="18" charset="0"/>
        </a:defRPr>
      </a:lvl8pPr>
      <a:lvl9pPr marL="1828800" algn="ctr" rtl="0" fontAlgn="base">
        <a:spcBef>
          <a:spcPct val="0"/>
        </a:spcBef>
        <a:spcAft>
          <a:spcPct val="0"/>
        </a:spcAft>
        <a:defRPr sz="4400" b="1">
          <a:solidFill>
            <a:srgbClr val="000066"/>
          </a:solidFill>
          <a:latin typeface="Times" panose="02020603050405020304" pitchFamily="18" charset="0"/>
        </a:defRPr>
      </a:lvl9pPr>
    </p:titleStyle>
    <p:bodyStyle>
      <a:lvl1pPr marL="342900" indent="-342900" algn="l" rtl="0" fontAlgn="base">
        <a:spcBef>
          <a:spcPct val="20000"/>
        </a:spcBef>
        <a:spcAft>
          <a:spcPct val="0"/>
        </a:spcAft>
        <a:buChar char="•"/>
        <a:defRPr sz="3200" kern="1200">
          <a:solidFill>
            <a:srgbClr val="000066"/>
          </a:solidFill>
          <a:latin typeface="+mn-lt"/>
          <a:ea typeface="+mn-ea"/>
          <a:cs typeface="+mn-cs"/>
        </a:defRPr>
      </a:lvl1pPr>
      <a:lvl2pPr marL="742950" indent="-285750" algn="l" rtl="0" fontAlgn="base">
        <a:spcBef>
          <a:spcPct val="20000"/>
        </a:spcBef>
        <a:spcAft>
          <a:spcPct val="0"/>
        </a:spcAft>
        <a:buChar char="–"/>
        <a:defRPr sz="2800" kern="1200">
          <a:solidFill>
            <a:srgbClr val="000066"/>
          </a:solidFill>
          <a:latin typeface="+mn-lt"/>
          <a:ea typeface="+mn-ea"/>
          <a:cs typeface="+mn-cs"/>
        </a:defRPr>
      </a:lvl2pPr>
      <a:lvl3pPr marL="1143000" indent="-228600" algn="l" rtl="0" fontAlgn="base">
        <a:spcBef>
          <a:spcPct val="20000"/>
        </a:spcBef>
        <a:spcAft>
          <a:spcPct val="0"/>
        </a:spcAft>
        <a:buChar char="•"/>
        <a:defRPr sz="2400" kern="1200">
          <a:solidFill>
            <a:srgbClr val="000066"/>
          </a:solidFill>
          <a:latin typeface="+mn-lt"/>
          <a:ea typeface="+mn-ea"/>
          <a:cs typeface="+mn-cs"/>
        </a:defRPr>
      </a:lvl3pPr>
      <a:lvl4pPr marL="1600200" indent="-228600" algn="l" rtl="0" fontAlgn="base">
        <a:spcBef>
          <a:spcPct val="20000"/>
        </a:spcBef>
        <a:spcAft>
          <a:spcPct val="0"/>
        </a:spcAft>
        <a:buChar char="–"/>
        <a:defRPr sz="2000" kern="1200">
          <a:solidFill>
            <a:srgbClr val="000066"/>
          </a:solidFill>
          <a:latin typeface="+mn-lt"/>
          <a:ea typeface="+mn-ea"/>
          <a:cs typeface="+mn-cs"/>
        </a:defRPr>
      </a:lvl4pPr>
      <a:lvl5pPr marL="2057400" indent="-228600" algn="l" rtl="0" fontAlgn="base">
        <a:spcBef>
          <a:spcPct val="20000"/>
        </a:spcBef>
        <a:spcAft>
          <a:spcPct val="0"/>
        </a:spcAft>
        <a:buChar char="»"/>
        <a:defRPr sz="2000" kern="1200">
          <a:solidFill>
            <a:srgbClr val="0000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6632"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2700" y="0"/>
            <a:ext cx="9131300" cy="6848475"/>
          </a:xfrm>
          <a:prstGeom prst="rect">
            <a:avLst/>
          </a:prstGeom>
          <a:noFill/>
          <a:extLst>
            <a:ext uri="{909E8E84-426E-40DD-AFC4-6F175D3DCCD1}">
              <a14:hiddenFill xmlns:a14="http://schemas.microsoft.com/office/drawing/2010/main">
                <a:solidFill>
                  <a:srgbClr val="FFFFFF"/>
                </a:solidFill>
              </a14:hiddenFill>
            </a:ext>
          </a:extLst>
        </p:spPr>
      </p:pic>
      <p:sp>
        <p:nvSpPr>
          <p:cNvPr id="26633" name="Rectangle 9"/>
          <p:cNvSpPr>
            <a:spLocks noGrp="1" noChangeArrowheads="1"/>
          </p:cNvSpPr>
          <p:nvPr>
            <p:ph type="title"/>
          </p:nvPr>
        </p:nvSpPr>
        <p:spPr bwMode="auto">
          <a:xfrm>
            <a:off x="457200" y="228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26634" name="Rectangle 10"/>
          <p:cNvSpPr>
            <a:spLocks noGrp="1" noChangeArrowheads="1"/>
          </p:cNvSpPr>
          <p:nvPr>
            <p:ph type="body" idx="1"/>
          </p:nvPr>
        </p:nvSpPr>
        <p:spPr bwMode="auto">
          <a:xfrm>
            <a:off x="381000" y="1752600"/>
            <a:ext cx="8382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6635" name="Rectangle 11"/>
          <p:cNvSpPr>
            <a:spLocks noGrp="1" noChangeArrowheads="1"/>
          </p:cNvSpPr>
          <p:nvPr>
            <p:ph type="ftr" sz="quarter" idx="3"/>
          </p:nvPr>
        </p:nvSpPr>
        <p:spPr bwMode="auto">
          <a:xfrm>
            <a:off x="3148013" y="6249988"/>
            <a:ext cx="327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600" b="1" i="1">
                <a:solidFill>
                  <a:srgbClr val="008080"/>
                </a:solidFill>
                <a:latin typeface="Comic Sans MS" panose="030F0702030302020204" pitchFamily="66" charset="0"/>
              </a:defRPr>
            </a:lvl1pPr>
          </a:lstStyle>
          <a:p>
            <a:r>
              <a:rPr lang="en-GB" altLang="en-US"/>
              <a:t>Intelligent Agent in </a:t>
            </a:r>
            <a:r>
              <a:rPr lang="en-US" altLang="en-US"/>
              <a:t>Education</a:t>
            </a:r>
            <a:endParaRPr lang="en-GB" altLang="en-US"/>
          </a:p>
        </p:txBody>
      </p:sp>
      <p:sp>
        <p:nvSpPr>
          <p:cNvPr id="26636" name="Rectangle 12"/>
          <p:cNvSpPr>
            <a:spLocks noGrp="1" noChangeArrowheads="1"/>
          </p:cNvSpPr>
          <p:nvPr>
            <p:ph type="sldNum" sz="quarter" idx="4"/>
          </p:nvPr>
        </p:nvSpPr>
        <p:spPr bwMode="auto">
          <a:xfrm>
            <a:off x="6884988" y="626427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a:solidFill>
                  <a:srgbClr val="008080"/>
                </a:solidFill>
                <a:latin typeface="Comic Sans MS" panose="030F0702030302020204" pitchFamily="66" charset="0"/>
              </a:defRPr>
            </a:lvl1pPr>
          </a:lstStyle>
          <a:p>
            <a:fld id="{CAE34AC6-623D-4BA0-B492-A1A6621485D9}" type="slidenum">
              <a:rPr lang="en-GB" altLang="en-US"/>
              <a:pPr/>
              <a:t>‹#›</a:t>
            </a:fld>
            <a:r>
              <a:rPr lang="en-US" altLang="en-US"/>
              <a:t>/30</a:t>
            </a:r>
            <a:endParaRPr lang="en-GB" altLang="en-US"/>
          </a:p>
        </p:txBody>
      </p:sp>
      <p:sp>
        <p:nvSpPr>
          <p:cNvPr id="26637" name="Rectangle 13"/>
          <p:cNvSpPr>
            <a:spLocks noChangeArrowheads="1"/>
          </p:cNvSpPr>
          <p:nvPr userDrawn="1"/>
        </p:nvSpPr>
        <p:spPr bwMode="auto">
          <a:xfrm>
            <a:off x="450850" y="6245225"/>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GB" altLang="en-US" sz="1600" b="1">
                <a:solidFill>
                  <a:srgbClr val="008080"/>
                </a:solidFill>
                <a:latin typeface="Comic Sans MS" panose="030F0702030302020204" pitchFamily="66" charset="0"/>
              </a:rPr>
              <a:t>March 2004</a:t>
            </a:r>
          </a:p>
        </p:txBody>
      </p:sp>
    </p:spTree>
  </p:cSld>
  <p:clrMap bg1="lt1" tx1="dk1" bg2="lt2" tx2="dk2" accent1="accent1" accent2="accent2" accent3="accent3" accent4="accent4" accent5="accent5" accent6="accent6" hlink="hlink" folHlink="folHlink"/>
  <p:sldLayoutIdLst>
    <p:sldLayoutId id="2147483653"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6634">
                                            <p:txEl>
                                              <p:pRg st="0" end="0"/>
                                            </p:txEl>
                                          </p:spTgt>
                                        </p:tgtEl>
                                        <p:attrNameLst>
                                          <p:attrName>style.visibility</p:attrName>
                                        </p:attrNameLst>
                                      </p:cBhvr>
                                      <p:to>
                                        <p:strVal val="visible"/>
                                      </p:to>
                                    </p:set>
                                    <p:animEffect transition="in" filter="fade">
                                      <p:cBhvr>
                                        <p:cTn id="7" dur="1000"/>
                                        <p:tgtEl>
                                          <p:spTgt spid="26634">
                                            <p:txEl>
                                              <p:pRg st="0" end="0"/>
                                            </p:txEl>
                                          </p:spTgt>
                                        </p:tgtEl>
                                      </p:cBhvr>
                                    </p:animEffect>
                                    <p:anim calcmode="lin" valueType="num">
                                      <p:cBhvr>
                                        <p:cTn id="8" dur="1000" fill="hold"/>
                                        <p:tgtEl>
                                          <p:spTgt spid="2663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663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6634">
                                            <p:txEl>
                                              <p:pRg st="1" end="1"/>
                                            </p:txEl>
                                          </p:spTgt>
                                        </p:tgtEl>
                                        <p:attrNameLst>
                                          <p:attrName>style.visibility</p:attrName>
                                        </p:attrNameLst>
                                      </p:cBhvr>
                                      <p:to>
                                        <p:strVal val="visible"/>
                                      </p:to>
                                    </p:set>
                                    <p:animEffect transition="in" filter="fade">
                                      <p:cBhvr>
                                        <p:cTn id="12" dur="1000"/>
                                        <p:tgtEl>
                                          <p:spTgt spid="26634">
                                            <p:txEl>
                                              <p:pRg st="1" end="1"/>
                                            </p:txEl>
                                          </p:spTgt>
                                        </p:tgtEl>
                                      </p:cBhvr>
                                    </p:animEffect>
                                    <p:anim calcmode="lin" valueType="num">
                                      <p:cBhvr>
                                        <p:cTn id="13" dur="1000" fill="hold"/>
                                        <p:tgtEl>
                                          <p:spTgt spid="2663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663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6634">
                                            <p:txEl>
                                              <p:pRg st="2" end="2"/>
                                            </p:txEl>
                                          </p:spTgt>
                                        </p:tgtEl>
                                        <p:attrNameLst>
                                          <p:attrName>style.visibility</p:attrName>
                                        </p:attrNameLst>
                                      </p:cBhvr>
                                      <p:to>
                                        <p:strVal val="visible"/>
                                      </p:to>
                                    </p:set>
                                    <p:animEffect transition="in" filter="fade">
                                      <p:cBhvr>
                                        <p:cTn id="17" dur="1000"/>
                                        <p:tgtEl>
                                          <p:spTgt spid="26634">
                                            <p:txEl>
                                              <p:pRg st="2" end="2"/>
                                            </p:txEl>
                                          </p:spTgt>
                                        </p:tgtEl>
                                      </p:cBhvr>
                                    </p:animEffect>
                                    <p:anim calcmode="lin" valueType="num">
                                      <p:cBhvr>
                                        <p:cTn id="18" dur="1000" fill="hold"/>
                                        <p:tgtEl>
                                          <p:spTgt spid="2663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663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6634">
                                            <p:txEl>
                                              <p:pRg st="3" end="3"/>
                                            </p:txEl>
                                          </p:spTgt>
                                        </p:tgtEl>
                                        <p:attrNameLst>
                                          <p:attrName>style.visibility</p:attrName>
                                        </p:attrNameLst>
                                      </p:cBhvr>
                                      <p:to>
                                        <p:strVal val="visible"/>
                                      </p:to>
                                    </p:set>
                                    <p:animEffect transition="in" filter="fade">
                                      <p:cBhvr>
                                        <p:cTn id="22" dur="1000"/>
                                        <p:tgtEl>
                                          <p:spTgt spid="26634">
                                            <p:txEl>
                                              <p:pRg st="3" end="3"/>
                                            </p:txEl>
                                          </p:spTgt>
                                        </p:tgtEl>
                                      </p:cBhvr>
                                    </p:animEffect>
                                    <p:anim calcmode="lin" valueType="num">
                                      <p:cBhvr>
                                        <p:cTn id="23" dur="1000" fill="hold"/>
                                        <p:tgtEl>
                                          <p:spTgt spid="2663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6634">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26634">
                                            <p:txEl>
                                              <p:pRg st="4" end="4"/>
                                            </p:txEl>
                                          </p:spTgt>
                                        </p:tgtEl>
                                        <p:attrNameLst>
                                          <p:attrName>style.visibility</p:attrName>
                                        </p:attrNameLst>
                                      </p:cBhvr>
                                      <p:to>
                                        <p:strVal val="visible"/>
                                      </p:to>
                                    </p:set>
                                    <p:animEffect transition="in" filter="fade">
                                      <p:cBhvr>
                                        <p:cTn id="27" dur="1000"/>
                                        <p:tgtEl>
                                          <p:spTgt spid="26634">
                                            <p:txEl>
                                              <p:pRg st="4" end="4"/>
                                            </p:txEl>
                                          </p:spTgt>
                                        </p:tgtEl>
                                      </p:cBhvr>
                                    </p:animEffect>
                                    <p:anim calcmode="lin" valueType="num">
                                      <p:cBhvr>
                                        <p:cTn id="28" dur="1000" fill="hold"/>
                                        <p:tgtEl>
                                          <p:spTgt spid="26634">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663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4" grpId="0" build="p">
        <p:tmplLst>
          <p:tmpl lvl="1">
            <p:tnLst>
              <p:par>
                <p:cTn presetID="42" presetClass="entr" presetSubtype="0" fill="hold" nodeType="clickEffect">
                  <p:stCondLst>
                    <p:cond delay="0"/>
                  </p:stCondLst>
                  <p:childTnLst>
                    <p:set>
                      <p:cBhvr>
                        <p:cTn dur="1" fill="hold">
                          <p:stCondLst>
                            <p:cond delay="0"/>
                          </p:stCondLst>
                        </p:cTn>
                        <p:tgtEl>
                          <p:spTgt spid="26634"/>
                        </p:tgtEl>
                        <p:attrNameLst>
                          <p:attrName>style.visibility</p:attrName>
                        </p:attrNameLst>
                      </p:cBhvr>
                      <p:to>
                        <p:strVal val="visible"/>
                      </p:to>
                    </p:set>
                    <p:animEffect transition="in" filter="fade">
                      <p:cBhvr>
                        <p:cTn dur="1000"/>
                        <p:tgtEl>
                          <p:spTgt spid="26634"/>
                        </p:tgtEl>
                      </p:cBhvr>
                    </p:animEffect>
                    <p:anim calcmode="lin" valueType="num">
                      <p:cBhvr>
                        <p:cTn dur="1000" fill="hold"/>
                        <p:tgtEl>
                          <p:spTgt spid="26634"/>
                        </p:tgtEl>
                        <p:attrNameLst>
                          <p:attrName>ppt_x</p:attrName>
                        </p:attrNameLst>
                      </p:cBhvr>
                      <p:tavLst>
                        <p:tav tm="0">
                          <p:val>
                            <p:strVal val="#ppt_x"/>
                          </p:val>
                        </p:tav>
                        <p:tav tm="100000">
                          <p:val>
                            <p:strVal val="#ppt_x"/>
                          </p:val>
                        </p:tav>
                      </p:tavLst>
                    </p:anim>
                    <p:anim calcmode="lin" valueType="num">
                      <p:cBhvr>
                        <p:cTn dur="1000" fill="hold"/>
                        <p:tgtEl>
                          <p:spTgt spid="26634"/>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withEffect">
                  <p:stCondLst>
                    <p:cond delay="0"/>
                  </p:stCondLst>
                  <p:childTnLst>
                    <p:set>
                      <p:cBhvr>
                        <p:cTn dur="1" fill="hold">
                          <p:stCondLst>
                            <p:cond delay="0"/>
                          </p:stCondLst>
                        </p:cTn>
                        <p:tgtEl>
                          <p:spTgt spid="26634"/>
                        </p:tgtEl>
                        <p:attrNameLst>
                          <p:attrName>style.visibility</p:attrName>
                        </p:attrNameLst>
                      </p:cBhvr>
                      <p:to>
                        <p:strVal val="visible"/>
                      </p:to>
                    </p:set>
                    <p:animEffect transition="in" filter="fade">
                      <p:cBhvr>
                        <p:cTn dur="1000"/>
                        <p:tgtEl>
                          <p:spTgt spid="26634"/>
                        </p:tgtEl>
                      </p:cBhvr>
                    </p:animEffect>
                    <p:anim calcmode="lin" valueType="num">
                      <p:cBhvr>
                        <p:cTn dur="1000" fill="hold"/>
                        <p:tgtEl>
                          <p:spTgt spid="26634"/>
                        </p:tgtEl>
                        <p:attrNameLst>
                          <p:attrName>ppt_x</p:attrName>
                        </p:attrNameLst>
                      </p:cBhvr>
                      <p:tavLst>
                        <p:tav tm="0">
                          <p:val>
                            <p:strVal val="#ppt_x"/>
                          </p:val>
                        </p:tav>
                        <p:tav tm="100000">
                          <p:val>
                            <p:strVal val="#ppt_x"/>
                          </p:val>
                        </p:tav>
                      </p:tavLst>
                    </p:anim>
                    <p:anim calcmode="lin" valueType="num">
                      <p:cBhvr>
                        <p:cTn dur="1000" fill="hold"/>
                        <p:tgtEl>
                          <p:spTgt spid="26634"/>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withEffect">
                  <p:stCondLst>
                    <p:cond delay="0"/>
                  </p:stCondLst>
                  <p:childTnLst>
                    <p:set>
                      <p:cBhvr>
                        <p:cTn dur="1" fill="hold">
                          <p:stCondLst>
                            <p:cond delay="0"/>
                          </p:stCondLst>
                        </p:cTn>
                        <p:tgtEl>
                          <p:spTgt spid="26634"/>
                        </p:tgtEl>
                        <p:attrNameLst>
                          <p:attrName>style.visibility</p:attrName>
                        </p:attrNameLst>
                      </p:cBhvr>
                      <p:to>
                        <p:strVal val="visible"/>
                      </p:to>
                    </p:set>
                    <p:animEffect transition="in" filter="fade">
                      <p:cBhvr>
                        <p:cTn dur="1000"/>
                        <p:tgtEl>
                          <p:spTgt spid="26634"/>
                        </p:tgtEl>
                      </p:cBhvr>
                    </p:animEffect>
                    <p:anim calcmode="lin" valueType="num">
                      <p:cBhvr>
                        <p:cTn dur="1000" fill="hold"/>
                        <p:tgtEl>
                          <p:spTgt spid="26634"/>
                        </p:tgtEl>
                        <p:attrNameLst>
                          <p:attrName>ppt_x</p:attrName>
                        </p:attrNameLst>
                      </p:cBhvr>
                      <p:tavLst>
                        <p:tav tm="0">
                          <p:val>
                            <p:strVal val="#ppt_x"/>
                          </p:val>
                        </p:tav>
                        <p:tav tm="100000">
                          <p:val>
                            <p:strVal val="#ppt_x"/>
                          </p:val>
                        </p:tav>
                      </p:tavLst>
                    </p:anim>
                    <p:anim calcmode="lin" valueType="num">
                      <p:cBhvr>
                        <p:cTn dur="1000" fill="hold"/>
                        <p:tgtEl>
                          <p:spTgt spid="26634"/>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withEffect">
                  <p:stCondLst>
                    <p:cond delay="0"/>
                  </p:stCondLst>
                  <p:childTnLst>
                    <p:set>
                      <p:cBhvr>
                        <p:cTn dur="1" fill="hold">
                          <p:stCondLst>
                            <p:cond delay="0"/>
                          </p:stCondLst>
                        </p:cTn>
                        <p:tgtEl>
                          <p:spTgt spid="26634"/>
                        </p:tgtEl>
                        <p:attrNameLst>
                          <p:attrName>style.visibility</p:attrName>
                        </p:attrNameLst>
                      </p:cBhvr>
                      <p:to>
                        <p:strVal val="visible"/>
                      </p:to>
                    </p:set>
                    <p:animEffect transition="in" filter="fade">
                      <p:cBhvr>
                        <p:cTn dur="1000"/>
                        <p:tgtEl>
                          <p:spTgt spid="26634"/>
                        </p:tgtEl>
                      </p:cBhvr>
                    </p:animEffect>
                    <p:anim calcmode="lin" valueType="num">
                      <p:cBhvr>
                        <p:cTn dur="1000" fill="hold"/>
                        <p:tgtEl>
                          <p:spTgt spid="26634"/>
                        </p:tgtEl>
                        <p:attrNameLst>
                          <p:attrName>ppt_x</p:attrName>
                        </p:attrNameLst>
                      </p:cBhvr>
                      <p:tavLst>
                        <p:tav tm="0">
                          <p:val>
                            <p:strVal val="#ppt_x"/>
                          </p:val>
                        </p:tav>
                        <p:tav tm="100000">
                          <p:val>
                            <p:strVal val="#ppt_x"/>
                          </p:val>
                        </p:tav>
                      </p:tavLst>
                    </p:anim>
                    <p:anim calcmode="lin" valueType="num">
                      <p:cBhvr>
                        <p:cTn dur="1000" fill="hold"/>
                        <p:tgtEl>
                          <p:spTgt spid="26634"/>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withEffect">
                  <p:stCondLst>
                    <p:cond delay="0"/>
                  </p:stCondLst>
                  <p:childTnLst>
                    <p:set>
                      <p:cBhvr>
                        <p:cTn dur="1" fill="hold">
                          <p:stCondLst>
                            <p:cond delay="0"/>
                          </p:stCondLst>
                        </p:cTn>
                        <p:tgtEl>
                          <p:spTgt spid="26634"/>
                        </p:tgtEl>
                        <p:attrNameLst>
                          <p:attrName>style.visibility</p:attrName>
                        </p:attrNameLst>
                      </p:cBhvr>
                      <p:to>
                        <p:strVal val="visible"/>
                      </p:to>
                    </p:set>
                    <p:animEffect transition="in" filter="fade">
                      <p:cBhvr>
                        <p:cTn dur="1000"/>
                        <p:tgtEl>
                          <p:spTgt spid="26634"/>
                        </p:tgtEl>
                      </p:cBhvr>
                    </p:animEffect>
                    <p:anim calcmode="lin" valueType="num">
                      <p:cBhvr>
                        <p:cTn dur="1000" fill="hold"/>
                        <p:tgtEl>
                          <p:spTgt spid="26634"/>
                        </p:tgtEl>
                        <p:attrNameLst>
                          <p:attrName>ppt_x</p:attrName>
                        </p:attrNameLst>
                      </p:cBhvr>
                      <p:tavLst>
                        <p:tav tm="0">
                          <p:val>
                            <p:strVal val="#ppt_x"/>
                          </p:val>
                        </p:tav>
                        <p:tav tm="100000">
                          <p:val>
                            <p:strVal val="#ppt_x"/>
                          </p:val>
                        </p:tav>
                      </p:tavLst>
                    </p:anim>
                    <p:anim calcmode="lin" valueType="num">
                      <p:cBhvr>
                        <p:cTn dur="1000" fill="hold"/>
                        <p:tgtEl>
                          <p:spTgt spid="26634"/>
                        </p:tgtEl>
                        <p:attrNameLst>
                          <p:attrName>ppt_y</p:attrName>
                        </p:attrNameLst>
                      </p:cBhvr>
                      <p:tavLst>
                        <p:tav tm="0">
                          <p:val>
                            <p:strVal val="#ppt_y+.1"/>
                          </p:val>
                        </p:tav>
                        <p:tav tm="100000">
                          <p:val>
                            <p:strVal val="#ppt_y"/>
                          </p:val>
                        </p:tav>
                      </p:tavLst>
                    </p:anim>
                  </p:childTnLst>
                </p:cTn>
              </p:par>
            </p:tnLst>
          </p:tmpl>
        </p:tmplLst>
      </p:bldP>
    </p:bldLst>
  </p:timing>
  <p:hf hdr="0" dt="0"/>
  <p:txStyles>
    <p:titleStyle>
      <a:lvl1pPr algn="ctr" rtl="0" fontAlgn="base">
        <a:spcBef>
          <a:spcPct val="0"/>
        </a:spcBef>
        <a:spcAft>
          <a:spcPct val="0"/>
        </a:spcAft>
        <a:defRPr sz="4400" b="1" kern="1200">
          <a:solidFill>
            <a:srgbClr val="000066"/>
          </a:solidFill>
          <a:latin typeface="+mj-lt"/>
          <a:ea typeface="+mj-ea"/>
          <a:cs typeface="+mj-cs"/>
        </a:defRPr>
      </a:lvl1pPr>
      <a:lvl2pPr algn="ctr" rtl="0" fontAlgn="base">
        <a:spcBef>
          <a:spcPct val="0"/>
        </a:spcBef>
        <a:spcAft>
          <a:spcPct val="0"/>
        </a:spcAft>
        <a:defRPr sz="4400" b="1">
          <a:solidFill>
            <a:srgbClr val="000066"/>
          </a:solidFill>
          <a:latin typeface="Times" panose="02020603050405020304" pitchFamily="18" charset="0"/>
        </a:defRPr>
      </a:lvl2pPr>
      <a:lvl3pPr algn="ctr" rtl="0" fontAlgn="base">
        <a:spcBef>
          <a:spcPct val="0"/>
        </a:spcBef>
        <a:spcAft>
          <a:spcPct val="0"/>
        </a:spcAft>
        <a:defRPr sz="4400" b="1">
          <a:solidFill>
            <a:srgbClr val="000066"/>
          </a:solidFill>
          <a:latin typeface="Times" panose="02020603050405020304" pitchFamily="18" charset="0"/>
        </a:defRPr>
      </a:lvl3pPr>
      <a:lvl4pPr algn="ctr" rtl="0" fontAlgn="base">
        <a:spcBef>
          <a:spcPct val="0"/>
        </a:spcBef>
        <a:spcAft>
          <a:spcPct val="0"/>
        </a:spcAft>
        <a:defRPr sz="4400" b="1">
          <a:solidFill>
            <a:srgbClr val="000066"/>
          </a:solidFill>
          <a:latin typeface="Times" panose="02020603050405020304" pitchFamily="18" charset="0"/>
        </a:defRPr>
      </a:lvl4pPr>
      <a:lvl5pPr algn="ctr" rtl="0" fontAlgn="base">
        <a:spcBef>
          <a:spcPct val="0"/>
        </a:spcBef>
        <a:spcAft>
          <a:spcPct val="0"/>
        </a:spcAft>
        <a:defRPr sz="4400" b="1">
          <a:solidFill>
            <a:srgbClr val="000066"/>
          </a:solidFill>
          <a:latin typeface="Times" panose="02020603050405020304" pitchFamily="18" charset="0"/>
        </a:defRPr>
      </a:lvl5pPr>
      <a:lvl6pPr marL="457200" algn="ctr" rtl="0" fontAlgn="base">
        <a:spcBef>
          <a:spcPct val="0"/>
        </a:spcBef>
        <a:spcAft>
          <a:spcPct val="0"/>
        </a:spcAft>
        <a:defRPr sz="4400" b="1">
          <a:solidFill>
            <a:srgbClr val="000066"/>
          </a:solidFill>
          <a:latin typeface="Times" panose="02020603050405020304" pitchFamily="18" charset="0"/>
        </a:defRPr>
      </a:lvl6pPr>
      <a:lvl7pPr marL="914400" algn="ctr" rtl="0" fontAlgn="base">
        <a:spcBef>
          <a:spcPct val="0"/>
        </a:spcBef>
        <a:spcAft>
          <a:spcPct val="0"/>
        </a:spcAft>
        <a:defRPr sz="4400" b="1">
          <a:solidFill>
            <a:srgbClr val="000066"/>
          </a:solidFill>
          <a:latin typeface="Times" panose="02020603050405020304" pitchFamily="18" charset="0"/>
        </a:defRPr>
      </a:lvl7pPr>
      <a:lvl8pPr marL="1371600" algn="ctr" rtl="0" fontAlgn="base">
        <a:spcBef>
          <a:spcPct val="0"/>
        </a:spcBef>
        <a:spcAft>
          <a:spcPct val="0"/>
        </a:spcAft>
        <a:defRPr sz="4400" b="1">
          <a:solidFill>
            <a:srgbClr val="000066"/>
          </a:solidFill>
          <a:latin typeface="Times" panose="02020603050405020304" pitchFamily="18" charset="0"/>
        </a:defRPr>
      </a:lvl8pPr>
      <a:lvl9pPr marL="1828800" algn="ctr" rtl="0" fontAlgn="base">
        <a:spcBef>
          <a:spcPct val="0"/>
        </a:spcBef>
        <a:spcAft>
          <a:spcPct val="0"/>
        </a:spcAft>
        <a:defRPr sz="4400" b="1">
          <a:solidFill>
            <a:srgbClr val="000066"/>
          </a:solidFill>
          <a:latin typeface="Times" panose="02020603050405020304" pitchFamily="18" charset="0"/>
        </a:defRPr>
      </a:lvl9pPr>
    </p:titleStyle>
    <p:bodyStyle>
      <a:lvl1pPr marL="342900" indent="-342900" algn="l" rtl="0" fontAlgn="base">
        <a:spcBef>
          <a:spcPct val="20000"/>
        </a:spcBef>
        <a:spcAft>
          <a:spcPct val="0"/>
        </a:spcAft>
        <a:buChar char="•"/>
        <a:defRPr sz="3200" kern="1200">
          <a:solidFill>
            <a:srgbClr val="000066"/>
          </a:solidFill>
          <a:latin typeface="+mn-lt"/>
          <a:ea typeface="+mn-ea"/>
          <a:cs typeface="+mn-cs"/>
        </a:defRPr>
      </a:lvl1pPr>
      <a:lvl2pPr marL="742950" indent="-285750" algn="l" rtl="0" fontAlgn="base">
        <a:spcBef>
          <a:spcPct val="20000"/>
        </a:spcBef>
        <a:spcAft>
          <a:spcPct val="0"/>
        </a:spcAft>
        <a:buChar char="–"/>
        <a:defRPr sz="2800" kern="1200">
          <a:solidFill>
            <a:srgbClr val="000066"/>
          </a:solidFill>
          <a:latin typeface="+mn-lt"/>
          <a:ea typeface="+mn-ea"/>
          <a:cs typeface="+mn-cs"/>
        </a:defRPr>
      </a:lvl2pPr>
      <a:lvl3pPr marL="1143000" indent="-228600" algn="l" rtl="0" fontAlgn="base">
        <a:spcBef>
          <a:spcPct val="20000"/>
        </a:spcBef>
        <a:spcAft>
          <a:spcPct val="0"/>
        </a:spcAft>
        <a:buChar char="•"/>
        <a:defRPr sz="2400" kern="1200">
          <a:solidFill>
            <a:srgbClr val="000066"/>
          </a:solidFill>
          <a:latin typeface="+mn-lt"/>
          <a:ea typeface="+mn-ea"/>
          <a:cs typeface="+mn-cs"/>
        </a:defRPr>
      </a:lvl3pPr>
      <a:lvl4pPr marL="1600200" indent="-228600" algn="l" rtl="0" fontAlgn="base">
        <a:spcBef>
          <a:spcPct val="20000"/>
        </a:spcBef>
        <a:spcAft>
          <a:spcPct val="0"/>
        </a:spcAft>
        <a:buChar char="–"/>
        <a:defRPr sz="2000" kern="1200">
          <a:solidFill>
            <a:srgbClr val="000066"/>
          </a:solidFill>
          <a:latin typeface="+mn-lt"/>
          <a:ea typeface="+mn-ea"/>
          <a:cs typeface="+mn-cs"/>
        </a:defRPr>
      </a:lvl4pPr>
      <a:lvl5pPr marL="2057400" indent="-228600" algn="l" rtl="0" fontAlgn="base">
        <a:spcBef>
          <a:spcPct val="20000"/>
        </a:spcBef>
        <a:spcAft>
          <a:spcPct val="0"/>
        </a:spcAft>
        <a:buChar char="»"/>
        <a:defRPr sz="2000" kern="1200">
          <a:solidFill>
            <a:srgbClr val="0000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08"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31300" cy="6848475"/>
          </a:xfrm>
          <a:prstGeom prst="rect">
            <a:avLst/>
          </a:prstGeom>
          <a:noFill/>
          <a:extLst>
            <a:ext uri="{909E8E84-426E-40DD-AFC4-6F175D3DCCD1}">
              <a14:hiddenFill xmlns:a14="http://schemas.microsoft.com/office/drawing/2010/main">
                <a:solidFill>
                  <a:srgbClr val="FFFFFF"/>
                </a:solidFill>
              </a14:hiddenFill>
            </a:ext>
          </a:extLst>
        </p:spPr>
      </p:pic>
      <p:sp>
        <p:nvSpPr>
          <p:cNvPr id="51209" name="Rectangle 9"/>
          <p:cNvSpPr>
            <a:spLocks noChangeArrowheads="1"/>
          </p:cNvSpPr>
          <p:nvPr/>
        </p:nvSpPr>
        <p:spPr bwMode="auto">
          <a:xfrm>
            <a:off x="-228600" y="2667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r>
              <a:rPr lang="en-GB" altLang="en-US"/>
              <a:t>Click to edit Master title style</a:t>
            </a:r>
          </a:p>
        </p:txBody>
      </p:sp>
      <p:sp>
        <p:nvSpPr>
          <p:cNvPr id="51210" name="Rectangle 10"/>
          <p:cNvSpPr>
            <a:spLocks noChangeArrowheads="1"/>
          </p:cNvSpPr>
          <p:nvPr/>
        </p:nvSpPr>
        <p:spPr bwMode="auto">
          <a:xfrm>
            <a:off x="1066800" y="3886200"/>
            <a:ext cx="64008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spcBef>
                <a:spcPct val="20000"/>
              </a:spcBef>
              <a:defRPr sz="3200">
                <a:solidFill>
                  <a:schemeClr val="tx1"/>
                </a:solidFill>
                <a:latin typeface="Arial" panose="020B0604020202020204" pitchFamily="34" charset="0"/>
              </a:defRPr>
            </a:lvl1pPr>
            <a:lvl2pPr algn="ctr">
              <a:spcBef>
                <a:spcPct val="20000"/>
              </a:spcBef>
              <a:defRPr sz="2800">
                <a:solidFill>
                  <a:schemeClr val="tx1"/>
                </a:solidFill>
                <a:latin typeface="Arial" panose="020B0604020202020204" pitchFamily="34" charset="0"/>
              </a:defRPr>
            </a:lvl2pPr>
            <a:lvl3pPr algn="ctr">
              <a:spcBef>
                <a:spcPct val="20000"/>
              </a:spcBef>
              <a:defRPr sz="2400">
                <a:solidFill>
                  <a:schemeClr val="tx1"/>
                </a:solidFill>
                <a:latin typeface="Arial" panose="020B0604020202020204" pitchFamily="34" charset="0"/>
              </a:defRPr>
            </a:lvl3pPr>
            <a:lvl4pPr algn="ctr">
              <a:spcBef>
                <a:spcPct val="20000"/>
              </a:spcBef>
              <a:defRPr sz="2000">
                <a:solidFill>
                  <a:schemeClr val="tx1"/>
                </a:solidFill>
                <a:latin typeface="Arial" panose="020B0604020202020204" pitchFamily="34" charset="0"/>
              </a:defRPr>
            </a:lvl4pPr>
            <a:lvl5pPr algn="ctr">
              <a:spcBef>
                <a:spcPct val="20000"/>
              </a:spcBef>
              <a:defRPr sz="2000">
                <a:solidFill>
                  <a:schemeClr val="tx1"/>
                </a:solidFill>
                <a:latin typeface="Arial" panose="020B0604020202020204" pitchFamily="34" charset="0"/>
              </a:defRPr>
            </a:lvl5pPr>
            <a:lvl6pPr algn="ctr" fontAlgn="base">
              <a:spcBef>
                <a:spcPct val="20000"/>
              </a:spcBef>
              <a:spcAft>
                <a:spcPct val="0"/>
              </a:spcAft>
              <a:defRPr sz="2000">
                <a:solidFill>
                  <a:schemeClr val="tx1"/>
                </a:solidFill>
                <a:latin typeface="Arial" panose="020B0604020202020204" pitchFamily="34" charset="0"/>
              </a:defRPr>
            </a:lvl6pPr>
            <a:lvl7pPr algn="ctr" fontAlgn="base">
              <a:spcBef>
                <a:spcPct val="20000"/>
              </a:spcBef>
              <a:spcAft>
                <a:spcPct val="0"/>
              </a:spcAft>
              <a:defRPr sz="2000">
                <a:solidFill>
                  <a:schemeClr val="tx1"/>
                </a:solidFill>
                <a:latin typeface="Arial" panose="020B0604020202020204" pitchFamily="34" charset="0"/>
              </a:defRPr>
            </a:lvl7pPr>
            <a:lvl8pPr algn="ctr" fontAlgn="base">
              <a:spcBef>
                <a:spcPct val="20000"/>
              </a:spcBef>
              <a:spcAft>
                <a:spcPct val="0"/>
              </a:spcAft>
              <a:defRPr sz="2000">
                <a:solidFill>
                  <a:schemeClr val="tx1"/>
                </a:solidFill>
                <a:latin typeface="Arial" panose="020B0604020202020204" pitchFamily="34" charset="0"/>
              </a:defRPr>
            </a:lvl8pPr>
            <a:lvl9pPr algn="ctr" fontAlgn="base">
              <a:spcBef>
                <a:spcPct val="20000"/>
              </a:spcBef>
              <a:spcAft>
                <a:spcPct val="0"/>
              </a:spcAft>
              <a:defRPr sz="2000">
                <a:solidFill>
                  <a:schemeClr val="tx1"/>
                </a:solidFill>
                <a:latin typeface="Arial" panose="020B0604020202020204" pitchFamily="34" charset="0"/>
              </a:defRPr>
            </a:lvl9pPr>
          </a:lstStyle>
          <a:p>
            <a:r>
              <a:rPr lang="en-GB" altLang="en-US"/>
              <a:t>Click to edit Master subtitle style</a:t>
            </a:r>
          </a:p>
        </p:txBody>
      </p:sp>
      <p:sp>
        <p:nvSpPr>
          <p:cNvPr id="51211" name="Rectangle 11"/>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400">
                <a:latin typeface="Times" panose="02020603050405020304" pitchFamily="18" charset="0"/>
              </a:defRPr>
            </a:lvl1pPr>
          </a:lstStyle>
          <a:p>
            <a:endParaRPr lang="en-GB" altLang="en-US"/>
          </a:p>
        </p:txBody>
      </p:sp>
      <p:sp>
        <p:nvSpPr>
          <p:cNvPr id="51212" name="Rectangle 12"/>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400">
                <a:latin typeface="Times" panose="02020603050405020304" pitchFamily="18" charset="0"/>
              </a:defRPr>
            </a:lvl1pPr>
          </a:lstStyle>
          <a:p>
            <a:endParaRPr lang="en-GB" altLang="en-US"/>
          </a:p>
        </p:txBody>
      </p:sp>
      <p:sp>
        <p:nvSpPr>
          <p:cNvPr id="51213" name="Rectangle 13"/>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a:latin typeface="Times" panose="02020603050405020304" pitchFamily="18" charset="0"/>
              </a:defRPr>
            </a:lvl1pPr>
          </a:lstStyle>
          <a:p>
            <a:fld id="{717CCEDD-BE73-409B-AD16-8384341864E2}"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4"/>
          </p:nvPr>
        </p:nvSpPr>
        <p:spPr/>
        <p:txBody>
          <a:bodyPr/>
          <a:lstStyle/>
          <a:p>
            <a:fld id="{50301444-B67D-4A8E-8B3A-3C88A9107590}" type="slidenum">
              <a:rPr lang="en-GB" altLang="en-US"/>
              <a:pPr/>
              <a:t>1</a:t>
            </a:fld>
            <a:endParaRPr lang="en-GB" altLang="en-US"/>
          </a:p>
        </p:txBody>
      </p:sp>
      <p:sp>
        <p:nvSpPr>
          <p:cNvPr id="2050" name="Rectangle 2"/>
          <p:cNvSpPr>
            <a:spLocks noGrp="1" noChangeArrowheads="1"/>
          </p:cNvSpPr>
          <p:nvPr>
            <p:ph type="ctrTitle"/>
          </p:nvPr>
        </p:nvSpPr>
        <p:spPr>
          <a:xfrm>
            <a:off x="198438" y="2576513"/>
            <a:ext cx="7772400" cy="1143000"/>
          </a:xfrm>
        </p:spPr>
        <p:txBody>
          <a:bodyPr/>
          <a:lstStyle/>
          <a:p>
            <a:r>
              <a:rPr lang="en-US" altLang="en-US"/>
              <a:t>Intelligent Agent in Education</a:t>
            </a:r>
          </a:p>
        </p:txBody>
      </p:sp>
      <p:sp>
        <p:nvSpPr>
          <p:cNvPr id="2051" name="Rectangle 3"/>
          <p:cNvSpPr>
            <a:spLocks noGrp="1" noChangeArrowheads="1"/>
          </p:cNvSpPr>
          <p:nvPr>
            <p:ph type="subTitle" idx="1"/>
          </p:nvPr>
        </p:nvSpPr>
        <p:spPr/>
        <p:txBody>
          <a:bodyPr/>
          <a:lstStyle/>
          <a:p>
            <a:r>
              <a:rPr lang="en-US" altLang="en-US"/>
              <a:t>HO Thi Thanh Ai</a:t>
            </a:r>
          </a:p>
        </p:txBody>
      </p:sp>
      <p:sp>
        <p:nvSpPr>
          <p:cNvPr id="2052" name="Text Box 4"/>
          <p:cNvSpPr txBox="1">
            <a:spLocks noChangeArrowheads="1"/>
          </p:cNvSpPr>
          <p:nvPr/>
        </p:nvSpPr>
        <p:spPr bwMode="auto">
          <a:xfrm>
            <a:off x="3276600" y="2057400"/>
            <a:ext cx="4467225" cy="395288"/>
          </a:xfrm>
          <a:prstGeom prst="rect">
            <a:avLst/>
          </a:prstGeom>
          <a:noFill/>
          <a:ln w="28575">
            <a:solidFill>
              <a:srgbClr val="3333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solidFill>
                  <a:schemeClr val="accent2"/>
                </a:solidFill>
              </a:rPr>
              <a:t>IFT 6261: Traitement des connaisances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6D50422C-11CA-4FCC-98CD-5ADB81265653}" type="slidenum">
              <a:rPr lang="en-GB" altLang="en-US"/>
              <a:pPr/>
              <a:t>10</a:t>
            </a:fld>
            <a:r>
              <a:rPr lang="en-US" altLang="en-US"/>
              <a:t>/30</a:t>
            </a:r>
            <a:endParaRPr lang="en-GB" altLang="en-US"/>
          </a:p>
        </p:txBody>
      </p:sp>
      <p:sp>
        <p:nvSpPr>
          <p:cNvPr id="64514" name="Rectangle 2"/>
          <p:cNvSpPr>
            <a:spLocks noGrp="1" noChangeArrowheads="1"/>
          </p:cNvSpPr>
          <p:nvPr>
            <p:ph type="title"/>
          </p:nvPr>
        </p:nvSpPr>
        <p:spPr>
          <a:xfrm>
            <a:off x="381000" y="304800"/>
            <a:ext cx="8077200" cy="1143000"/>
          </a:xfrm>
        </p:spPr>
        <p:txBody>
          <a:bodyPr/>
          <a:lstStyle/>
          <a:p>
            <a:pPr marL="838200" indent="-838200"/>
            <a:r>
              <a:rPr lang="en-US" altLang="en-US" sz="4000"/>
              <a:t>Architectural Patterns in IPA</a:t>
            </a:r>
          </a:p>
        </p:txBody>
      </p:sp>
      <p:sp>
        <p:nvSpPr>
          <p:cNvPr id="64515" name="Rectangle 3"/>
          <p:cNvSpPr>
            <a:spLocks noGrp="1" noChangeArrowheads="1"/>
          </p:cNvSpPr>
          <p:nvPr>
            <p:ph type="body" idx="1"/>
          </p:nvPr>
        </p:nvSpPr>
        <p:spPr/>
        <p:txBody>
          <a:bodyPr/>
          <a:lstStyle/>
          <a:p>
            <a:r>
              <a:rPr lang="en-US" altLang="en-US" sz="2800"/>
              <a:t>A written document that describes a general solution to a design problem that recurs repeatedly in many projects. </a:t>
            </a:r>
          </a:p>
          <a:p>
            <a:r>
              <a:rPr lang="en-US" altLang="en-US" sz="2800"/>
              <a:t>Architectural Patterns from [Devedzic, Harrer]</a:t>
            </a:r>
          </a:p>
          <a:p>
            <a:pPr lvl="1"/>
            <a:r>
              <a:rPr lang="en-US" altLang="en-US" sz="2400"/>
              <a:t>Analysis Pattern: reusable models resulting from the process of software analysis applied to common business problems and application domain.</a:t>
            </a:r>
          </a:p>
          <a:p>
            <a:pPr lvl="1"/>
            <a:r>
              <a:rPr lang="en-US" altLang="en-US" sz="2400"/>
              <a:t>General Pedagogical Agent Pattern (GPA Pattern)</a:t>
            </a:r>
          </a:p>
          <a:p>
            <a:pPr lvl="1"/>
            <a:r>
              <a:rPr lang="en-US" altLang="en-US" sz="2400"/>
              <a:t>Co-learner Pattern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35" name="Slide Number Placeholder 4"/>
          <p:cNvSpPr>
            <a:spLocks noGrp="1"/>
          </p:cNvSpPr>
          <p:nvPr>
            <p:ph type="sldNum" sz="quarter" idx="11"/>
          </p:nvPr>
        </p:nvSpPr>
        <p:spPr/>
        <p:txBody>
          <a:bodyPr/>
          <a:lstStyle/>
          <a:p>
            <a:fld id="{859D9350-D8AC-49B1-9253-1B103F9C2F46}" type="slidenum">
              <a:rPr lang="en-GB" altLang="en-US"/>
              <a:pPr/>
              <a:t>11</a:t>
            </a:fld>
            <a:r>
              <a:rPr lang="en-US" altLang="en-US"/>
              <a:t>/30</a:t>
            </a:r>
            <a:endParaRPr lang="en-GB" altLang="en-US"/>
          </a:p>
        </p:txBody>
      </p:sp>
      <p:sp>
        <p:nvSpPr>
          <p:cNvPr id="81922" name="Rectangle 2"/>
          <p:cNvSpPr>
            <a:spLocks noGrp="1" noChangeArrowheads="1"/>
          </p:cNvSpPr>
          <p:nvPr>
            <p:ph type="title"/>
          </p:nvPr>
        </p:nvSpPr>
        <p:spPr/>
        <p:txBody>
          <a:bodyPr/>
          <a:lstStyle/>
          <a:p>
            <a:r>
              <a:rPr lang="en-US" altLang="en-US" sz="4000"/>
              <a:t>GPA pattern (1)</a:t>
            </a:r>
          </a:p>
        </p:txBody>
      </p:sp>
      <p:sp>
        <p:nvSpPr>
          <p:cNvPr id="81923" name="Rectangle 3"/>
          <p:cNvSpPr>
            <a:spLocks noGrp="1" noChangeArrowheads="1"/>
          </p:cNvSpPr>
          <p:nvPr>
            <p:ph type="body" idx="1"/>
          </p:nvPr>
        </p:nvSpPr>
        <p:spPr>
          <a:xfrm>
            <a:off x="1295400" y="5791200"/>
            <a:ext cx="6400800" cy="457200"/>
          </a:xfrm>
        </p:spPr>
        <p:txBody>
          <a:bodyPr/>
          <a:lstStyle/>
          <a:p>
            <a:pPr>
              <a:buFontTx/>
              <a:buNone/>
            </a:pPr>
            <a:r>
              <a:rPr lang="en-US" altLang="en-US" sz="2400" b="1"/>
              <a:t>The GPA Pattern (Source: [Devedzic, Harrer])</a:t>
            </a:r>
          </a:p>
        </p:txBody>
      </p:sp>
      <p:grpSp>
        <p:nvGrpSpPr>
          <p:cNvPr id="81924" name="Group 4"/>
          <p:cNvGrpSpPr>
            <a:grpSpLocks/>
          </p:cNvGrpSpPr>
          <p:nvPr/>
        </p:nvGrpSpPr>
        <p:grpSpPr bwMode="auto">
          <a:xfrm>
            <a:off x="1676400" y="1600200"/>
            <a:ext cx="5867400" cy="4114800"/>
            <a:chOff x="2508" y="-52"/>
            <a:chExt cx="6901" cy="4938"/>
          </a:xfrm>
        </p:grpSpPr>
        <p:sp>
          <p:nvSpPr>
            <p:cNvPr id="81925" name="Text Box 5"/>
            <p:cNvSpPr txBox="1">
              <a:spLocks noChangeArrowheads="1"/>
            </p:cNvSpPr>
            <p:nvPr/>
          </p:nvSpPr>
          <p:spPr bwMode="auto">
            <a:xfrm>
              <a:off x="3558" y="257"/>
              <a:ext cx="4950" cy="462"/>
            </a:xfrm>
            <a:prstGeom prst="rect">
              <a:avLst/>
            </a:prstGeom>
            <a:solidFill>
              <a:srgbClr val="FFFFFF"/>
            </a:solidFill>
            <a:ln w="9525">
              <a:solidFill>
                <a:srgbClr val="000000"/>
              </a:solidFill>
              <a:miter lim="800000"/>
              <a:headEnd/>
              <a:tailEnd/>
            </a:ln>
          </p:spPr>
          <p:txBody>
            <a:bodyPr/>
            <a:lstStyle/>
            <a:p>
              <a:pPr algn="ctr"/>
              <a:r>
                <a:rPr lang="en-US" altLang="en-US" sz="1200"/>
                <a:t>Communication</a:t>
              </a:r>
              <a:endParaRPr lang="en-US" altLang="en-US"/>
            </a:p>
          </p:txBody>
        </p:sp>
        <p:sp>
          <p:nvSpPr>
            <p:cNvPr id="81926" name="Text Box 6"/>
            <p:cNvSpPr txBox="1">
              <a:spLocks noChangeArrowheads="1"/>
            </p:cNvSpPr>
            <p:nvPr/>
          </p:nvSpPr>
          <p:spPr bwMode="auto">
            <a:xfrm>
              <a:off x="3558" y="1337"/>
              <a:ext cx="1650" cy="925"/>
            </a:xfrm>
            <a:prstGeom prst="rect">
              <a:avLst/>
            </a:prstGeom>
            <a:solidFill>
              <a:srgbClr val="FFFFFF"/>
            </a:solidFill>
            <a:ln w="12700">
              <a:solidFill>
                <a:srgbClr val="000000"/>
              </a:solidFill>
              <a:prstDash val="dash"/>
              <a:miter lim="800000"/>
              <a:headEnd/>
              <a:tailEnd/>
            </a:ln>
          </p:spPr>
          <p:txBody>
            <a:bodyPr/>
            <a:lstStyle/>
            <a:p>
              <a:pPr algn="ctr"/>
              <a:endParaRPr lang="en-US" altLang="en-US" sz="1200"/>
            </a:p>
            <a:p>
              <a:pPr algn="ctr"/>
              <a:r>
                <a:rPr lang="en-US" altLang="en-US" sz="1200"/>
                <a:t>Behavior Engine</a:t>
              </a:r>
              <a:endParaRPr lang="en-US" altLang="en-US"/>
            </a:p>
          </p:txBody>
        </p:sp>
        <p:sp>
          <p:nvSpPr>
            <p:cNvPr id="81927" name="Text Box 7"/>
            <p:cNvSpPr txBox="1">
              <a:spLocks noChangeArrowheads="1"/>
            </p:cNvSpPr>
            <p:nvPr/>
          </p:nvSpPr>
          <p:spPr bwMode="auto">
            <a:xfrm>
              <a:off x="6558" y="1337"/>
              <a:ext cx="1950" cy="925"/>
            </a:xfrm>
            <a:prstGeom prst="rect">
              <a:avLst/>
            </a:prstGeom>
            <a:solidFill>
              <a:srgbClr val="C0C0C0"/>
            </a:solidFill>
            <a:ln w="9525">
              <a:solidFill>
                <a:srgbClr val="000000"/>
              </a:solidFill>
              <a:miter lim="800000"/>
              <a:headEnd/>
              <a:tailEnd/>
            </a:ln>
          </p:spPr>
          <p:txBody>
            <a:bodyPr/>
            <a:lstStyle/>
            <a:p>
              <a:pPr algn="ctr"/>
              <a:endParaRPr lang="en-US" altLang="en-US" sz="1200"/>
            </a:p>
            <a:p>
              <a:pPr algn="ctr"/>
              <a:r>
                <a:rPr lang="en-US" altLang="en-US" sz="1200"/>
                <a:t>State</a:t>
              </a:r>
              <a:endParaRPr lang="en-US" altLang="en-US"/>
            </a:p>
          </p:txBody>
        </p:sp>
        <p:sp>
          <p:nvSpPr>
            <p:cNvPr id="81928" name="Text Box 8"/>
            <p:cNvSpPr txBox="1">
              <a:spLocks noChangeArrowheads="1"/>
            </p:cNvSpPr>
            <p:nvPr/>
          </p:nvSpPr>
          <p:spPr bwMode="auto">
            <a:xfrm>
              <a:off x="2808" y="2725"/>
              <a:ext cx="1500" cy="926"/>
            </a:xfrm>
            <a:prstGeom prst="rect">
              <a:avLst/>
            </a:prstGeom>
            <a:solidFill>
              <a:srgbClr val="FFFFFF"/>
            </a:solidFill>
            <a:ln w="12700">
              <a:solidFill>
                <a:srgbClr val="000000"/>
              </a:solidFill>
              <a:prstDash val="dash"/>
              <a:miter lim="800000"/>
              <a:headEnd/>
              <a:tailEnd/>
            </a:ln>
          </p:spPr>
          <p:txBody>
            <a:bodyPr/>
            <a:lstStyle/>
            <a:p>
              <a:pPr algn="ctr"/>
              <a:r>
                <a:rPr lang="en-US" altLang="en-US" sz="1200"/>
                <a:t>Knowledge</a:t>
              </a:r>
            </a:p>
            <a:p>
              <a:pPr algn="ctr"/>
              <a:r>
                <a:rPr lang="en-US" altLang="en-US" sz="1200"/>
                <a:t>Acquisitioner</a:t>
              </a:r>
              <a:endParaRPr lang="en-US" altLang="en-US"/>
            </a:p>
          </p:txBody>
        </p:sp>
        <p:sp>
          <p:nvSpPr>
            <p:cNvPr id="81929" name="Text Box 9"/>
            <p:cNvSpPr txBox="1">
              <a:spLocks noChangeArrowheads="1"/>
            </p:cNvSpPr>
            <p:nvPr/>
          </p:nvSpPr>
          <p:spPr bwMode="auto">
            <a:xfrm>
              <a:off x="7608" y="2725"/>
              <a:ext cx="1500" cy="926"/>
            </a:xfrm>
            <a:prstGeom prst="rect">
              <a:avLst/>
            </a:prstGeom>
            <a:solidFill>
              <a:srgbClr val="FFFFFF"/>
            </a:solidFill>
            <a:ln w="9525">
              <a:solidFill>
                <a:srgbClr val="000000"/>
              </a:solidFill>
              <a:miter lim="800000"/>
              <a:headEnd/>
              <a:tailEnd/>
            </a:ln>
          </p:spPr>
          <p:txBody>
            <a:bodyPr/>
            <a:lstStyle/>
            <a:p>
              <a:pPr algn="ctr"/>
              <a:r>
                <a:rPr lang="en-US" altLang="en-US" sz="1200"/>
                <a:t>Problem Solver</a:t>
              </a:r>
              <a:endParaRPr lang="en-US" altLang="en-US"/>
            </a:p>
          </p:txBody>
        </p:sp>
        <p:sp>
          <p:nvSpPr>
            <p:cNvPr id="81930" name="Text Box 10"/>
            <p:cNvSpPr txBox="1">
              <a:spLocks noChangeArrowheads="1"/>
            </p:cNvSpPr>
            <p:nvPr/>
          </p:nvSpPr>
          <p:spPr bwMode="auto">
            <a:xfrm>
              <a:off x="5058" y="2725"/>
              <a:ext cx="1650" cy="926"/>
            </a:xfrm>
            <a:prstGeom prst="rect">
              <a:avLst/>
            </a:prstGeom>
            <a:solidFill>
              <a:srgbClr val="FFFFFF"/>
            </a:solidFill>
            <a:ln w="9525">
              <a:solidFill>
                <a:srgbClr val="000000"/>
              </a:solidFill>
              <a:miter lim="800000"/>
              <a:headEnd/>
              <a:tailEnd/>
            </a:ln>
          </p:spPr>
          <p:txBody>
            <a:bodyPr/>
            <a:lstStyle/>
            <a:p>
              <a:pPr algn="ctr"/>
              <a:r>
                <a:rPr lang="en-US" altLang="en-US" sz="1200"/>
                <a:t>Knowledge </a:t>
              </a:r>
            </a:p>
            <a:p>
              <a:pPr algn="ctr"/>
              <a:r>
                <a:rPr lang="en-US" altLang="en-US" sz="1200"/>
                <a:t>Base </a:t>
              </a:r>
            </a:p>
            <a:p>
              <a:pPr algn="ctr"/>
              <a:r>
                <a:rPr lang="en-US" altLang="en-US" sz="1200"/>
                <a:t>Manager</a:t>
              </a:r>
              <a:endParaRPr lang="en-US" altLang="en-US"/>
            </a:p>
          </p:txBody>
        </p:sp>
        <p:sp>
          <p:nvSpPr>
            <p:cNvPr id="81931" name="Text Box 11"/>
            <p:cNvSpPr txBox="1">
              <a:spLocks noChangeArrowheads="1"/>
            </p:cNvSpPr>
            <p:nvPr/>
          </p:nvSpPr>
          <p:spPr bwMode="auto">
            <a:xfrm>
              <a:off x="2808" y="4114"/>
              <a:ext cx="6300" cy="462"/>
            </a:xfrm>
            <a:prstGeom prst="rect">
              <a:avLst/>
            </a:prstGeom>
            <a:solidFill>
              <a:srgbClr val="333300"/>
            </a:solidFill>
            <a:ln w="9525">
              <a:solidFill>
                <a:srgbClr val="000000"/>
              </a:solidFill>
              <a:miter lim="800000"/>
              <a:headEnd/>
              <a:tailEnd/>
            </a:ln>
          </p:spPr>
          <p:txBody>
            <a:bodyPr/>
            <a:lstStyle/>
            <a:p>
              <a:pPr algn="ctr"/>
              <a:r>
                <a:rPr lang="en-US" altLang="en-US" sz="1200">
                  <a:solidFill>
                    <a:srgbClr val="FFFFFF"/>
                  </a:solidFill>
                </a:rPr>
                <a:t>Knowledge Base</a:t>
              </a:r>
              <a:endParaRPr lang="en-US" altLang="en-US"/>
            </a:p>
          </p:txBody>
        </p:sp>
        <p:sp>
          <p:nvSpPr>
            <p:cNvPr id="81932" name="Line 12"/>
            <p:cNvSpPr>
              <a:spLocks noChangeShapeType="1"/>
            </p:cNvSpPr>
            <p:nvPr/>
          </p:nvSpPr>
          <p:spPr bwMode="auto">
            <a:xfrm flipV="1">
              <a:off x="5808" y="-52"/>
              <a:ext cx="0" cy="3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33" name="Line 13"/>
            <p:cNvSpPr>
              <a:spLocks noChangeShapeType="1"/>
            </p:cNvSpPr>
            <p:nvPr/>
          </p:nvSpPr>
          <p:spPr bwMode="auto">
            <a:xfrm>
              <a:off x="6258" y="-52"/>
              <a:ext cx="0" cy="3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34" name="Line 14"/>
            <p:cNvSpPr>
              <a:spLocks noChangeShapeType="1"/>
            </p:cNvSpPr>
            <p:nvPr/>
          </p:nvSpPr>
          <p:spPr bwMode="auto">
            <a:xfrm>
              <a:off x="7008" y="720"/>
              <a:ext cx="0" cy="61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35" name="Line 15"/>
            <p:cNvSpPr>
              <a:spLocks noChangeShapeType="1"/>
            </p:cNvSpPr>
            <p:nvPr/>
          </p:nvSpPr>
          <p:spPr bwMode="auto">
            <a:xfrm flipV="1">
              <a:off x="8058" y="720"/>
              <a:ext cx="0" cy="61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36" name="Line 16"/>
            <p:cNvSpPr>
              <a:spLocks noChangeShapeType="1"/>
            </p:cNvSpPr>
            <p:nvPr/>
          </p:nvSpPr>
          <p:spPr bwMode="auto">
            <a:xfrm>
              <a:off x="4008" y="720"/>
              <a:ext cx="1" cy="617"/>
            </a:xfrm>
            <a:prstGeom prst="line">
              <a:avLst/>
            </a:prstGeom>
            <a:noFill/>
            <a:ln w="12700">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37" name="Line 17"/>
            <p:cNvSpPr>
              <a:spLocks noChangeShapeType="1"/>
            </p:cNvSpPr>
            <p:nvPr/>
          </p:nvSpPr>
          <p:spPr bwMode="auto">
            <a:xfrm>
              <a:off x="4308" y="3188"/>
              <a:ext cx="750" cy="0"/>
            </a:xfrm>
            <a:prstGeom prst="line">
              <a:avLst/>
            </a:prstGeom>
            <a:noFill/>
            <a:ln w="12700">
              <a:solidFill>
                <a:srgbClr val="000000"/>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38" name="Line 18"/>
            <p:cNvSpPr>
              <a:spLocks noChangeShapeType="1"/>
            </p:cNvSpPr>
            <p:nvPr/>
          </p:nvSpPr>
          <p:spPr bwMode="auto">
            <a:xfrm>
              <a:off x="5208" y="1646"/>
              <a:ext cx="1350" cy="0"/>
            </a:xfrm>
            <a:prstGeom prst="line">
              <a:avLst/>
            </a:prstGeom>
            <a:noFill/>
            <a:ln w="12700">
              <a:solidFill>
                <a:srgbClr val="000000"/>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39" name="Line 19"/>
            <p:cNvSpPr>
              <a:spLocks noChangeShapeType="1"/>
            </p:cNvSpPr>
            <p:nvPr/>
          </p:nvSpPr>
          <p:spPr bwMode="auto">
            <a:xfrm flipH="1">
              <a:off x="5208" y="1954"/>
              <a:ext cx="450" cy="0"/>
            </a:xfrm>
            <a:prstGeom prst="line">
              <a:avLst/>
            </a:prstGeom>
            <a:noFill/>
            <a:ln w="12700">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40" name="Line 20"/>
            <p:cNvSpPr>
              <a:spLocks noChangeShapeType="1"/>
            </p:cNvSpPr>
            <p:nvPr/>
          </p:nvSpPr>
          <p:spPr bwMode="auto">
            <a:xfrm flipH="1">
              <a:off x="8508" y="411"/>
              <a:ext cx="900"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41" name="Line 21"/>
            <p:cNvSpPr>
              <a:spLocks noChangeShapeType="1"/>
            </p:cNvSpPr>
            <p:nvPr/>
          </p:nvSpPr>
          <p:spPr bwMode="auto">
            <a:xfrm flipH="1">
              <a:off x="9108" y="3188"/>
              <a:ext cx="3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42" name="Line 22"/>
            <p:cNvSpPr>
              <a:spLocks noChangeShapeType="1"/>
            </p:cNvSpPr>
            <p:nvPr/>
          </p:nvSpPr>
          <p:spPr bwMode="auto">
            <a:xfrm>
              <a:off x="2508" y="3343"/>
              <a:ext cx="300" cy="1"/>
            </a:xfrm>
            <a:prstGeom prst="line">
              <a:avLst/>
            </a:prstGeom>
            <a:noFill/>
            <a:ln w="12700">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43" name="Line 23"/>
            <p:cNvSpPr>
              <a:spLocks noChangeShapeType="1"/>
            </p:cNvSpPr>
            <p:nvPr/>
          </p:nvSpPr>
          <p:spPr bwMode="auto">
            <a:xfrm>
              <a:off x="2508" y="2880"/>
              <a:ext cx="300" cy="0"/>
            </a:xfrm>
            <a:prstGeom prst="line">
              <a:avLst/>
            </a:prstGeom>
            <a:noFill/>
            <a:ln w="12700">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44" name="Line 24"/>
            <p:cNvSpPr>
              <a:spLocks noChangeShapeType="1"/>
            </p:cNvSpPr>
            <p:nvPr/>
          </p:nvSpPr>
          <p:spPr bwMode="auto">
            <a:xfrm>
              <a:off x="5808" y="3651"/>
              <a:ext cx="0" cy="463"/>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45" name="Line 25"/>
            <p:cNvSpPr>
              <a:spLocks noChangeShapeType="1"/>
            </p:cNvSpPr>
            <p:nvPr/>
          </p:nvSpPr>
          <p:spPr bwMode="auto">
            <a:xfrm>
              <a:off x="6708" y="3188"/>
              <a:ext cx="9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1946" name="Line 26"/>
            <p:cNvSpPr>
              <a:spLocks noChangeShapeType="1"/>
            </p:cNvSpPr>
            <p:nvPr/>
          </p:nvSpPr>
          <p:spPr bwMode="auto">
            <a:xfrm>
              <a:off x="2508" y="411"/>
              <a:ext cx="0" cy="2469"/>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1947" name="Line 27"/>
            <p:cNvSpPr>
              <a:spLocks noChangeShapeType="1"/>
            </p:cNvSpPr>
            <p:nvPr/>
          </p:nvSpPr>
          <p:spPr bwMode="auto">
            <a:xfrm flipH="1">
              <a:off x="2508" y="411"/>
              <a:ext cx="1050" cy="0"/>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1948" name="Line 28"/>
            <p:cNvSpPr>
              <a:spLocks noChangeShapeType="1"/>
            </p:cNvSpPr>
            <p:nvPr/>
          </p:nvSpPr>
          <p:spPr bwMode="auto">
            <a:xfrm>
              <a:off x="2508" y="3343"/>
              <a:ext cx="0" cy="1543"/>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1949" name="Line 29"/>
            <p:cNvSpPr>
              <a:spLocks noChangeShapeType="1"/>
            </p:cNvSpPr>
            <p:nvPr/>
          </p:nvSpPr>
          <p:spPr bwMode="auto">
            <a:xfrm>
              <a:off x="2508" y="4886"/>
              <a:ext cx="6900" cy="0"/>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1950" name="Line 30"/>
            <p:cNvSpPr>
              <a:spLocks noChangeShapeType="1"/>
            </p:cNvSpPr>
            <p:nvPr/>
          </p:nvSpPr>
          <p:spPr bwMode="auto">
            <a:xfrm flipV="1">
              <a:off x="9408" y="3497"/>
              <a:ext cx="1" cy="1389"/>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1951" name="Line 31"/>
            <p:cNvSpPr>
              <a:spLocks noChangeShapeType="1"/>
            </p:cNvSpPr>
            <p:nvPr/>
          </p:nvSpPr>
          <p:spPr bwMode="auto">
            <a:xfrm>
              <a:off x="5658" y="1954"/>
              <a:ext cx="0" cy="772"/>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1952" name="Line 32"/>
            <p:cNvSpPr>
              <a:spLocks noChangeShapeType="1"/>
            </p:cNvSpPr>
            <p:nvPr/>
          </p:nvSpPr>
          <p:spPr bwMode="auto">
            <a:xfrm>
              <a:off x="9408" y="411"/>
              <a:ext cx="1" cy="277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1953" name="Line 33"/>
            <p:cNvSpPr>
              <a:spLocks noChangeShapeType="1"/>
            </p:cNvSpPr>
            <p:nvPr/>
          </p:nvSpPr>
          <p:spPr bwMode="auto">
            <a:xfrm>
              <a:off x="9108" y="3497"/>
              <a:ext cx="300" cy="0"/>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35" name="Slide Number Placeholder 4"/>
          <p:cNvSpPr>
            <a:spLocks noGrp="1"/>
          </p:cNvSpPr>
          <p:nvPr>
            <p:ph type="sldNum" sz="quarter" idx="11"/>
          </p:nvPr>
        </p:nvSpPr>
        <p:spPr/>
        <p:txBody>
          <a:bodyPr/>
          <a:lstStyle/>
          <a:p>
            <a:fld id="{5BDB09CE-2B87-4EDF-A781-98568C648020}" type="slidenum">
              <a:rPr lang="en-GB" altLang="en-US"/>
              <a:pPr/>
              <a:t>12</a:t>
            </a:fld>
            <a:r>
              <a:rPr lang="en-US" altLang="en-US"/>
              <a:t>/30</a:t>
            </a:r>
            <a:endParaRPr lang="en-GB" altLang="en-US"/>
          </a:p>
        </p:txBody>
      </p:sp>
      <p:sp>
        <p:nvSpPr>
          <p:cNvPr id="86018" name="Rectangle 2"/>
          <p:cNvSpPr>
            <a:spLocks noGrp="1" noChangeArrowheads="1"/>
          </p:cNvSpPr>
          <p:nvPr>
            <p:ph type="title"/>
          </p:nvPr>
        </p:nvSpPr>
        <p:spPr/>
        <p:txBody>
          <a:bodyPr/>
          <a:lstStyle/>
          <a:p>
            <a:r>
              <a:rPr lang="en-US" altLang="en-US"/>
              <a:t>GPA Pattern (2)</a:t>
            </a:r>
          </a:p>
        </p:txBody>
      </p:sp>
      <p:sp>
        <p:nvSpPr>
          <p:cNvPr id="86019" name="Rectangle 3"/>
          <p:cNvSpPr>
            <a:spLocks noGrp="1" noChangeArrowheads="1"/>
          </p:cNvSpPr>
          <p:nvPr>
            <p:ph type="body" idx="1"/>
          </p:nvPr>
        </p:nvSpPr>
        <p:spPr>
          <a:xfrm>
            <a:off x="381000" y="5638800"/>
            <a:ext cx="8382000" cy="533400"/>
          </a:xfrm>
        </p:spPr>
        <p:txBody>
          <a:bodyPr/>
          <a:lstStyle/>
          <a:p>
            <a:pPr algn="ctr">
              <a:lnSpc>
                <a:spcPct val="80000"/>
              </a:lnSpc>
              <a:buFontTx/>
              <a:buNone/>
            </a:pPr>
            <a:r>
              <a:rPr lang="en-US" altLang="en-US" sz="1600" b="1"/>
              <a:t>An example of GPA pattern in Classroom Agent Model</a:t>
            </a:r>
          </a:p>
          <a:p>
            <a:pPr algn="ctr">
              <a:lnSpc>
                <a:spcPct val="80000"/>
              </a:lnSpc>
              <a:buFontTx/>
              <a:buNone/>
            </a:pPr>
            <a:r>
              <a:rPr lang="en-US" altLang="en-US" sz="1600" b="1"/>
              <a:t>Source: [ITS 1998, Lecture Notes in Computer Science, p488]</a:t>
            </a:r>
          </a:p>
        </p:txBody>
      </p:sp>
      <p:grpSp>
        <p:nvGrpSpPr>
          <p:cNvPr id="86020" name="Group 4"/>
          <p:cNvGrpSpPr>
            <a:grpSpLocks/>
          </p:cNvGrpSpPr>
          <p:nvPr/>
        </p:nvGrpSpPr>
        <p:grpSpPr bwMode="auto">
          <a:xfrm>
            <a:off x="1524000" y="1600200"/>
            <a:ext cx="6400800" cy="4038600"/>
            <a:chOff x="3498" y="-52"/>
            <a:chExt cx="6001" cy="4628"/>
          </a:xfrm>
        </p:grpSpPr>
        <p:sp>
          <p:nvSpPr>
            <p:cNvPr id="86021" name="Text Box 5"/>
            <p:cNvSpPr txBox="1">
              <a:spLocks noChangeArrowheads="1"/>
            </p:cNvSpPr>
            <p:nvPr/>
          </p:nvSpPr>
          <p:spPr bwMode="auto">
            <a:xfrm>
              <a:off x="3558" y="257"/>
              <a:ext cx="3090" cy="462"/>
            </a:xfrm>
            <a:prstGeom prst="rect">
              <a:avLst/>
            </a:prstGeom>
            <a:solidFill>
              <a:srgbClr val="FFFFFF"/>
            </a:solidFill>
            <a:ln w="9525">
              <a:solidFill>
                <a:srgbClr val="000000"/>
              </a:solidFill>
              <a:miter lim="800000"/>
              <a:headEnd/>
              <a:tailEnd/>
            </a:ln>
          </p:spPr>
          <p:txBody>
            <a:bodyPr/>
            <a:lstStyle/>
            <a:p>
              <a:pPr algn="ctr"/>
              <a:r>
                <a:rPr lang="en-US" altLang="en-US" sz="1200"/>
                <a:t>Perception</a:t>
              </a:r>
              <a:endParaRPr lang="en-US" altLang="en-US"/>
            </a:p>
          </p:txBody>
        </p:sp>
        <p:sp>
          <p:nvSpPr>
            <p:cNvPr id="86022" name="Text Box 6"/>
            <p:cNvSpPr txBox="1">
              <a:spLocks noChangeArrowheads="1"/>
            </p:cNvSpPr>
            <p:nvPr/>
          </p:nvSpPr>
          <p:spPr bwMode="auto">
            <a:xfrm>
              <a:off x="3558" y="1337"/>
              <a:ext cx="1440" cy="1080"/>
            </a:xfrm>
            <a:prstGeom prst="rect">
              <a:avLst/>
            </a:prstGeom>
            <a:solidFill>
              <a:srgbClr val="FFFFFF"/>
            </a:solidFill>
            <a:ln w="12700">
              <a:solidFill>
                <a:srgbClr val="000000"/>
              </a:solidFill>
              <a:miter lim="800000"/>
              <a:headEnd/>
              <a:tailEnd/>
            </a:ln>
          </p:spPr>
          <p:txBody>
            <a:bodyPr/>
            <a:lstStyle/>
            <a:p>
              <a:pPr algn="ctr"/>
              <a:endParaRPr lang="en-US" altLang="en-US" sz="1200"/>
            </a:p>
            <a:p>
              <a:pPr algn="ctr"/>
              <a:r>
                <a:rPr lang="en-US" altLang="en-US" sz="1200"/>
                <a:t>Emotion Generator</a:t>
              </a:r>
              <a:endParaRPr lang="en-US" altLang="en-US"/>
            </a:p>
          </p:txBody>
        </p:sp>
        <p:sp>
          <p:nvSpPr>
            <p:cNvPr id="86023" name="Text Box 7"/>
            <p:cNvSpPr txBox="1">
              <a:spLocks noChangeArrowheads="1"/>
            </p:cNvSpPr>
            <p:nvPr/>
          </p:nvSpPr>
          <p:spPr bwMode="auto">
            <a:xfrm>
              <a:off x="5448" y="1337"/>
              <a:ext cx="1200" cy="463"/>
            </a:xfrm>
            <a:prstGeom prst="rect">
              <a:avLst/>
            </a:prstGeom>
            <a:solidFill>
              <a:srgbClr val="C0C0C0"/>
            </a:solidFill>
            <a:ln w="9525">
              <a:solidFill>
                <a:srgbClr val="000000"/>
              </a:solidFill>
              <a:miter lim="800000"/>
              <a:headEnd/>
              <a:tailEnd/>
            </a:ln>
          </p:spPr>
          <p:txBody>
            <a:bodyPr/>
            <a:lstStyle/>
            <a:p>
              <a:pPr algn="ctr"/>
              <a:r>
                <a:rPr lang="en-US" altLang="en-US" sz="1200"/>
                <a:t>Emotion</a:t>
              </a:r>
              <a:endParaRPr lang="en-US" altLang="en-US"/>
            </a:p>
          </p:txBody>
        </p:sp>
        <p:sp>
          <p:nvSpPr>
            <p:cNvPr id="86024" name="Text Box 8"/>
            <p:cNvSpPr txBox="1">
              <a:spLocks noChangeArrowheads="1"/>
            </p:cNvSpPr>
            <p:nvPr/>
          </p:nvSpPr>
          <p:spPr bwMode="auto">
            <a:xfrm>
              <a:off x="7608" y="2725"/>
              <a:ext cx="1440" cy="926"/>
            </a:xfrm>
            <a:prstGeom prst="rect">
              <a:avLst/>
            </a:prstGeom>
            <a:solidFill>
              <a:srgbClr val="FFFFFF"/>
            </a:solidFill>
            <a:ln w="9525">
              <a:solidFill>
                <a:srgbClr val="000000"/>
              </a:solidFill>
              <a:miter lim="800000"/>
              <a:headEnd/>
              <a:tailEnd/>
            </a:ln>
          </p:spPr>
          <p:txBody>
            <a:bodyPr/>
            <a:lstStyle/>
            <a:p>
              <a:pPr algn="ctr"/>
              <a:endParaRPr lang="en-US" altLang="en-US" sz="1200"/>
            </a:p>
            <a:p>
              <a:pPr algn="ctr"/>
              <a:r>
                <a:rPr lang="en-US" altLang="en-US" sz="1200"/>
                <a:t>Learning</a:t>
              </a:r>
              <a:endParaRPr lang="en-US" altLang="en-US"/>
            </a:p>
          </p:txBody>
        </p:sp>
        <p:sp>
          <p:nvSpPr>
            <p:cNvPr id="86025" name="Text Box 9"/>
            <p:cNvSpPr txBox="1">
              <a:spLocks noChangeArrowheads="1"/>
            </p:cNvSpPr>
            <p:nvPr/>
          </p:nvSpPr>
          <p:spPr bwMode="auto">
            <a:xfrm>
              <a:off x="5058" y="2725"/>
              <a:ext cx="1650" cy="926"/>
            </a:xfrm>
            <a:prstGeom prst="rect">
              <a:avLst/>
            </a:prstGeom>
            <a:solidFill>
              <a:srgbClr val="FFFFFF"/>
            </a:solidFill>
            <a:ln w="9525">
              <a:solidFill>
                <a:srgbClr val="000000"/>
              </a:solidFill>
              <a:miter lim="800000"/>
              <a:headEnd/>
              <a:tailEnd/>
            </a:ln>
          </p:spPr>
          <p:txBody>
            <a:bodyPr/>
            <a:lstStyle/>
            <a:p>
              <a:pPr algn="ctr"/>
              <a:r>
                <a:rPr lang="en-US" altLang="en-US" sz="1200"/>
                <a:t>Knowledge </a:t>
              </a:r>
            </a:p>
            <a:p>
              <a:pPr algn="ctr"/>
              <a:r>
                <a:rPr lang="en-US" altLang="en-US" sz="1200"/>
                <a:t>Base </a:t>
              </a:r>
            </a:p>
            <a:p>
              <a:pPr algn="ctr"/>
              <a:r>
                <a:rPr lang="en-US" altLang="en-US" sz="1200"/>
                <a:t>Manager</a:t>
              </a:r>
              <a:endParaRPr lang="en-US" altLang="en-US"/>
            </a:p>
          </p:txBody>
        </p:sp>
        <p:sp>
          <p:nvSpPr>
            <p:cNvPr id="86026" name="Text Box 10"/>
            <p:cNvSpPr txBox="1">
              <a:spLocks noChangeArrowheads="1"/>
            </p:cNvSpPr>
            <p:nvPr/>
          </p:nvSpPr>
          <p:spPr bwMode="auto">
            <a:xfrm>
              <a:off x="3498" y="4114"/>
              <a:ext cx="6000" cy="462"/>
            </a:xfrm>
            <a:prstGeom prst="rect">
              <a:avLst/>
            </a:prstGeom>
            <a:solidFill>
              <a:srgbClr val="333300"/>
            </a:solidFill>
            <a:ln w="9525">
              <a:solidFill>
                <a:srgbClr val="000000"/>
              </a:solidFill>
              <a:miter lim="800000"/>
              <a:headEnd/>
              <a:tailEnd/>
            </a:ln>
          </p:spPr>
          <p:txBody>
            <a:bodyPr/>
            <a:lstStyle/>
            <a:p>
              <a:pPr algn="ctr"/>
              <a:r>
                <a:rPr lang="en-US" altLang="en-US" sz="1200">
                  <a:solidFill>
                    <a:srgbClr val="FFFFFF"/>
                  </a:solidFill>
                </a:rPr>
                <a:t>Knowledge Base</a:t>
              </a:r>
              <a:endParaRPr lang="en-US" altLang="en-US"/>
            </a:p>
          </p:txBody>
        </p:sp>
        <p:sp>
          <p:nvSpPr>
            <p:cNvPr id="86027" name="Line 11"/>
            <p:cNvSpPr>
              <a:spLocks noChangeShapeType="1"/>
            </p:cNvSpPr>
            <p:nvPr/>
          </p:nvSpPr>
          <p:spPr bwMode="auto">
            <a:xfrm flipV="1">
              <a:off x="5148" y="-52"/>
              <a:ext cx="1" cy="3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28" name="Line 12"/>
            <p:cNvSpPr>
              <a:spLocks noChangeShapeType="1"/>
            </p:cNvSpPr>
            <p:nvPr/>
          </p:nvSpPr>
          <p:spPr bwMode="auto">
            <a:xfrm>
              <a:off x="7548" y="-52"/>
              <a:ext cx="1" cy="3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29" name="Line 13"/>
            <p:cNvSpPr>
              <a:spLocks noChangeShapeType="1"/>
            </p:cNvSpPr>
            <p:nvPr/>
          </p:nvSpPr>
          <p:spPr bwMode="auto">
            <a:xfrm flipV="1">
              <a:off x="8058" y="720"/>
              <a:ext cx="0" cy="61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30" name="Line 14"/>
            <p:cNvSpPr>
              <a:spLocks noChangeShapeType="1"/>
            </p:cNvSpPr>
            <p:nvPr/>
          </p:nvSpPr>
          <p:spPr bwMode="auto">
            <a:xfrm flipH="1">
              <a:off x="8508" y="411"/>
              <a:ext cx="99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6031" name="Line 15"/>
            <p:cNvSpPr>
              <a:spLocks noChangeShapeType="1"/>
            </p:cNvSpPr>
            <p:nvPr/>
          </p:nvSpPr>
          <p:spPr bwMode="auto">
            <a:xfrm flipH="1">
              <a:off x="9048" y="3189"/>
              <a:ext cx="450"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32" name="Line 16"/>
            <p:cNvSpPr>
              <a:spLocks noChangeShapeType="1"/>
            </p:cNvSpPr>
            <p:nvPr/>
          </p:nvSpPr>
          <p:spPr bwMode="auto">
            <a:xfrm>
              <a:off x="5808" y="3651"/>
              <a:ext cx="0" cy="463"/>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33" name="Line 17"/>
            <p:cNvSpPr>
              <a:spLocks noChangeShapeType="1"/>
            </p:cNvSpPr>
            <p:nvPr/>
          </p:nvSpPr>
          <p:spPr bwMode="auto">
            <a:xfrm>
              <a:off x="6708" y="3188"/>
              <a:ext cx="9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34" name="Line 18"/>
            <p:cNvSpPr>
              <a:spLocks noChangeShapeType="1"/>
            </p:cNvSpPr>
            <p:nvPr/>
          </p:nvSpPr>
          <p:spPr bwMode="auto">
            <a:xfrm>
              <a:off x="9498" y="411"/>
              <a:ext cx="1" cy="277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6035" name="Text Box 19"/>
            <p:cNvSpPr txBox="1">
              <a:spLocks noChangeArrowheads="1"/>
            </p:cNvSpPr>
            <p:nvPr/>
          </p:nvSpPr>
          <p:spPr bwMode="auto">
            <a:xfrm>
              <a:off x="6648" y="257"/>
              <a:ext cx="1890" cy="462"/>
            </a:xfrm>
            <a:prstGeom prst="rect">
              <a:avLst/>
            </a:prstGeom>
            <a:solidFill>
              <a:srgbClr val="FFFFFF"/>
            </a:solidFill>
            <a:ln w="9525">
              <a:solidFill>
                <a:srgbClr val="000000"/>
              </a:solidFill>
              <a:miter lim="800000"/>
              <a:headEnd/>
              <a:tailEnd/>
            </a:ln>
          </p:spPr>
          <p:txBody>
            <a:bodyPr/>
            <a:lstStyle/>
            <a:p>
              <a:pPr algn="ctr"/>
              <a:r>
                <a:rPr lang="en-US" altLang="en-US" sz="1200"/>
                <a:t>Action</a:t>
              </a:r>
              <a:endParaRPr lang="en-US" altLang="en-US"/>
            </a:p>
          </p:txBody>
        </p:sp>
        <p:sp>
          <p:nvSpPr>
            <p:cNvPr id="86036" name="Text Box 20"/>
            <p:cNvSpPr txBox="1">
              <a:spLocks noChangeArrowheads="1"/>
            </p:cNvSpPr>
            <p:nvPr/>
          </p:nvSpPr>
          <p:spPr bwMode="auto">
            <a:xfrm>
              <a:off x="5448" y="1954"/>
              <a:ext cx="1200" cy="463"/>
            </a:xfrm>
            <a:prstGeom prst="rect">
              <a:avLst/>
            </a:prstGeom>
            <a:solidFill>
              <a:srgbClr val="C0C0C0"/>
            </a:solidFill>
            <a:ln w="9525">
              <a:solidFill>
                <a:srgbClr val="000000"/>
              </a:solidFill>
              <a:miter lim="800000"/>
              <a:headEnd/>
              <a:tailEnd/>
            </a:ln>
          </p:spPr>
          <p:txBody>
            <a:bodyPr/>
            <a:lstStyle/>
            <a:p>
              <a:pPr algn="ctr"/>
              <a:r>
                <a:rPr lang="en-US" altLang="en-US" sz="1200"/>
                <a:t>Personality</a:t>
              </a:r>
              <a:endParaRPr lang="en-US" altLang="en-US"/>
            </a:p>
          </p:txBody>
        </p:sp>
        <p:sp>
          <p:nvSpPr>
            <p:cNvPr id="86037" name="Line 21"/>
            <p:cNvSpPr>
              <a:spLocks noChangeShapeType="1"/>
            </p:cNvSpPr>
            <p:nvPr/>
          </p:nvSpPr>
          <p:spPr bwMode="auto">
            <a:xfrm>
              <a:off x="4998" y="1491"/>
              <a:ext cx="45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38" name="Line 22"/>
            <p:cNvSpPr>
              <a:spLocks noChangeShapeType="1"/>
            </p:cNvSpPr>
            <p:nvPr/>
          </p:nvSpPr>
          <p:spPr bwMode="auto">
            <a:xfrm flipH="1">
              <a:off x="4998" y="2263"/>
              <a:ext cx="45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39" name="Line 23"/>
            <p:cNvSpPr>
              <a:spLocks noChangeShapeType="1"/>
            </p:cNvSpPr>
            <p:nvPr/>
          </p:nvSpPr>
          <p:spPr bwMode="auto">
            <a:xfrm>
              <a:off x="4248" y="720"/>
              <a:ext cx="1" cy="61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40" name="Text Box 24"/>
            <p:cNvSpPr txBox="1">
              <a:spLocks noChangeArrowheads="1"/>
            </p:cNvSpPr>
            <p:nvPr/>
          </p:nvSpPr>
          <p:spPr bwMode="auto">
            <a:xfrm>
              <a:off x="7098" y="1337"/>
              <a:ext cx="1440" cy="1080"/>
            </a:xfrm>
            <a:prstGeom prst="rect">
              <a:avLst/>
            </a:prstGeom>
            <a:solidFill>
              <a:srgbClr val="FFFFFF"/>
            </a:solidFill>
            <a:ln w="12700">
              <a:solidFill>
                <a:srgbClr val="000000"/>
              </a:solidFill>
              <a:miter lim="800000"/>
              <a:headEnd/>
              <a:tailEnd/>
            </a:ln>
          </p:spPr>
          <p:txBody>
            <a:bodyPr/>
            <a:lstStyle/>
            <a:p>
              <a:pPr algn="ctr"/>
              <a:endParaRPr lang="en-US" altLang="en-US" sz="1200"/>
            </a:p>
            <a:p>
              <a:pPr algn="ctr"/>
              <a:r>
                <a:rPr lang="en-US" altLang="en-US" sz="1200"/>
                <a:t>Behavior Generator</a:t>
              </a:r>
              <a:endParaRPr lang="en-US" altLang="en-US"/>
            </a:p>
          </p:txBody>
        </p:sp>
        <p:sp>
          <p:nvSpPr>
            <p:cNvPr id="86041" name="Line 25"/>
            <p:cNvSpPr>
              <a:spLocks noChangeShapeType="1"/>
            </p:cNvSpPr>
            <p:nvPr/>
          </p:nvSpPr>
          <p:spPr bwMode="auto">
            <a:xfrm>
              <a:off x="6648" y="1491"/>
              <a:ext cx="45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42" name="Line 26"/>
            <p:cNvSpPr>
              <a:spLocks noChangeShapeType="1"/>
            </p:cNvSpPr>
            <p:nvPr/>
          </p:nvSpPr>
          <p:spPr bwMode="auto">
            <a:xfrm>
              <a:off x="6648" y="2263"/>
              <a:ext cx="45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43" name="Line 27"/>
            <p:cNvSpPr>
              <a:spLocks noChangeShapeType="1"/>
            </p:cNvSpPr>
            <p:nvPr/>
          </p:nvSpPr>
          <p:spPr bwMode="auto">
            <a:xfrm flipV="1">
              <a:off x="6048" y="720"/>
              <a:ext cx="0" cy="61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44" name="Line 28"/>
            <p:cNvSpPr>
              <a:spLocks noChangeShapeType="1"/>
            </p:cNvSpPr>
            <p:nvPr/>
          </p:nvSpPr>
          <p:spPr bwMode="auto">
            <a:xfrm flipH="1">
              <a:off x="9048" y="2880"/>
              <a:ext cx="3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45" name="Line 29"/>
            <p:cNvSpPr>
              <a:spLocks noChangeShapeType="1"/>
            </p:cNvSpPr>
            <p:nvPr/>
          </p:nvSpPr>
          <p:spPr bwMode="auto">
            <a:xfrm flipV="1">
              <a:off x="6348" y="1028"/>
              <a:ext cx="0" cy="30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6046" name="Line 30"/>
            <p:cNvSpPr>
              <a:spLocks noChangeShapeType="1"/>
            </p:cNvSpPr>
            <p:nvPr/>
          </p:nvSpPr>
          <p:spPr bwMode="auto">
            <a:xfrm>
              <a:off x="6348" y="1028"/>
              <a:ext cx="3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6047" name="Line 31"/>
            <p:cNvSpPr>
              <a:spLocks noChangeShapeType="1"/>
            </p:cNvSpPr>
            <p:nvPr/>
          </p:nvSpPr>
          <p:spPr bwMode="auto">
            <a:xfrm>
              <a:off x="9348" y="1028"/>
              <a:ext cx="0" cy="185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6048" name="Line 32"/>
            <p:cNvSpPr>
              <a:spLocks noChangeShapeType="1"/>
            </p:cNvSpPr>
            <p:nvPr/>
          </p:nvSpPr>
          <p:spPr bwMode="auto">
            <a:xfrm flipV="1">
              <a:off x="4248" y="2417"/>
              <a:ext cx="1" cy="77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6049" name="Line 33"/>
            <p:cNvSpPr>
              <a:spLocks noChangeShapeType="1"/>
            </p:cNvSpPr>
            <p:nvPr/>
          </p:nvSpPr>
          <p:spPr bwMode="auto">
            <a:xfrm flipH="1">
              <a:off x="4248" y="3189"/>
              <a:ext cx="75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3072850E-4F8B-4E72-B422-D6CB7242284E}" type="slidenum">
              <a:rPr lang="en-GB" altLang="en-US"/>
              <a:pPr/>
              <a:t>13</a:t>
            </a:fld>
            <a:r>
              <a:rPr lang="en-US" altLang="en-US"/>
              <a:t>/30</a:t>
            </a:r>
            <a:endParaRPr lang="en-GB" altLang="en-US"/>
          </a:p>
        </p:txBody>
      </p:sp>
      <p:sp>
        <p:nvSpPr>
          <p:cNvPr id="83970" name="Rectangle 2"/>
          <p:cNvSpPr>
            <a:spLocks noGrp="1" noChangeArrowheads="1"/>
          </p:cNvSpPr>
          <p:nvPr>
            <p:ph type="title"/>
          </p:nvPr>
        </p:nvSpPr>
        <p:spPr/>
        <p:txBody>
          <a:bodyPr/>
          <a:lstStyle/>
          <a:p>
            <a:r>
              <a:rPr lang="en-US" altLang="en-US"/>
              <a:t>Co-Learner Pattern (1)</a:t>
            </a:r>
          </a:p>
        </p:txBody>
      </p:sp>
      <p:sp>
        <p:nvSpPr>
          <p:cNvPr id="83971" name="Rectangle 3"/>
          <p:cNvSpPr>
            <a:spLocks noGrp="1" noChangeArrowheads="1"/>
          </p:cNvSpPr>
          <p:nvPr>
            <p:ph type="body" idx="1"/>
          </p:nvPr>
        </p:nvSpPr>
        <p:spPr/>
        <p:txBody>
          <a:bodyPr/>
          <a:lstStyle/>
          <a:p>
            <a:r>
              <a:rPr lang="en-US" altLang="en-US"/>
              <a:t>Co-learner is an artificial learner acting as a peer of students. It encourages the student to learn collaboratively, discuss his intentions and their consequences. [Devedzic, Harrer]</a:t>
            </a:r>
          </a:p>
          <a:p>
            <a:r>
              <a:rPr lang="en-US" altLang="en-US"/>
              <a:t>Co-learner can be a learning companion, troublemaker or several reciprocal tutoring roles.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41" name="Slide Number Placeholder 4"/>
          <p:cNvSpPr>
            <a:spLocks noGrp="1"/>
          </p:cNvSpPr>
          <p:nvPr>
            <p:ph type="sldNum" sz="quarter" idx="11"/>
          </p:nvPr>
        </p:nvSpPr>
        <p:spPr/>
        <p:txBody>
          <a:bodyPr/>
          <a:lstStyle/>
          <a:p>
            <a:fld id="{59F57C71-2505-40B2-A106-5AB502544D8E}" type="slidenum">
              <a:rPr lang="en-GB" altLang="en-US"/>
              <a:pPr/>
              <a:t>14</a:t>
            </a:fld>
            <a:r>
              <a:rPr lang="en-US" altLang="en-US"/>
              <a:t>/30</a:t>
            </a:r>
            <a:endParaRPr lang="en-GB" altLang="en-US"/>
          </a:p>
        </p:txBody>
      </p:sp>
      <p:sp>
        <p:nvSpPr>
          <p:cNvPr id="85029" name="Oval 37"/>
          <p:cNvSpPr>
            <a:spLocks noChangeArrowheads="1"/>
          </p:cNvSpPr>
          <p:nvPr/>
        </p:nvSpPr>
        <p:spPr bwMode="auto">
          <a:xfrm>
            <a:off x="5824538" y="4841875"/>
            <a:ext cx="1390650" cy="720725"/>
          </a:xfrm>
          <a:prstGeom prst="ellipse">
            <a:avLst/>
          </a:prstGeom>
          <a:solidFill>
            <a:schemeClr val="bg1"/>
          </a:solidFill>
          <a:ln w="9525">
            <a:solidFill>
              <a:srgbClr val="000000"/>
            </a:solidFill>
            <a:round/>
            <a:headEnd/>
            <a:tailEnd/>
          </a:ln>
        </p:spPr>
        <p:txBody>
          <a:bodyPr/>
          <a:lstStyle/>
          <a:p>
            <a:endParaRPr lang="en-ZA"/>
          </a:p>
        </p:txBody>
      </p:sp>
      <p:sp>
        <p:nvSpPr>
          <p:cNvPr id="84997" name="Oval 5"/>
          <p:cNvSpPr>
            <a:spLocks noChangeArrowheads="1"/>
          </p:cNvSpPr>
          <p:nvPr/>
        </p:nvSpPr>
        <p:spPr bwMode="auto">
          <a:xfrm>
            <a:off x="3876675" y="1676400"/>
            <a:ext cx="1390650" cy="719138"/>
          </a:xfrm>
          <a:prstGeom prst="ellipse">
            <a:avLst/>
          </a:prstGeom>
          <a:solidFill>
            <a:srgbClr val="FFFFFF"/>
          </a:solidFill>
          <a:ln w="9525">
            <a:solidFill>
              <a:srgbClr val="000000"/>
            </a:solidFill>
            <a:round/>
            <a:headEnd/>
            <a:tailEnd/>
          </a:ln>
        </p:spPr>
        <p:txBody>
          <a:bodyPr/>
          <a:lstStyle/>
          <a:p>
            <a:endParaRPr lang="en-ZA"/>
          </a:p>
        </p:txBody>
      </p:sp>
      <p:sp>
        <p:nvSpPr>
          <p:cNvPr id="84998" name="Oval 6"/>
          <p:cNvSpPr>
            <a:spLocks noChangeArrowheads="1"/>
          </p:cNvSpPr>
          <p:nvPr/>
        </p:nvSpPr>
        <p:spPr bwMode="auto">
          <a:xfrm>
            <a:off x="2066925" y="4841875"/>
            <a:ext cx="1392238" cy="720725"/>
          </a:xfrm>
          <a:prstGeom prst="ellipse">
            <a:avLst/>
          </a:prstGeom>
          <a:solidFill>
            <a:srgbClr val="FFFFFF"/>
          </a:solidFill>
          <a:ln w="9525">
            <a:solidFill>
              <a:srgbClr val="000000"/>
            </a:solidFill>
            <a:round/>
            <a:headEnd/>
            <a:tailEnd/>
          </a:ln>
        </p:spPr>
        <p:txBody>
          <a:bodyPr/>
          <a:lstStyle/>
          <a:p>
            <a:endParaRPr lang="en-ZA"/>
          </a:p>
        </p:txBody>
      </p:sp>
      <p:sp>
        <p:nvSpPr>
          <p:cNvPr id="84999" name="Rectangle 7"/>
          <p:cNvSpPr>
            <a:spLocks noChangeArrowheads="1"/>
          </p:cNvSpPr>
          <p:nvPr/>
        </p:nvSpPr>
        <p:spPr bwMode="auto">
          <a:xfrm>
            <a:off x="1371600" y="2684463"/>
            <a:ext cx="6400800" cy="1725612"/>
          </a:xfrm>
          <a:prstGeom prst="rect">
            <a:avLst/>
          </a:prstGeom>
          <a:solidFill>
            <a:srgbClr val="C0C0C0"/>
          </a:solidFill>
          <a:ln w="9525">
            <a:solidFill>
              <a:srgbClr val="000000"/>
            </a:solidFill>
            <a:miter lim="800000"/>
            <a:headEnd/>
            <a:tailEnd/>
          </a:ln>
        </p:spPr>
        <p:txBody>
          <a:bodyPr/>
          <a:lstStyle/>
          <a:p>
            <a:endParaRPr lang="en-ZA"/>
          </a:p>
        </p:txBody>
      </p:sp>
      <p:sp>
        <p:nvSpPr>
          <p:cNvPr id="85000" name="Text Box 8"/>
          <p:cNvSpPr txBox="1">
            <a:spLocks noChangeArrowheads="1"/>
          </p:cNvSpPr>
          <p:nvPr/>
        </p:nvSpPr>
        <p:spPr bwMode="auto">
          <a:xfrm>
            <a:off x="4014788" y="1819275"/>
            <a:ext cx="1114425"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200"/>
              <a:t>Tutor</a:t>
            </a:r>
            <a:endParaRPr lang="en-US" altLang="en-US"/>
          </a:p>
        </p:txBody>
      </p:sp>
      <p:sp>
        <p:nvSpPr>
          <p:cNvPr id="85001" name="Text Box 9"/>
          <p:cNvSpPr txBox="1">
            <a:spLocks noChangeArrowheads="1"/>
          </p:cNvSpPr>
          <p:nvPr/>
        </p:nvSpPr>
        <p:spPr bwMode="auto">
          <a:xfrm>
            <a:off x="1511300" y="3116263"/>
            <a:ext cx="1112838" cy="573087"/>
          </a:xfrm>
          <a:prstGeom prst="rect">
            <a:avLst/>
          </a:prstGeom>
          <a:solidFill>
            <a:srgbClr val="FFFFFF"/>
          </a:solidFill>
          <a:ln w="9525">
            <a:solidFill>
              <a:srgbClr val="000000"/>
            </a:solidFill>
            <a:miter lim="800000"/>
            <a:headEnd/>
            <a:tailEnd/>
          </a:ln>
        </p:spPr>
        <p:txBody>
          <a:bodyPr/>
          <a:lstStyle/>
          <a:p>
            <a:pPr algn="ctr"/>
            <a:r>
              <a:rPr lang="en-US" altLang="en-US" sz="1200"/>
              <a:t>Co-learner Model</a:t>
            </a:r>
            <a:endParaRPr lang="en-US" altLang="en-US"/>
          </a:p>
        </p:txBody>
      </p:sp>
      <p:sp>
        <p:nvSpPr>
          <p:cNvPr id="85002" name="Text Box 10"/>
          <p:cNvSpPr txBox="1">
            <a:spLocks noChangeArrowheads="1"/>
          </p:cNvSpPr>
          <p:nvPr/>
        </p:nvSpPr>
        <p:spPr bwMode="auto">
          <a:xfrm>
            <a:off x="2763838" y="3116263"/>
            <a:ext cx="1112837" cy="571500"/>
          </a:xfrm>
          <a:prstGeom prst="rect">
            <a:avLst/>
          </a:prstGeom>
          <a:solidFill>
            <a:srgbClr val="FFFFFF"/>
          </a:solidFill>
          <a:ln w="9525">
            <a:solidFill>
              <a:srgbClr val="000000"/>
            </a:solidFill>
            <a:miter lim="800000"/>
            <a:headEnd/>
            <a:tailEnd/>
          </a:ln>
        </p:spPr>
        <p:txBody>
          <a:bodyPr/>
          <a:lstStyle/>
          <a:p>
            <a:pPr algn="ctr"/>
            <a:r>
              <a:rPr lang="en-US" altLang="en-US" sz="1200"/>
              <a:t>Domain Knowledge</a:t>
            </a:r>
            <a:endParaRPr lang="en-US" altLang="en-US"/>
          </a:p>
        </p:txBody>
      </p:sp>
      <p:sp>
        <p:nvSpPr>
          <p:cNvPr id="85003" name="Text Box 11"/>
          <p:cNvSpPr txBox="1">
            <a:spLocks noChangeArrowheads="1"/>
          </p:cNvSpPr>
          <p:nvPr/>
        </p:nvSpPr>
        <p:spPr bwMode="auto">
          <a:xfrm>
            <a:off x="4014788" y="3116263"/>
            <a:ext cx="1114425" cy="573087"/>
          </a:xfrm>
          <a:prstGeom prst="rect">
            <a:avLst/>
          </a:prstGeom>
          <a:solidFill>
            <a:srgbClr val="FFFFFF"/>
          </a:solidFill>
          <a:ln w="9525">
            <a:solidFill>
              <a:srgbClr val="000000"/>
            </a:solidFill>
            <a:miter lim="800000"/>
            <a:headEnd/>
            <a:tailEnd/>
          </a:ln>
        </p:spPr>
        <p:txBody>
          <a:bodyPr/>
          <a:lstStyle/>
          <a:p>
            <a:pPr algn="ctr"/>
            <a:r>
              <a:rPr lang="en-US" altLang="en-US" sz="1200"/>
              <a:t>Learning Task</a:t>
            </a:r>
            <a:endParaRPr lang="en-US" altLang="en-US"/>
          </a:p>
        </p:txBody>
      </p:sp>
      <p:sp>
        <p:nvSpPr>
          <p:cNvPr id="85004" name="Text Box 12"/>
          <p:cNvSpPr txBox="1">
            <a:spLocks noChangeArrowheads="1"/>
          </p:cNvSpPr>
          <p:nvPr/>
        </p:nvSpPr>
        <p:spPr bwMode="auto">
          <a:xfrm>
            <a:off x="5267325" y="3116263"/>
            <a:ext cx="1112838" cy="574675"/>
          </a:xfrm>
          <a:prstGeom prst="rect">
            <a:avLst/>
          </a:prstGeom>
          <a:solidFill>
            <a:srgbClr val="FFFFFF"/>
          </a:solidFill>
          <a:ln w="9525">
            <a:solidFill>
              <a:srgbClr val="000000"/>
            </a:solidFill>
            <a:miter lim="800000"/>
            <a:headEnd/>
            <a:tailEnd/>
          </a:ln>
        </p:spPr>
        <p:txBody>
          <a:bodyPr/>
          <a:lstStyle/>
          <a:p>
            <a:pPr algn="ctr"/>
            <a:r>
              <a:rPr lang="en-US" altLang="en-US" sz="1200"/>
              <a:t>Teaching Strategy</a:t>
            </a:r>
            <a:endParaRPr lang="en-US" altLang="en-US"/>
          </a:p>
        </p:txBody>
      </p:sp>
      <p:sp>
        <p:nvSpPr>
          <p:cNvPr id="85005" name="Text Box 13"/>
          <p:cNvSpPr txBox="1">
            <a:spLocks noChangeArrowheads="1"/>
          </p:cNvSpPr>
          <p:nvPr/>
        </p:nvSpPr>
        <p:spPr bwMode="auto">
          <a:xfrm>
            <a:off x="6519863" y="3116263"/>
            <a:ext cx="1112837" cy="574675"/>
          </a:xfrm>
          <a:prstGeom prst="rect">
            <a:avLst/>
          </a:prstGeom>
          <a:solidFill>
            <a:srgbClr val="FFFFFF"/>
          </a:solidFill>
          <a:ln w="9525">
            <a:solidFill>
              <a:srgbClr val="000000"/>
            </a:solidFill>
            <a:miter lim="800000"/>
            <a:headEnd/>
            <a:tailEnd/>
          </a:ln>
        </p:spPr>
        <p:txBody>
          <a:bodyPr/>
          <a:lstStyle/>
          <a:p>
            <a:pPr algn="ctr"/>
            <a:r>
              <a:rPr lang="en-US" altLang="en-US" sz="1200"/>
              <a:t>Student Model</a:t>
            </a:r>
            <a:endParaRPr lang="en-US" altLang="en-US"/>
          </a:p>
        </p:txBody>
      </p:sp>
      <p:sp>
        <p:nvSpPr>
          <p:cNvPr id="85006" name="Line 14"/>
          <p:cNvSpPr>
            <a:spLocks noChangeShapeType="1"/>
          </p:cNvSpPr>
          <p:nvPr/>
        </p:nvSpPr>
        <p:spPr bwMode="auto">
          <a:xfrm>
            <a:off x="2066925" y="2827338"/>
            <a:ext cx="5010150" cy="15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07" name="Line 15"/>
          <p:cNvSpPr>
            <a:spLocks noChangeShapeType="1"/>
          </p:cNvSpPr>
          <p:nvPr/>
        </p:nvSpPr>
        <p:spPr bwMode="auto">
          <a:xfrm>
            <a:off x="2066925" y="2827338"/>
            <a:ext cx="1588" cy="2889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08" name="Line 16"/>
          <p:cNvSpPr>
            <a:spLocks noChangeShapeType="1"/>
          </p:cNvSpPr>
          <p:nvPr/>
        </p:nvSpPr>
        <p:spPr bwMode="auto">
          <a:xfrm>
            <a:off x="3319463" y="2827338"/>
            <a:ext cx="1587" cy="2889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09" name="Line 17"/>
          <p:cNvSpPr>
            <a:spLocks noChangeShapeType="1"/>
          </p:cNvSpPr>
          <p:nvPr/>
        </p:nvSpPr>
        <p:spPr bwMode="auto">
          <a:xfrm>
            <a:off x="4572000" y="2827338"/>
            <a:ext cx="1588" cy="2889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10" name="Line 18"/>
          <p:cNvSpPr>
            <a:spLocks noChangeShapeType="1"/>
          </p:cNvSpPr>
          <p:nvPr/>
        </p:nvSpPr>
        <p:spPr bwMode="auto">
          <a:xfrm>
            <a:off x="5824538" y="2827338"/>
            <a:ext cx="0" cy="2889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11" name="Line 19"/>
          <p:cNvSpPr>
            <a:spLocks noChangeShapeType="1"/>
          </p:cNvSpPr>
          <p:nvPr/>
        </p:nvSpPr>
        <p:spPr bwMode="auto">
          <a:xfrm>
            <a:off x="7077075" y="2827338"/>
            <a:ext cx="0" cy="2889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12" name="Line 20"/>
          <p:cNvSpPr>
            <a:spLocks noChangeShapeType="1"/>
          </p:cNvSpPr>
          <p:nvPr/>
        </p:nvSpPr>
        <p:spPr bwMode="auto">
          <a:xfrm>
            <a:off x="2066925" y="3690938"/>
            <a:ext cx="1588" cy="288925"/>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5013" name="Line 21"/>
          <p:cNvSpPr>
            <a:spLocks noChangeShapeType="1"/>
          </p:cNvSpPr>
          <p:nvPr/>
        </p:nvSpPr>
        <p:spPr bwMode="auto">
          <a:xfrm>
            <a:off x="2066925" y="3979863"/>
            <a:ext cx="696913" cy="0"/>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5014" name="Line 22"/>
          <p:cNvSpPr>
            <a:spLocks noChangeShapeType="1"/>
          </p:cNvSpPr>
          <p:nvPr/>
        </p:nvSpPr>
        <p:spPr bwMode="auto">
          <a:xfrm flipV="1">
            <a:off x="6797675" y="3690938"/>
            <a:ext cx="1588" cy="288925"/>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5015" name="Line 23"/>
          <p:cNvSpPr>
            <a:spLocks noChangeShapeType="1"/>
          </p:cNvSpPr>
          <p:nvPr/>
        </p:nvSpPr>
        <p:spPr bwMode="auto">
          <a:xfrm flipV="1">
            <a:off x="3319463" y="3690938"/>
            <a:ext cx="1587" cy="288925"/>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16" name="Line 24"/>
          <p:cNvSpPr>
            <a:spLocks noChangeShapeType="1"/>
          </p:cNvSpPr>
          <p:nvPr/>
        </p:nvSpPr>
        <p:spPr bwMode="auto">
          <a:xfrm flipV="1">
            <a:off x="4572000" y="3690938"/>
            <a:ext cx="1588" cy="288925"/>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17" name="Line 25"/>
          <p:cNvSpPr>
            <a:spLocks noChangeShapeType="1"/>
          </p:cNvSpPr>
          <p:nvPr/>
        </p:nvSpPr>
        <p:spPr bwMode="auto">
          <a:xfrm>
            <a:off x="2484438" y="3690938"/>
            <a:ext cx="1587" cy="433387"/>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5018" name="Line 26"/>
          <p:cNvSpPr>
            <a:spLocks noChangeShapeType="1"/>
          </p:cNvSpPr>
          <p:nvPr/>
        </p:nvSpPr>
        <p:spPr bwMode="auto">
          <a:xfrm>
            <a:off x="2484438" y="4124325"/>
            <a:ext cx="2505075" cy="0"/>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5019" name="Line 27"/>
          <p:cNvSpPr>
            <a:spLocks noChangeShapeType="1"/>
          </p:cNvSpPr>
          <p:nvPr/>
        </p:nvSpPr>
        <p:spPr bwMode="auto">
          <a:xfrm>
            <a:off x="4989513" y="3690938"/>
            <a:ext cx="1587" cy="433387"/>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20" name="Line 28"/>
          <p:cNvSpPr>
            <a:spLocks noChangeShapeType="1"/>
          </p:cNvSpPr>
          <p:nvPr/>
        </p:nvSpPr>
        <p:spPr bwMode="auto">
          <a:xfrm>
            <a:off x="4989513" y="4124325"/>
            <a:ext cx="1530350"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21" name="Line 29"/>
          <p:cNvSpPr>
            <a:spLocks noChangeShapeType="1"/>
          </p:cNvSpPr>
          <p:nvPr/>
        </p:nvSpPr>
        <p:spPr bwMode="auto">
          <a:xfrm>
            <a:off x="6519863" y="4124325"/>
            <a:ext cx="1587" cy="28575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22" name="Line 30"/>
          <p:cNvSpPr>
            <a:spLocks noChangeShapeType="1"/>
          </p:cNvSpPr>
          <p:nvPr/>
        </p:nvSpPr>
        <p:spPr bwMode="auto">
          <a:xfrm flipV="1">
            <a:off x="6519863" y="4124325"/>
            <a:ext cx="557212" cy="0"/>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5023" name="Line 31"/>
          <p:cNvSpPr>
            <a:spLocks noChangeShapeType="1"/>
          </p:cNvSpPr>
          <p:nvPr/>
        </p:nvSpPr>
        <p:spPr bwMode="auto">
          <a:xfrm flipV="1">
            <a:off x="7077075" y="3690938"/>
            <a:ext cx="0" cy="433387"/>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5024" name="Line 32"/>
          <p:cNvSpPr>
            <a:spLocks noChangeShapeType="1"/>
          </p:cNvSpPr>
          <p:nvPr/>
        </p:nvSpPr>
        <p:spPr bwMode="auto">
          <a:xfrm>
            <a:off x="2763838" y="3979863"/>
            <a:ext cx="0" cy="43021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25" name="Line 33"/>
          <p:cNvSpPr>
            <a:spLocks noChangeShapeType="1"/>
          </p:cNvSpPr>
          <p:nvPr/>
        </p:nvSpPr>
        <p:spPr bwMode="auto">
          <a:xfrm>
            <a:off x="2763838" y="3979863"/>
            <a:ext cx="1808162"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85026" name="Line 34"/>
          <p:cNvSpPr>
            <a:spLocks noChangeShapeType="1"/>
          </p:cNvSpPr>
          <p:nvPr/>
        </p:nvSpPr>
        <p:spPr bwMode="auto">
          <a:xfrm>
            <a:off x="4572000" y="3979863"/>
            <a:ext cx="2225675" cy="0"/>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ZA"/>
          </a:p>
        </p:txBody>
      </p:sp>
      <p:sp>
        <p:nvSpPr>
          <p:cNvPr id="85027" name="Text Box 35"/>
          <p:cNvSpPr txBox="1">
            <a:spLocks noChangeArrowheads="1"/>
          </p:cNvSpPr>
          <p:nvPr/>
        </p:nvSpPr>
        <p:spPr bwMode="auto">
          <a:xfrm>
            <a:off x="2206625" y="4986338"/>
            <a:ext cx="111283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200"/>
              <a:t>Co-Learner</a:t>
            </a:r>
            <a:endParaRPr lang="en-US" altLang="en-US"/>
          </a:p>
        </p:txBody>
      </p:sp>
      <p:sp>
        <p:nvSpPr>
          <p:cNvPr id="85028" name="Text Box 36"/>
          <p:cNvSpPr txBox="1">
            <a:spLocks noChangeArrowheads="1"/>
          </p:cNvSpPr>
          <p:nvPr/>
        </p:nvSpPr>
        <p:spPr bwMode="auto">
          <a:xfrm>
            <a:off x="5964238" y="4986338"/>
            <a:ext cx="111283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200"/>
              <a:t>Student</a:t>
            </a:r>
            <a:endParaRPr lang="en-US" altLang="en-US"/>
          </a:p>
        </p:txBody>
      </p:sp>
      <p:sp>
        <p:nvSpPr>
          <p:cNvPr id="85030" name="Line 38"/>
          <p:cNvSpPr>
            <a:spLocks noChangeShapeType="1"/>
          </p:cNvSpPr>
          <p:nvPr/>
        </p:nvSpPr>
        <p:spPr bwMode="auto">
          <a:xfrm>
            <a:off x="2763838" y="4410075"/>
            <a:ext cx="0" cy="43180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5031" name="Line 39"/>
          <p:cNvSpPr>
            <a:spLocks noChangeShapeType="1"/>
          </p:cNvSpPr>
          <p:nvPr/>
        </p:nvSpPr>
        <p:spPr bwMode="auto">
          <a:xfrm>
            <a:off x="6519863" y="4410075"/>
            <a:ext cx="1587" cy="43180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5032" name="Line 40"/>
          <p:cNvSpPr>
            <a:spLocks noChangeShapeType="1"/>
          </p:cNvSpPr>
          <p:nvPr/>
        </p:nvSpPr>
        <p:spPr bwMode="auto">
          <a:xfrm>
            <a:off x="4572000" y="2395538"/>
            <a:ext cx="1588" cy="288925"/>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84994" name="Rectangle 2"/>
          <p:cNvSpPr>
            <a:spLocks noGrp="1" noChangeArrowheads="1"/>
          </p:cNvSpPr>
          <p:nvPr>
            <p:ph type="title"/>
          </p:nvPr>
        </p:nvSpPr>
        <p:spPr/>
        <p:txBody>
          <a:bodyPr/>
          <a:lstStyle/>
          <a:p>
            <a:r>
              <a:rPr lang="en-US" altLang="en-US"/>
              <a:t>Co-Learner Pattern (2)</a:t>
            </a:r>
          </a:p>
        </p:txBody>
      </p:sp>
      <p:sp>
        <p:nvSpPr>
          <p:cNvPr id="84995" name="Rectangle 3"/>
          <p:cNvSpPr>
            <a:spLocks noGrp="1" noChangeArrowheads="1"/>
          </p:cNvSpPr>
          <p:nvPr>
            <p:ph type="body" idx="1"/>
          </p:nvPr>
        </p:nvSpPr>
        <p:spPr>
          <a:xfrm>
            <a:off x="1219200" y="5638800"/>
            <a:ext cx="6096000" cy="685800"/>
          </a:xfrm>
        </p:spPr>
        <p:txBody>
          <a:bodyPr/>
          <a:lstStyle/>
          <a:p>
            <a:pPr algn="ctr">
              <a:lnSpc>
                <a:spcPct val="80000"/>
              </a:lnSpc>
              <a:buFontTx/>
              <a:buNone/>
            </a:pPr>
            <a:r>
              <a:rPr lang="en-US" altLang="en-US" sz="2000" b="1"/>
              <a:t>Co-Learner pattern: communication paths</a:t>
            </a:r>
          </a:p>
          <a:p>
            <a:pPr algn="ctr">
              <a:lnSpc>
                <a:spcPct val="80000"/>
              </a:lnSpc>
              <a:buFontTx/>
              <a:buNone/>
            </a:pPr>
            <a:r>
              <a:rPr lang="en-US" altLang="en-US" sz="2000" b="1"/>
              <a:t>(Source: [Devedzic, Harrer])</a:t>
            </a:r>
            <a:r>
              <a:rPr lang="en-US" altLang="en-US" sz="200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67AACD2C-AF13-416A-9A7A-58C54808611F}" type="slidenum">
              <a:rPr lang="en-GB" altLang="en-US"/>
              <a:pPr/>
              <a:t>15</a:t>
            </a:fld>
            <a:r>
              <a:rPr lang="en-US" altLang="en-US"/>
              <a:t>/30</a:t>
            </a:r>
            <a:endParaRPr lang="en-GB" altLang="en-US"/>
          </a:p>
        </p:txBody>
      </p:sp>
      <p:sp>
        <p:nvSpPr>
          <p:cNvPr id="87042" name="Rectangle 2"/>
          <p:cNvSpPr>
            <a:spLocks noGrp="1" noChangeArrowheads="1"/>
          </p:cNvSpPr>
          <p:nvPr>
            <p:ph type="title"/>
          </p:nvPr>
        </p:nvSpPr>
        <p:spPr/>
        <p:txBody>
          <a:bodyPr/>
          <a:lstStyle/>
          <a:p>
            <a:r>
              <a:rPr lang="en-US" altLang="en-US"/>
              <a:t>Disciple (1)</a:t>
            </a:r>
          </a:p>
        </p:txBody>
      </p:sp>
      <p:sp>
        <p:nvSpPr>
          <p:cNvPr id="87043" name="Rectangle 3"/>
          <p:cNvSpPr>
            <a:spLocks noGrp="1" noChangeArrowheads="1"/>
          </p:cNvSpPr>
          <p:nvPr>
            <p:ph type="body" idx="1"/>
          </p:nvPr>
        </p:nvSpPr>
        <p:spPr/>
        <p:txBody>
          <a:bodyPr/>
          <a:lstStyle/>
          <a:p>
            <a:r>
              <a:rPr lang="en-US" altLang="en-US"/>
              <a:t>An apprenticeship, multi-strategy learning approach for developing IPA</a:t>
            </a:r>
          </a:p>
          <a:p>
            <a:r>
              <a:rPr lang="en-US" altLang="en-US"/>
              <a:t>an expert teaches the agent to perform domain-specific tasks </a:t>
            </a:r>
          </a:p>
          <a:p>
            <a:pPr lvl="1"/>
            <a:r>
              <a:rPr lang="en-US" altLang="en-US"/>
              <a:t>by giving examples and explanations, </a:t>
            </a:r>
          </a:p>
          <a:p>
            <a:pPr lvl="1"/>
            <a:r>
              <a:rPr lang="en-US" altLang="en-US"/>
              <a:t>by supervising and correcting its behavior. </a:t>
            </a:r>
          </a:p>
          <a:p>
            <a:pPr algn="r">
              <a:buFontTx/>
              <a:buNone/>
            </a:pPr>
            <a:r>
              <a:rPr lang="en-US" altLang="en-US"/>
              <a:t>[Tecuci, Keeling, 1999]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6" name="Slide Number Placeholder 4"/>
          <p:cNvSpPr>
            <a:spLocks noGrp="1"/>
          </p:cNvSpPr>
          <p:nvPr>
            <p:ph type="sldNum" sz="quarter" idx="11"/>
          </p:nvPr>
        </p:nvSpPr>
        <p:spPr/>
        <p:txBody>
          <a:bodyPr/>
          <a:lstStyle/>
          <a:p>
            <a:fld id="{2CC20AFB-CE28-4B46-AB4B-7B9F796207BC}" type="slidenum">
              <a:rPr lang="en-GB" altLang="en-US"/>
              <a:pPr/>
              <a:t>16</a:t>
            </a:fld>
            <a:r>
              <a:rPr lang="en-US" altLang="en-US"/>
              <a:t>/30</a:t>
            </a:r>
            <a:endParaRPr lang="en-GB" altLang="en-US"/>
          </a:p>
        </p:txBody>
      </p:sp>
      <p:sp>
        <p:nvSpPr>
          <p:cNvPr id="97282" name="Rectangle 2"/>
          <p:cNvSpPr>
            <a:spLocks noGrp="1" noChangeArrowheads="1"/>
          </p:cNvSpPr>
          <p:nvPr>
            <p:ph type="title"/>
          </p:nvPr>
        </p:nvSpPr>
        <p:spPr/>
        <p:txBody>
          <a:bodyPr/>
          <a:lstStyle/>
          <a:p>
            <a:r>
              <a:rPr lang="en-US" altLang="en-US"/>
              <a:t>Disciple (2)</a:t>
            </a:r>
          </a:p>
        </p:txBody>
      </p:sp>
      <p:sp>
        <p:nvSpPr>
          <p:cNvPr id="97286" name="Rectangle 6"/>
          <p:cNvSpPr>
            <a:spLocks noGrp="1" noChangeArrowheads="1"/>
          </p:cNvSpPr>
          <p:nvPr>
            <p:ph type="body" idx="1"/>
          </p:nvPr>
        </p:nvSpPr>
        <p:spPr>
          <a:xfrm>
            <a:off x="228600" y="5791200"/>
            <a:ext cx="8382000" cy="609600"/>
          </a:xfrm>
        </p:spPr>
        <p:txBody>
          <a:bodyPr/>
          <a:lstStyle/>
          <a:p>
            <a:pPr algn="ctr">
              <a:lnSpc>
                <a:spcPct val="80000"/>
              </a:lnSpc>
              <a:buFontTx/>
              <a:buNone/>
            </a:pPr>
            <a:r>
              <a:rPr lang="en-US" altLang="en-US" sz="1800" b="1"/>
              <a:t>Overview of the Disciple agent building methodology</a:t>
            </a:r>
          </a:p>
          <a:p>
            <a:pPr algn="ctr">
              <a:lnSpc>
                <a:spcPct val="80000"/>
              </a:lnSpc>
              <a:buFontTx/>
              <a:buNone/>
            </a:pPr>
            <a:r>
              <a:rPr lang="en-US" altLang="en-US" sz="1800" b="1"/>
              <a:t>(Source: [Tecuci, Keeling, 1999])</a:t>
            </a:r>
          </a:p>
        </p:txBody>
      </p:sp>
      <p:pic>
        <p:nvPicPr>
          <p:cNvPr id="97288" name="Picture 8" descr="ai"/>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752600" y="1676400"/>
            <a:ext cx="5334000" cy="41735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6" name="Slide Number Placeholder 4"/>
          <p:cNvSpPr>
            <a:spLocks noGrp="1"/>
          </p:cNvSpPr>
          <p:nvPr>
            <p:ph type="sldNum" sz="quarter" idx="11"/>
          </p:nvPr>
        </p:nvSpPr>
        <p:spPr/>
        <p:txBody>
          <a:bodyPr/>
          <a:lstStyle/>
          <a:p>
            <a:fld id="{65F78B7E-B38E-4C1A-B8F5-15F2CB2EEE1C}" type="slidenum">
              <a:rPr lang="en-GB" altLang="en-US"/>
              <a:pPr/>
              <a:t>17</a:t>
            </a:fld>
            <a:r>
              <a:rPr lang="en-US" altLang="en-US"/>
              <a:t>/30</a:t>
            </a:r>
            <a:endParaRPr lang="en-GB" altLang="en-US"/>
          </a:p>
        </p:txBody>
      </p:sp>
      <p:sp>
        <p:nvSpPr>
          <p:cNvPr id="100354" name="Rectangle 2"/>
          <p:cNvSpPr>
            <a:spLocks noGrp="1" noChangeArrowheads="1"/>
          </p:cNvSpPr>
          <p:nvPr>
            <p:ph type="title"/>
          </p:nvPr>
        </p:nvSpPr>
        <p:spPr/>
        <p:txBody>
          <a:bodyPr/>
          <a:lstStyle/>
          <a:p>
            <a:r>
              <a:rPr lang="en-US" altLang="en-US"/>
              <a:t>Disciple (3)</a:t>
            </a:r>
          </a:p>
        </p:txBody>
      </p:sp>
      <p:sp>
        <p:nvSpPr>
          <p:cNvPr id="100355" name="Rectangle 3"/>
          <p:cNvSpPr>
            <a:spLocks noGrp="1" noChangeArrowheads="1"/>
          </p:cNvSpPr>
          <p:nvPr>
            <p:ph type="body" idx="1"/>
          </p:nvPr>
        </p:nvSpPr>
        <p:spPr>
          <a:xfrm>
            <a:off x="381000" y="5715000"/>
            <a:ext cx="8382000" cy="609600"/>
          </a:xfrm>
        </p:spPr>
        <p:txBody>
          <a:bodyPr/>
          <a:lstStyle/>
          <a:p>
            <a:pPr algn="ctr">
              <a:lnSpc>
                <a:spcPct val="80000"/>
              </a:lnSpc>
              <a:buFontTx/>
              <a:buNone/>
            </a:pPr>
            <a:r>
              <a:rPr lang="en-US" altLang="en-US" sz="1800" b="1"/>
              <a:t>The architecture of the Disciple shell.</a:t>
            </a:r>
          </a:p>
          <a:p>
            <a:pPr algn="ctr">
              <a:lnSpc>
                <a:spcPct val="80000"/>
              </a:lnSpc>
              <a:buFontTx/>
              <a:buNone/>
            </a:pPr>
            <a:r>
              <a:rPr lang="en-US" altLang="en-US" sz="1800" b="1"/>
              <a:t>(Source: [Tecuci, Keeling, 1999])</a:t>
            </a:r>
            <a:r>
              <a:rPr lang="en-US" altLang="en-US" sz="1800"/>
              <a:t> </a:t>
            </a:r>
          </a:p>
        </p:txBody>
      </p:sp>
      <p:pic>
        <p:nvPicPr>
          <p:cNvPr id="100360" name="Picture 8" descr="fig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676400"/>
            <a:ext cx="4953000" cy="397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01742E33-6806-4335-ABC5-FDDC7FD99774}" type="slidenum">
              <a:rPr lang="en-GB" altLang="en-US"/>
              <a:pPr/>
              <a:t>18</a:t>
            </a:fld>
            <a:r>
              <a:rPr lang="en-US" altLang="en-US"/>
              <a:t>/30</a:t>
            </a:r>
            <a:endParaRPr lang="en-GB" altLang="en-US"/>
          </a:p>
        </p:txBody>
      </p:sp>
      <p:sp>
        <p:nvSpPr>
          <p:cNvPr id="102402" name="Rectangle 2"/>
          <p:cNvSpPr>
            <a:spLocks noGrp="1" noChangeArrowheads="1"/>
          </p:cNvSpPr>
          <p:nvPr>
            <p:ph type="title"/>
          </p:nvPr>
        </p:nvSpPr>
        <p:spPr/>
        <p:txBody>
          <a:bodyPr/>
          <a:lstStyle/>
          <a:p>
            <a:r>
              <a:rPr lang="en-US" altLang="en-US"/>
              <a:t>Disciple (4)</a:t>
            </a:r>
          </a:p>
        </p:txBody>
      </p:sp>
      <p:sp>
        <p:nvSpPr>
          <p:cNvPr id="102403" name="Rectangle 3"/>
          <p:cNvSpPr>
            <a:spLocks noGrp="1" noChangeArrowheads="1"/>
          </p:cNvSpPr>
          <p:nvPr>
            <p:ph type="body" idx="1"/>
          </p:nvPr>
        </p:nvSpPr>
        <p:spPr>
          <a:xfrm>
            <a:off x="217488" y="1752600"/>
            <a:ext cx="8763000" cy="4465638"/>
          </a:xfrm>
        </p:spPr>
        <p:txBody>
          <a:bodyPr/>
          <a:lstStyle/>
          <a:p>
            <a:pPr>
              <a:buFontTx/>
              <a:buNone/>
            </a:pPr>
            <a:r>
              <a:rPr lang="en-US" altLang="en-US" sz="2400" b="1"/>
              <a:t>Development phases</a:t>
            </a:r>
          </a:p>
          <a:p>
            <a:r>
              <a:rPr lang="en-US" altLang="en-US" sz="2400"/>
              <a:t>analyzing the problem domain, defining agent requirements and the top level ontology of the agent’s knowledge base; </a:t>
            </a:r>
          </a:p>
          <a:p>
            <a:r>
              <a:rPr lang="en-US" altLang="en-US" sz="2400"/>
              <a:t>designing domain dependent modules, the agents task structure and problem solver; </a:t>
            </a:r>
          </a:p>
          <a:p>
            <a:r>
              <a:rPr lang="en-US" altLang="en-US" sz="2400"/>
              <a:t>customizing the Disciple shell, building the initial knowledge base and problem solver, and teaching the agent how to generate tests; developing the agent with a problem solving engine and a graphical user interface;</a:t>
            </a:r>
          </a:p>
          <a:p>
            <a:r>
              <a:rPr lang="en-US" altLang="en-US" sz="2400"/>
              <a:t>verifying, validating and maintaining the agent.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2FB2A080-C970-4A08-B544-C289D458A271}" type="slidenum">
              <a:rPr lang="en-GB" altLang="en-US"/>
              <a:pPr/>
              <a:t>19</a:t>
            </a:fld>
            <a:r>
              <a:rPr lang="en-US" altLang="en-US"/>
              <a:t>/30</a:t>
            </a:r>
            <a:endParaRPr lang="en-GB" altLang="en-US"/>
          </a:p>
        </p:txBody>
      </p:sp>
      <p:sp>
        <p:nvSpPr>
          <p:cNvPr id="104450" name="Rectangle 2"/>
          <p:cNvSpPr>
            <a:spLocks noGrp="1" noChangeArrowheads="1"/>
          </p:cNvSpPr>
          <p:nvPr>
            <p:ph type="title"/>
          </p:nvPr>
        </p:nvSpPr>
        <p:spPr/>
        <p:txBody>
          <a:bodyPr/>
          <a:lstStyle/>
          <a:p>
            <a:r>
              <a:rPr lang="en-US" altLang="en-US"/>
              <a:t>Agent DORIS (1)</a:t>
            </a:r>
          </a:p>
        </p:txBody>
      </p:sp>
      <p:sp>
        <p:nvSpPr>
          <p:cNvPr id="104451" name="Rectangle 3"/>
          <p:cNvSpPr>
            <a:spLocks noGrp="1" noChangeArrowheads="1"/>
          </p:cNvSpPr>
          <p:nvPr>
            <p:ph type="body" idx="1"/>
          </p:nvPr>
        </p:nvSpPr>
        <p:spPr>
          <a:xfrm>
            <a:off x="381000" y="1752600"/>
            <a:ext cx="8382000" cy="4419600"/>
          </a:xfrm>
        </p:spPr>
        <p:txBody>
          <a:bodyPr/>
          <a:lstStyle/>
          <a:p>
            <a:pPr>
              <a:lnSpc>
                <a:spcPct val="90000"/>
              </a:lnSpc>
            </a:pPr>
            <a:r>
              <a:rPr lang="en-US" altLang="en-US"/>
              <a:t>A pedagogical follow-up agent for Intelligent Tutoring Systems </a:t>
            </a:r>
          </a:p>
          <a:p>
            <a:pPr>
              <a:lnSpc>
                <a:spcPct val="90000"/>
              </a:lnSpc>
            </a:pPr>
            <a:r>
              <a:rPr lang="en-US" altLang="en-US"/>
              <a:t>Task:</a:t>
            </a:r>
          </a:p>
          <a:p>
            <a:pPr lvl="1">
              <a:lnSpc>
                <a:spcPct val="90000"/>
              </a:lnSpc>
            </a:pPr>
            <a:r>
              <a:rPr lang="en-US" altLang="en-US"/>
              <a:t>follow students’ interaction with the intelligent tutor system</a:t>
            </a:r>
          </a:p>
          <a:p>
            <a:pPr lvl="1">
              <a:lnSpc>
                <a:spcPct val="90000"/>
              </a:lnSpc>
            </a:pPr>
            <a:r>
              <a:rPr lang="en-US" altLang="en-US"/>
              <a:t>collect the information required for the modeling of students’ profile used to customize the environment</a:t>
            </a:r>
          </a:p>
          <a:p>
            <a:pPr lvl="1">
              <a:lnSpc>
                <a:spcPct val="90000"/>
              </a:lnSpc>
            </a:pPr>
            <a:r>
              <a:rPr lang="en-US" altLang="en-US"/>
              <a:t>assist, guide student during the construction of their learning.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78B9FF97-A57E-40C4-8956-0C90990AA014}" type="slidenum">
              <a:rPr lang="en-GB" altLang="en-US"/>
              <a:pPr/>
              <a:t>2</a:t>
            </a:fld>
            <a:r>
              <a:rPr lang="en-US" altLang="en-US"/>
              <a:t>/30</a:t>
            </a:r>
            <a:endParaRPr lang="en-GB" altLang="en-US"/>
          </a:p>
        </p:txBody>
      </p:sp>
      <p:sp>
        <p:nvSpPr>
          <p:cNvPr id="7170" name="Rectangle 2"/>
          <p:cNvSpPr>
            <a:spLocks noGrp="1" noChangeArrowheads="1"/>
          </p:cNvSpPr>
          <p:nvPr>
            <p:ph type="title"/>
          </p:nvPr>
        </p:nvSpPr>
        <p:spPr>
          <a:xfrm>
            <a:off x="457200" y="304800"/>
            <a:ext cx="7772400" cy="1143000"/>
          </a:xfrm>
        </p:spPr>
        <p:txBody>
          <a:bodyPr/>
          <a:lstStyle/>
          <a:p>
            <a:r>
              <a:rPr lang="en-US" altLang="en-US"/>
              <a:t>Plan</a:t>
            </a:r>
          </a:p>
        </p:txBody>
      </p:sp>
      <p:sp>
        <p:nvSpPr>
          <p:cNvPr id="7171" name="Rectangle 3"/>
          <p:cNvSpPr>
            <a:spLocks noGrp="1" noChangeArrowheads="1"/>
          </p:cNvSpPr>
          <p:nvPr>
            <p:ph type="body" idx="1"/>
          </p:nvPr>
        </p:nvSpPr>
        <p:spPr>
          <a:xfrm>
            <a:off x="381000" y="1752600"/>
            <a:ext cx="7772400" cy="4114800"/>
          </a:xfrm>
        </p:spPr>
        <p:txBody>
          <a:bodyPr/>
          <a:lstStyle/>
          <a:p>
            <a:pPr>
              <a:lnSpc>
                <a:spcPct val="110000"/>
              </a:lnSpc>
            </a:pPr>
            <a:r>
              <a:rPr lang="en-US" altLang="en-US" sz="2800"/>
              <a:t>Introduction</a:t>
            </a:r>
          </a:p>
          <a:p>
            <a:pPr>
              <a:lnSpc>
                <a:spcPct val="110000"/>
              </a:lnSpc>
            </a:pPr>
            <a:r>
              <a:rPr lang="en-US" altLang="en-US" sz="2800"/>
              <a:t>Intelligent Agent-based approach in Education</a:t>
            </a:r>
          </a:p>
          <a:p>
            <a:pPr>
              <a:lnSpc>
                <a:spcPct val="110000"/>
              </a:lnSpc>
            </a:pPr>
            <a:r>
              <a:rPr lang="en-US" altLang="en-US" sz="2800"/>
              <a:t>Interactive Pedagogical Agent </a:t>
            </a:r>
          </a:p>
          <a:p>
            <a:pPr>
              <a:lnSpc>
                <a:spcPct val="110000"/>
              </a:lnSpc>
            </a:pPr>
            <a:r>
              <a:rPr lang="en-US" altLang="en-US" sz="2800"/>
              <a:t>Developing Intelligent Pedagogical Agent</a:t>
            </a:r>
          </a:p>
          <a:p>
            <a:pPr>
              <a:lnSpc>
                <a:spcPct val="110000"/>
              </a:lnSpc>
            </a:pPr>
            <a:r>
              <a:rPr lang="en-US" altLang="en-US" sz="2800"/>
              <a:t>Examples of Intelligent Pedagogical Agent</a:t>
            </a:r>
          </a:p>
          <a:p>
            <a:pPr>
              <a:lnSpc>
                <a:spcPct val="110000"/>
              </a:lnSpc>
            </a:pPr>
            <a:r>
              <a:rPr lang="en-US" altLang="en-US" sz="2800"/>
              <a:t>Conclusion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23" name="Slide Number Placeholder 4"/>
          <p:cNvSpPr>
            <a:spLocks noGrp="1"/>
          </p:cNvSpPr>
          <p:nvPr>
            <p:ph type="sldNum" sz="quarter" idx="11"/>
          </p:nvPr>
        </p:nvSpPr>
        <p:spPr/>
        <p:txBody>
          <a:bodyPr/>
          <a:lstStyle/>
          <a:p>
            <a:fld id="{C752C1DF-988E-4A7F-A3D3-18830EFF8FCE}" type="slidenum">
              <a:rPr lang="en-GB" altLang="en-US"/>
              <a:pPr/>
              <a:t>20</a:t>
            </a:fld>
            <a:r>
              <a:rPr lang="en-US" altLang="en-US"/>
              <a:t>/30</a:t>
            </a:r>
            <a:endParaRPr lang="en-GB" altLang="en-US"/>
          </a:p>
        </p:txBody>
      </p:sp>
      <p:sp>
        <p:nvSpPr>
          <p:cNvPr id="112642" name="Rectangle 2"/>
          <p:cNvSpPr>
            <a:spLocks noGrp="1" noChangeArrowheads="1"/>
          </p:cNvSpPr>
          <p:nvPr>
            <p:ph type="title"/>
          </p:nvPr>
        </p:nvSpPr>
        <p:spPr/>
        <p:txBody>
          <a:bodyPr/>
          <a:lstStyle/>
          <a:p>
            <a:r>
              <a:rPr lang="en-US" altLang="en-US"/>
              <a:t>Agent DORIS (2)</a:t>
            </a:r>
          </a:p>
        </p:txBody>
      </p:sp>
      <p:sp>
        <p:nvSpPr>
          <p:cNvPr id="112643" name="Rectangle 3"/>
          <p:cNvSpPr>
            <a:spLocks noGrp="1" noChangeArrowheads="1"/>
          </p:cNvSpPr>
          <p:nvPr>
            <p:ph type="body" idx="1"/>
          </p:nvPr>
        </p:nvSpPr>
        <p:spPr>
          <a:xfrm>
            <a:off x="381000" y="5486400"/>
            <a:ext cx="8382000" cy="685800"/>
          </a:xfrm>
        </p:spPr>
        <p:txBody>
          <a:bodyPr/>
          <a:lstStyle/>
          <a:p>
            <a:pPr algn="ctr">
              <a:lnSpc>
                <a:spcPct val="80000"/>
              </a:lnSpc>
              <a:buFontTx/>
              <a:buNone/>
            </a:pPr>
            <a:r>
              <a:rPr lang="en-US" altLang="en-US" sz="2000" b="1"/>
              <a:t>Architecture of DORIS</a:t>
            </a:r>
          </a:p>
          <a:p>
            <a:pPr algn="ctr">
              <a:lnSpc>
                <a:spcPct val="80000"/>
              </a:lnSpc>
              <a:buFontTx/>
              <a:buNone/>
            </a:pPr>
            <a:r>
              <a:rPr lang="en-US" altLang="en-US" sz="2000" b="1"/>
              <a:t>(Source: [Santos et al, 2002])</a:t>
            </a:r>
          </a:p>
        </p:txBody>
      </p:sp>
      <p:grpSp>
        <p:nvGrpSpPr>
          <p:cNvPr id="112644" name="Group 4"/>
          <p:cNvGrpSpPr>
            <a:grpSpLocks/>
          </p:cNvGrpSpPr>
          <p:nvPr/>
        </p:nvGrpSpPr>
        <p:grpSpPr bwMode="auto">
          <a:xfrm>
            <a:off x="1295400" y="1752600"/>
            <a:ext cx="6629400" cy="3733800"/>
            <a:chOff x="2508" y="5580"/>
            <a:chExt cx="7170" cy="3086"/>
          </a:xfrm>
        </p:grpSpPr>
        <p:grpSp>
          <p:nvGrpSpPr>
            <p:cNvPr id="112645" name="Group 5"/>
            <p:cNvGrpSpPr>
              <a:grpSpLocks/>
            </p:cNvGrpSpPr>
            <p:nvPr/>
          </p:nvGrpSpPr>
          <p:grpSpPr bwMode="auto">
            <a:xfrm>
              <a:off x="2508" y="5580"/>
              <a:ext cx="7170" cy="3086"/>
              <a:chOff x="2508" y="5580"/>
              <a:chExt cx="7170" cy="3086"/>
            </a:xfrm>
          </p:grpSpPr>
          <p:sp>
            <p:nvSpPr>
              <p:cNvPr id="112646" name="Rectangle 6"/>
              <p:cNvSpPr>
                <a:spLocks noChangeArrowheads="1"/>
              </p:cNvSpPr>
              <p:nvPr/>
            </p:nvSpPr>
            <p:spPr bwMode="auto">
              <a:xfrm>
                <a:off x="2508" y="5580"/>
                <a:ext cx="5010" cy="3086"/>
              </a:xfrm>
              <a:prstGeom prst="rect">
                <a:avLst/>
              </a:prstGeom>
              <a:solidFill>
                <a:srgbClr val="FFFFFF"/>
              </a:solidFill>
              <a:ln w="9525">
                <a:solidFill>
                  <a:srgbClr val="000000"/>
                </a:solidFill>
                <a:miter lim="800000"/>
                <a:headEnd/>
                <a:tailEnd/>
              </a:ln>
            </p:spPr>
            <p:txBody>
              <a:bodyPr/>
              <a:lstStyle/>
              <a:p>
                <a:endParaRPr lang="en-ZA"/>
              </a:p>
            </p:txBody>
          </p:sp>
          <p:sp>
            <p:nvSpPr>
              <p:cNvPr id="112647" name="AutoShape 7"/>
              <p:cNvSpPr>
                <a:spLocks noChangeArrowheads="1"/>
              </p:cNvSpPr>
              <p:nvPr/>
            </p:nvSpPr>
            <p:spPr bwMode="auto">
              <a:xfrm>
                <a:off x="2658" y="5735"/>
                <a:ext cx="1800" cy="1080"/>
              </a:xfrm>
              <a:prstGeom prst="can">
                <a:avLst>
                  <a:gd name="adj" fmla="val 25000"/>
                </a:avLst>
              </a:prstGeom>
              <a:solidFill>
                <a:srgbClr val="FFFFFF"/>
              </a:solidFill>
              <a:ln w="9525">
                <a:solidFill>
                  <a:srgbClr val="000000"/>
                </a:solidFill>
                <a:round/>
                <a:headEnd/>
                <a:tailEnd/>
              </a:ln>
            </p:spPr>
            <p:txBody>
              <a:bodyPr/>
              <a:lstStyle/>
              <a:p>
                <a:endParaRPr lang="en-ZA"/>
              </a:p>
            </p:txBody>
          </p:sp>
          <p:sp>
            <p:nvSpPr>
              <p:cNvPr id="112648" name="Text Box 8"/>
              <p:cNvSpPr txBox="1">
                <a:spLocks noChangeArrowheads="1"/>
              </p:cNvSpPr>
              <p:nvPr/>
            </p:nvSpPr>
            <p:spPr bwMode="auto">
              <a:xfrm>
                <a:off x="2658" y="6197"/>
                <a:ext cx="1650" cy="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200"/>
                  <a:t>Knowledge Base</a:t>
                </a:r>
                <a:endParaRPr lang="en-US" altLang="en-US"/>
              </a:p>
            </p:txBody>
          </p:sp>
          <p:sp>
            <p:nvSpPr>
              <p:cNvPr id="112649" name="Text Box 9"/>
              <p:cNvSpPr txBox="1">
                <a:spLocks noChangeArrowheads="1"/>
              </p:cNvSpPr>
              <p:nvPr/>
            </p:nvSpPr>
            <p:spPr bwMode="auto">
              <a:xfrm>
                <a:off x="2658" y="7431"/>
                <a:ext cx="1650" cy="772"/>
              </a:xfrm>
              <a:prstGeom prst="rect">
                <a:avLst/>
              </a:prstGeom>
              <a:solidFill>
                <a:srgbClr val="FFFFFF"/>
              </a:solidFill>
              <a:ln w="9525">
                <a:solidFill>
                  <a:srgbClr val="000000"/>
                </a:solidFill>
                <a:miter lim="800000"/>
                <a:headEnd/>
                <a:tailEnd/>
              </a:ln>
            </p:spPr>
            <p:txBody>
              <a:bodyPr/>
              <a:lstStyle/>
              <a:p>
                <a:pPr algn="ctr"/>
                <a:r>
                  <a:rPr lang="en-US" altLang="en-US" sz="1200"/>
                  <a:t>Cognitive</a:t>
                </a:r>
              </a:p>
              <a:p>
                <a:pPr algn="ctr"/>
                <a:r>
                  <a:rPr lang="en-US" altLang="en-US" sz="1200"/>
                  <a:t>module</a:t>
                </a:r>
                <a:endParaRPr lang="en-US" altLang="en-US"/>
              </a:p>
            </p:txBody>
          </p:sp>
          <p:sp>
            <p:nvSpPr>
              <p:cNvPr id="112650" name="Text Box 10"/>
              <p:cNvSpPr txBox="1">
                <a:spLocks noChangeArrowheads="1"/>
              </p:cNvSpPr>
              <p:nvPr/>
            </p:nvSpPr>
            <p:spPr bwMode="auto">
              <a:xfrm>
                <a:off x="5358" y="5889"/>
                <a:ext cx="1650" cy="769"/>
              </a:xfrm>
              <a:prstGeom prst="rect">
                <a:avLst/>
              </a:prstGeom>
              <a:solidFill>
                <a:srgbClr val="FFFFFF"/>
              </a:solidFill>
              <a:ln w="9525">
                <a:solidFill>
                  <a:srgbClr val="000000"/>
                </a:solidFill>
                <a:miter lim="800000"/>
                <a:headEnd/>
                <a:tailEnd/>
              </a:ln>
            </p:spPr>
            <p:txBody>
              <a:bodyPr/>
              <a:lstStyle/>
              <a:p>
                <a:pPr algn="ctr"/>
                <a:r>
                  <a:rPr lang="en-US" altLang="en-US" sz="1200"/>
                  <a:t>Perceptive</a:t>
                </a:r>
              </a:p>
              <a:p>
                <a:pPr algn="ctr"/>
                <a:r>
                  <a:rPr lang="en-US" altLang="en-US" sz="1200"/>
                  <a:t>module</a:t>
                </a:r>
                <a:endParaRPr lang="en-US" altLang="en-US"/>
              </a:p>
            </p:txBody>
          </p:sp>
          <p:sp>
            <p:nvSpPr>
              <p:cNvPr id="112651" name="Text Box 11"/>
              <p:cNvSpPr txBox="1">
                <a:spLocks noChangeArrowheads="1"/>
              </p:cNvSpPr>
              <p:nvPr/>
            </p:nvSpPr>
            <p:spPr bwMode="auto">
              <a:xfrm>
                <a:off x="5358" y="7432"/>
                <a:ext cx="1650" cy="770"/>
              </a:xfrm>
              <a:prstGeom prst="rect">
                <a:avLst/>
              </a:prstGeom>
              <a:solidFill>
                <a:srgbClr val="FFFFFF"/>
              </a:solidFill>
              <a:ln w="9525">
                <a:solidFill>
                  <a:srgbClr val="000000"/>
                </a:solidFill>
                <a:miter lim="800000"/>
                <a:headEnd/>
                <a:tailEnd/>
              </a:ln>
            </p:spPr>
            <p:txBody>
              <a:bodyPr/>
              <a:lstStyle/>
              <a:p>
                <a:pPr algn="ctr"/>
                <a:r>
                  <a:rPr lang="en-US" altLang="en-US" sz="1200"/>
                  <a:t>Reactive</a:t>
                </a:r>
              </a:p>
              <a:p>
                <a:pPr algn="ctr"/>
                <a:r>
                  <a:rPr lang="en-US" altLang="en-US" sz="1200"/>
                  <a:t>module</a:t>
                </a:r>
                <a:endParaRPr lang="en-US" altLang="en-US"/>
              </a:p>
            </p:txBody>
          </p:sp>
          <p:sp>
            <p:nvSpPr>
              <p:cNvPr id="112652" name="Text Box 12"/>
              <p:cNvSpPr txBox="1">
                <a:spLocks noChangeArrowheads="1"/>
              </p:cNvSpPr>
              <p:nvPr/>
            </p:nvSpPr>
            <p:spPr bwMode="auto">
              <a:xfrm>
                <a:off x="7758" y="6043"/>
                <a:ext cx="1920" cy="461"/>
              </a:xfrm>
              <a:prstGeom prst="rect">
                <a:avLst/>
              </a:prstGeom>
              <a:solidFill>
                <a:srgbClr val="FFFFFF"/>
              </a:solidFill>
              <a:ln w="9525">
                <a:solidFill>
                  <a:srgbClr val="000000"/>
                </a:solidFill>
                <a:miter lim="800000"/>
                <a:headEnd/>
                <a:tailEnd/>
              </a:ln>
            </p:spPr>
            <p:txBody>
              <a:bodyPr/>
              <a:lstStyle/>
              <a:p>
                <a:pPr algn="ctr"/>
                <a:r>
                  <a:rPr lang="en-US" altLang="en-US" sz="1200" b="1"/>
                  <a:t>ENVIRONMENT</a:t>
                </a:r>
                <a:endParaRPr lang="en-US" altLang="en-US"/>
              </a:p>
            </p:txBody>
          </p:sp>
          <p:sp>
            <p:nvSpPr>
              <p:cNvPr id="112653" name="AutoShape 13"/>
              <p:cNvSpPr>
                <a:spLocks noChangeArrowheads="1"/>
              </p:cNvSpPr>
              <p:nvPr/>
            </p:nvSpPr>
            <p:spPr bwMode="auto">
              <a:xfrm>
                <a:off x="4608" y="6197"/>
                <a:ext cx="600" cy="309"/>
              </a:xfrm>
              <a:prstGeom prst="leftRightArrow">
                <a:avLst>
                  <a:gd name="adj1" fmla="val 50000"/>
                  <a:gd name="adj2" fmla="val 38835"/>
                </a:avLst>
              </a:prstGeom>
              <a:solidFill>
                <a:srgbClr val="000000"/>
              </a:solidFill>
              <a:ln w="9525">
                <a:solidFill>
                  <a:srgbClr val="000000"/>
                </a:solidFill>
                <a:miter lim="800000"/>
                <a:headEnd/>
                <a:tailEnd/>
              </a:ln>
            </p:spPr>
            <p:txBody>
              <a:bodyPr/>
              <a:lstStyle/>
              <a:p>
                <a:endParaRPr lang="en-ZA"/>
              </a:p>
            </p:txBody>
          </p:sp>
          <p:sp>
            <p:nvSpPr>
              <p:cNvPr id="112654" name="AutoShape 14"/>
              <p:cNvSpPr>
                <a:spLocks noChangeArrowheads="1"/>
              </p:cNvSpPr>
              <p:nvPr/>
            </p:nvSpPr>
            <p:spPr bwMode="auto">
              <a:xfrm>
                <a:off x="4608" y="7740"/>
                <a:ext cx="600" cy="309"/>
              </a:xfrm>
              <a:prstGeom prst="leftRightArrow">
                <a:avLst>
                  <a:gd name="adj1" fmla="val 50000"/>
                  <a:gd name="adj2" fmla="val 38835"/>
                </a:avLst>
              </a:prstGeom>
              <a:solidFill>
                <a:srgbClr val="000000"/>
              </a:solidFill>
              <a:ln w="9525">
                <a:solidFill>
                  <a:srgbClr val="000000"/>
                </a:solidFill>
                <a:miter lim="800000"/>
                <a:headEnd/>
                <a:tailEnd/>
              </a:ln>
            </p:spPr>
            <p:txBody>
              <a:bodyPr/>
              <a:lstStyle/>
              <a:p>
                <a:endParaRPr lang="en-ZA"/>
              </a:p>
            </p:txBody>
          </p:sp>
          <p:sp>
            <p:nvSpPr>
              <p:cNvPr id="112655" name="AutoShape 15"/>
              <p:cNvSpPr>
                <a:spLocks noChangeArrowheads="1"/>
              </p:cNvSpPr>
              <p:nvPr/>
            </p:nvSpPr>
            <p:spPr bwMode="auto">
              <a:xfrm>
                <a:off x="7079" y="6174"/>
                <a:ext cx="600" cy="309"/>
              </a:xfrm>
              <a:prstGeom prst="leftRightArrow">
                <a:avLst>
                  <a:gd name="adj1" fmla="val 50000"/>
                  <a:gd name="adj2" fmla="val 38835"/>
                </a:avLst>
              </a:prstGeom>
              <a:solidFill>
                <a:srgbClr val="000000"/>
              </a:solidFill>
              <a:ln w="9525">
                <a:solidFill>
                  <a:srgbClr val="000000"/>
                </a:solidFill>
                <a:miter lim="800000"/>
                <a:headEnd/>
                <a:tailEnd/>
              </a:ln>
            </p:spPr>
            <p:txBody>
              <a:bodyPr/>
              <a:lstStyle/>
              <a:p>
                <a:endParaRPr lang="en-ZA"/>
              </a:p>
            </p:txBody>
          </p:sp>
          <p:sp>
            <p:nvSpPr>
              <p:cNvPr id="112656" name="Text Box 16"/>
              <p:cNvSpPr txBox="1">
                <a:spLocks noChangeArrowheads="1"/>
              </p:cNvSpPr>
              <p:nvPr/>
            </p:nvSpPr>
            <p:spPr bwMode="auto">
              <a:xfrm>
                <a:off x="8208" y="7432"/>
                <a:ext cx="1200" cy="987"/>
              </a:xfrm>
              <a:prstGeom prst="rect">
                <a:avLst/>
              </a:prstGeom>
              <a:solidFill>
                <a:srgbClr val="FFFFFF"/>
              </a:solidFill>
              <a:ln w="9525">
                <a:solidFill>
                  <a:srgbClr val="000000"/>
                </a:solidFill>
                <a:miter lim="800000"/>
                <a:headEnd/>
                <a:tailEnd/>
              </a:ln>
            </p:spPr>
            <p:txBody>
              <a:bodyPr/>
              <a:lstStyle/>
              <a:p>
                <a:endParaRPr lang="en-US" altLang="en-US" sz="1200"/>
              </a:p>
              <a:p>
                <a:pPr algn="ctr"/>
                <a:r>
                  <a:rPr lang="en-US" altLang="en-US" sz="1200"/>
                  <a:t>Agent</a:t>
                </a:r>
                <a:endParaRPr lang="en-US" altLang="en-US"/>
              </a:p>
            </p:txBody>
          </p:sp>
          <p:sp>
            <p:nvSpPr>
              <p:cNvPr id="112657" name="AutoShape 17"/>
              <p:cNvSpPr>
                <a:spLocks noChangeArrowheads="1"/>
              </p:cNvSpPr>
              <p:nvPr/>
            </p:nvSpPr>
            <p:spPr bwMode="auto">
              <a:xfrm>
                <a:off x="7158" y="7740"/>
                <a:ext cx="900" cy="310"/>
              </a:xfrm>
              <a:prstGeom prst="rightArrow">
                <a:avLst>
                  <a:gd name="adj1" fmla="val 50000"/>
                  <a:gd name="adj2" fmla="val 72581"/>
                </a:avLst>
              </a:prstGeom>
              <a:solidFill>
                <a:srgbClr val="000000"/>
              </a:solidFill>
              <a:ln w="9525">
                <a:solidFill>
                  <a:srgbClr val="000000"/>
                </a:solidFill>
                <a:miter lim="800000"/>
                <a:headEnd/>
                <a:tailEnd/>
              </a:ln>
            </p:spPr>
            <p:txBody>
              <a:bodyPr/>
              <a:lstStyle/>
              <a:p>
                <a:endParaRPr lang="en-ZA"/>
              </a:p>
            </p:txBody>
          </p:sp>
          <p:sp>
            <p:nvSpPr>
              <p:cNvPr id="112658" name="AutoShape 18"/>
              <p:cNvSpPr>
                <a:spLocks noChangeArrowheads="1"/>
              </p:cNvSpPr>
              <p:nvPr/>
            </p:nvSpPr>
            <p:spPr bwMode="auto">
              <a:xfrm>
                <a:off x="3461" y="6920"/>
                <a:ext cx="247" cy="463"/>
              </a:xfrm>
              <a:prstGeom prst="upDownArrow">
                <a:avLst>
                  <a:gd name="adj1" fmla="val 50000"/>
                  <a:gd name="adj2" fmla="val 37490"/>
                </a:avLst>
              </a:prstGeom>
              <a:solidFill>
                <a:srgbClr val="000000"/>
              </a:solidFill>
              <a:ln w="9525">
                <a:solidFill>
                  <a:srgbClr val="000000"/>
                </a:solidFill>
                <a:miter lim="800000"/>
                <a:headEnd/>
                <a:tailEnd/>
              </a:ln>
            </p:spPr>
            <p:txBody>
              <a:bodyPr/>
              <a:lstStyle/>
              <a:p>
                <a:endParaRPr lang="en-ZA"/>
              </a:p>
            </p:txBody>
          </p:sp>
          <p:sp>
            <p:nvSpPr>
              <p:cNvPr id="112659" name="AutoShape 19"/>
              <p:cNvSpPr>
                <a:spLocks noChangeArrowheads="1"/>
              </p:cNvSpPr>
              <p:nvPr/>
            </p:nvSpPr>
            <p:spPr bwMode="auto">
              <a:xfrm>
                <a:off x="8658" y="6660"/>
                <a:ext cx="300" cy="617"/>
              </a:xfrm>
              <a:prstGeom prst="upDownArrow">
                <a:avLst>
                  <a:gd name="adj1" fmla="val 50000"/>
                  <a:gd name="adj2" fmla="val 41133"/>
                </a:avLst>
              </a:prstGeom>
              <a:solidFill>
                <a:srgbClr val="000000"/>
              </a:solidFill>
              <a:ln w="9525">
                <a:solidFill>
                  <a:srgbClr val="000000"/>
                </a:solidFill>
                <a:miter lim="800000"/>
                <a:headEnd/>
                <a:tailEnd/>
              </a:ln>
            </p:spPr>
            <p:txBody>
              <a:bodyPr/>
              <a:lstStyle/>
              <a:p>
                <a:endParaRPr lang="en-ZA"/>
              </a:p>
            </p:txBody>
          </p:sp>
          <p:sp>
            <p:nvSpPr>
              <p:cNvPr id="112660" name="AutoShape 20"/>
              <p:cNvSpPr>
                <a:spLocks noChangeArrowheads="1"/>
              </p:cNvSpPr>
              <p:nvPr/>
            </p:nvSpPr>
            <p:spPr bwMode="auto">
              <a:xfrm rot="2760000">
                <a:off x="4667" y="6456"/>
                <a:ext cx="283" cy="1001"/>
              </a:xfrm>
              <a:prstGeom prst="upDownArrow">
                <a:avLst>
                  <a:gd name="adj1" fmla="val 50000"/>
                  <a:gd name="adj2" fmla="val 70742"/>
                </a:avLst>
              </a:prstGeom>
              <a:solidFill>
                <a:srgbClr val="000000"/>
              </a:solidFill>
              <a:ln w="9525">
                <a:solidFill>
                  <a:srgbClr val="000000"/>
                </a:solidFill>
                <a:miter lim="800000"/>
                <a:headEnd/>
                <a:tailEnd/>
              </a:ln>
            </p:spPr>
            <p:txBody>
              <a:bodyPr/>
              <a:lstStyle/>
              <a:p>
                <a:endParaRPr lang="en-ZA"/>
              </a:p>
            </p:txBody>
          </p:sp>
        </p:grpSp>
        <p:sp>
          <p:nvSpPr>
            <p:cNvPr id="112661" name="Text Box 21"/>
            <p:cNvSpPr txBox="1">
              <a:spLocks noChangeArrowheads="1"/>
            </p:cNvSpPr>
            <p:nvPr/>
          </p:nvSpPr>
          <p:spPr bwMode="auto">
            <a:xfrm>
              <a:off x="5358" y="8203"/>
              <a:ext cx="1800" cy="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200" b="1" i="1"/>
                <a:t>Pedagogical Agent</a:t>
              </a:r>
              <a:endParaRPr lang="en-US" altLang="en-US"/>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6809B80B-2ECD-4C88-9A78-84EB39706D4A}" type="slidenum">
              <a:rPr lang="en-GB" altLang="en-US"/>
              <a:pPr/>
              <a:t>21</a:t>
            </a:fld>
            <a:r>
              <a:rPr lang="en-US" altLang="en-US"/>
              <a:t>/30</a:t>
            </a:r>
            <a:endParaRPr lang="en-GB" altLang="en-US"/>
          </a:p>
        </p:txBody>
      </p:sp>
      <p:sp>
        <p:nvSpPr>
          <p:cNvPr id="114690" name="Rectangle 2"/>
          <p:cNvSpPr>
            <a:spLocks noGrp="1" noChangeArrowheads="1"/>
          </p:cNvSpPr>
          <p:nvPr>
            <p:ph type="title"/>
          </p:nvPr>
        </p:nvSpPr>
        <p:spPr/>
        <p:txBody>
          <a:bodyPr/>
          <a:lstStyle/>
          <a:p>
            <a:r>
              <a:rPr lang="en-US" altLang="en-US"/>
              <a:t>Agent DORIS (3)</a:t>
            </a:r>
          </a:p>
        </p:txBody>
      </p:sp>
      <p:sp>
        <p:nvSpPr>
          <p:cNvPr id="114691" name="Rectangle 3"/>
          <p:cNvSpPr>
            <a:spLocks noGrp="1" noChangeArrowheads="1"/>
          </p:cNvSpPr>
          <p:nvPr>
            <p:ph type="body" idx="1"/>
          </p:nvPr>
        </p:nvSpPr>
        <p:spPr/>
        <p:txBody>
          <a:bodyPr/>
          <a:lstStyle/>
          <a:p>
            <a:pPr>
              <a:buFontTx/>
              <a:buNone/>
            </a:pPr>
            <a:r>
              <a:rPr lang="en-US" altLang="en-US"/>
              <a:t>Two types of behavior: </a:t>
            </a:r>
          </a:p>
          <a:p>
            <a:r>
              <a:rPr lang="en-US" altLang="en-US"/>
              <a:t>The cognitive behavior encourages students to follow the class, send them stimulus messages (tips, reminders,…), perceive the interaction environment,…</a:t>
            </a:r>
          </a:p>
          <a:p>
            <a:r>
              <a:rPr lang="en-US" altLang="en-US"/>
              <a:t>The reactive behavior manipulates the agent’s appearance and selects an appropriate attitude.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6" name="Slide Number Placeholder 4"/>
          <p:cNvSpPr>
            <a:spLocks noGrp="1"/>
          </p:cNvSpPr>
          <p:nvPr>
            <p:ph type="sldNum" sz="quarter" idx="11"/>
          </p:nvPr>
        </p:nvSpPr>
        <p:spPr/>
        <p:txBody>
          <a:bodyPr/>
          <a:lstStyle/>
          <a:p>
            <a:fld id="{5F8B9C28-8A9E-4915-8A35-D2F3B6233608}" type="slidenum">
              <a:rPr lang="en-GB" altLang="en-US"/>
              <a:pPr/>
              <a:t>22</a:t>
            </a:fld>
            <a:r>
              <a:rPr lang="en-US" altLang="en-US"/>
              <a:t>/30</a:t>
            </a:r>
            <a:endParaRPr lang="en-GB" altLang="en-US"/>
          </a:p>
        </p:txBody>
      </p:sp>
      <p:sp>
        <p:nvSpPr>
          <p:cNvPr id="116738" name="Rectangle 2"/>
          <p:cNvSpPr>
            <a:spLocks noGrp="1" noChangeArrowheads="1"/>
          </p:cNvSpPr>
          <p:nvPr>
            <p:ph type="title"/>
          </p:nvPr>
        </p:nvSpPr>
        <p:spPr/>
        <p:txBody>
          <a:bodyPr/>
          <a:lstStyle/>
          <a:p>
            <a:r>
              <a:rPr lang="en-US" altLang="en-US"/>
              <a:t>Agent Adele (1)</a:t>
            </a:r>
          </a:p>
        </p:txBody>
      </p:sp>
      <p:sp>
        <p:nvSpPr>
          <p:cNvPr id="116739" name="Rectangle 3"/>
          <p:cNvSpPr>
            <a:spLocks noGrp="1" noChangeArrowheads="1"/>
          </p:cNvSpPr>
          <p:nvPr>
            <p:ph type="body" idx="1"/>
          </p:nvPr>
        </p:nvSpPr>
        <p:spPr>
          <a:xfrm>
            <a:off x="381000" y="5410200"/>
            <a:ext cx="8382000" cy="685800"/>
          </a:xfrm>
        </p:spPr>
        <p:txBody>
          <a:bodyPr/>
          <a:lstStyle/>
          <a:p>
            <a:pPr algn="ctr">
              <a:lnSpc>
                <a:spcPct val="80000"/>
              </a:lnSpc>
              <a:buFontTx/>
              <a:buNone/>
            </a:pPr>
            <a:r>
              <a:rPr lang="en-US" altLang="en-US" sz="2400" b="1"/>
              <a:t>Adele oversees a student working through clinical dentistry and medical cases. (Source: [Swan et al, 1999])</a:t>
            </a:r>
            <a:r>
              <a:rPr lang="en-US" altLang="en-US" sz="2400"/>
              <a:t> </a:t>
            </a:r>
          </a:p>
        </p:txBody>
      </p:sp>
      <p:pic>
        <p:nvPicPr>
          <p:cNvPr id="116740" name="Picture 4"/>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381000" y="1905000"/>
            <a:ext cx="8534400" cy="308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9FEAAA54-BBA2-4A8D-AE46-83C6DFA40C05}" type="slidenum">
              <a:rPr lang="en-GB" altLang="en-US"/>
              <a:pPr/>
              <a:t>23</a:t>
            </a:fld>
            <a:r>
              <a:rPr lang="en-US" altLang="en-US"/>
              <a:t>/30</a:t>
            </a:r>
            <a:endParaRPr lang="en-GB" altLang="en-US"/>
          </a:p>
        </p:txBody>
      </p:sp>
      <p:sp>
        <p:nvSpPr>
          <p:cNvPr id="118786" name="Rectangle 2"/>
          <p:cNvSpPr>
            <a:spLocks noGrp="1" noChangeArrowheads="1"/>
          </p:cNvSpPr>
          <p:nvPr>
            <p:ph type="title"/>
          </p:nvPr>
        </p:nvSpPr>
        <p:spPr/>
        <p:txBody>
          <a:bodyPr/>
          <a:lstStyle/>
          <a:p>
            <a:r>
              <a:rPr lang="en-US" altLang="en-US"/>
              <a:t>Agent Adele (2)</a:t>
            </a:r>
          </a:p>
        </p:txBody>
      </p:sp>
      <p:sp>
        <p:nvSpPr>
          <p:cNvPr id="118787" name="Rectangle 3"/>
          <p:cNvSpPr>
            <a:spLocks noGrp="1" noChangeArrowheads="1"/>
          </p:cNvSpPr>
          <p:nvPr>
            <p:ph type="body" idx="1"/>
          </p:nvPr>
        </p:nvSpPr>
        <p:spPr>
          <a:xfrm>
            <a:off x="381000" y="1752600"/>
            <a:ext cx="8382000" cy="4419600"/>
          </a:xfrm>
        </p:spPr>
        <p:txBody>
          <a:bodyPr/>
          <a:lstStyle/>
          <a:p>
            <a:pPr>
              <a:lnSpc>
                <a:spcPct val="90000"/>
              </a:lnSpc>
            </a:pPr>
            <a:r>
              <a:rPr lang="en-US" altLang="en-US" sz="2400"/>
              <a:t>Reinforce the following kinds of learning as the students work through clinical problems. </a:t>
            </a:r>
          </a:p>
          <a:p>
            <a:pPr>
              <a:lnSpc>
                <a:spcPct val="90000"/>
              </a:lnSpc>
            </a:pPr>
            <a:r>
              <a:rPr lang="en-US" altLang="en-US" sz="2400"/>
              <a:t>Help learners acquire an understanding of best practice, </a:t>
            </a:r>
          </a:p>
          <a:p>
            <a:pPr lvl="1">
              <a:lnSpc>
                <a:spcPct val="90000"/>
              </a:lnSpc>
            </a:pPr>
            <a:r>
              <a:rPr lang="en-US" altLang="en-US" sz="2000"/>
              <a:t>Ex: the appropriate clinical procedures to follow. </a:t>
            </a:r>
          </a:p>
          <a:p>
            <a:pPr>
              <a:lnSpc>
                <a:spcPct val="90000"/>
              </a:lnSpc>
            </a:pPr>
            <a:r>
              <a:rPr lang="en-US" altLang="en-US" sz="2400"/>
              <a:t>Help students to learn how to apply the procedures, </a:t>
            </a:r>
          </a:p>
          <a:p>
            <a:pPr lvl="1">
              <a:lnSpc>
                <a:spcPct val="90000"/>
              </a:lnSpc>
            </a:pPr>
            <a:r>
              <a:rPr lang="en-US" altLang="en-US" sz="2000"/>
              <a:t>Ex: what actions to take in order to obtain desired patient information.</a:t>
            </a:r>
          </a:p>
          <a:p>
            <a:pPr>
              <a:lnSpc>
                <a:spcPct val="90000"/>
              </a:lnSpc>
            </a:pPr>
            <a:r>
              <a:rPr lang="en-US" altLang="en-US" sz="2400"/>
              <a:t>Help learners to understand why a diagnostic or therapeutic action should be taken, what effect it will have and what its significance is. </a:t>
            </a:r>
          </a:p>
          <a:p>
            <a:pPr algn="r">
              <a:lnSpc>
                <a:spcPct val="90000"/>
              </a:lnSpc>
              <a:buFontTx/>
              <a:buNone/>
            </a:pPr>
            <a:r>
              <a:rPr lang="en-US" altLang="en-US" sz="2400"/>
              <a:t>[Johnson et al, 2003]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6C6AD4BD-5F7E-49C6-A236-E001DF01DA18}" type="slidenum">
              <a:rPr lang="en-GB" altLang="en-US"/>
              <a:pPr/>
              <a:t>24</a:t>
            </a:fld>
            <a:r>
              <a:rPr lang="en-US" altLang="en-US"/>
              <a:t>/30</a:t>
            </a:r>
            <a:endParaRPr lang="en-GB" altLang="en-US"/>
          </a:p>
        </p:txBody>
      </p:sp>
      <p:sp>
        <p:nvSpPr>
          <p:cNvPr id="119810" name="Rectangle 2"/>
          <p:cNvSpPr>
            <a:spLocks noGrp="1" noChangeArrowheads="1"/>
          </p:cNvSpPr>
          <p:nvPr>
            <p:ph type="title"/>
          </p:nvPr>
        </p:nvSpPr>
        <p:spPr/>
        <p:txBody>
          <a:bodyPr/>
          <a:lstStyle/>
          <a:p>
            <a:r>
              <a:rPr lang="en-US" altLang="en-US"/>
              <a:t>Component of Agent Adele</a:t>
            </a:r>
          </a:p>
        </p:txBody>
      </p:sp>
      <p:sp>
        <p:nvSpPr>
          <p:cNvPr id="119811" name="Rectangle 3"/>
          <p:cNvSpPr>
            <a:spLocks noGrp="1" noChangeArrowheads="1"/>
          </p:cNvSpPr>
          <p:nvPr>
            <p:ph type="body" idx="1"/>
          </p:nvPr>
        </p:nvSpPr>
        <p:spPr/>
        <p:txBody>
          <a:bodyPr/>
          <a:lstStyle/>
          <a:p>
            <a:r>
              <a:rPr lang="en-US" altLang="en-US"/>
              <a:t>The pedagogical agent</a:t>
            </a:r>
          </a:p>
          <a:p>
            <a:pPr lvl="1"/>
            <a:r>
              <a:rPr lang="en-US" altLang="en-US"/>
              <a:t>The reasoning engine performs all monitoring and decision making. </a:t>
            </a:r>
          </a:p>
          <a:p>
            <a:pPr lvl="1"/>
            <a:r>
              <a:rPr lang="en-US" altLang="en-US"/>
              <a:t>The animated persona is simply a Java applet that can be used alone or incorporated into a larger application. </a:t>
            </a:r>
          </a:p>
          <a:p>
            <a:r>
              <a:rPr lang="en-US" altLang="en-US"/>
              <a:t>The simulation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3C96C896-EF37-4878-BB83-FA4649526618}" type="slidenum">
              <a:rPr lang="en-GB" altLang="en-US"/>
              <a:pPr/>
              <a:t>25</a:t>
            </a:fld>
            <a:r>
              <a:rPr lang="en-US" altLang="en-US"/>
              <a:t>/30</a:t>
            </a:r>
            <a:endParaRPr lang="en-GB" altLang="en-US"/>
          </a:p>
        </p:txBody>
      </p:sp>
      <p:sp>
        <p:nvSpPr>
          <p:cNvPr id="120834" name="Rectangle 2"/>
          <p:cNvSpPr>
            <a:spLocks noGrp="1" noChangeArrowheads="1"/>
          </p:cNvSpPr>
          <p:nvPr>
            <p:ph type="title"/>
          </p:nvPr>
        </p:nvSpPr>
        <p:spPr/>
        <p:txBody>
          <a:bodyPr/>
          <a:lstStyle/>
          <a:p>
            <a:r>
              <a:rPr lang="en-US" altLang="en-US" sz="4000"/>
              <a:t>Multi-Agent System in Education </a:t>
            </a:r>
          </a:p>
        </p:txBody>
      </p:sp>
      <p:sp>
        <p:nvSpPr>
          <p:cNvPr id="120835" name="Rectangle 3"/>
          <p:cNvSpPr>
            <a:spLocks noGrp="1" noChangeArrowheads="1"/>
          </p:cNvSpPr>
          <p:nvPr>
            <p:ph type="body" idx="1"/>
          </p:nvPr>
        </p:nvSpPr>
        <p:spPr/>
        <p:txBody>
          <a:bodyPr/>
          <a:lstStyle/>
          <a:p>
            <a:r>
              <a:rPr lang="en-US" altLang="en-US"/>
              <a:t>Autonomously designed;</a:t>
            </a:r>
          </a:p>
          <a:p>
            <a:r>
              <a:rPr lang="en-US" altLang="en-US"/>
              <a:t>Flexibly designed;</a:t>
            </a:r>
          </a:p>
          <a:p>
            <a:r>
              <a:rPr lang="en-US" altLang="en-US"/>
              <a:t>Autonomously executed.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B89FB278-967C-4A81-AE4E-E7DD1CDAC65C}" type="slidenum">
              <a:rPr lang="en-GB" altLang="en-US"/>
              <a:pPr/>
              <a:t>26</a:t>
            </a:fld>
            <a:r>
              <a:rPr lang="en-US" altLang="en-US"/>
              <a:t>/30</a:t>
            </a:r>
            <a:endParaRPr lang="en-GB" altLang="en-US"/>
          </a:p>
        </p:txBody>
      </p:sp>
      <p:sp>
        <p:nvSpPr>
          <p:cNvPr id="122882" name="Rectangle 2"/>
          <p:cNvSpPr>
            <a:spLocks noGrp="1" noChangeArrowheads="1"/>
          </p:cNvSpPr>
          <p:nvPr>
            <p:ph type="title"/>
          </p:nvPr>
        </p:nvSpPr>
        <p:spPr/>
        <p:txBody>
          <a:bodyPr/>
          <a:lstStyle/>
          <a:p>
            <a:r>
              <a:rPr lang="en-US" altLang="en-US"/>
              <a:t>MAS-PLANG (1) </a:t>
            </a:r>
          </a:p>
        </p:txBody>
      </p:sp>
      <p:sp>
        <p:nvSpPr>
          <p:cNvPr id="122883" name="Rectangle 3"/>
          <p:cNvSpPr>
            <a:spLocks noGrp="1" noChangeArrowheads="1"/>
          </p:cNvSpPr>
          <p:nvPr>
            <p:ph type="body" idx="1"/>
          </p:nvPr>
        </p:nvSpPr>
        <p:spPr/>
        <p:txBody>
          <a:bodyPr/>
          <a:lstStyle/>
          <a:p>
            <a:pPr>
              <a:lnSpc>
                <a:spcPct val="90000"/>
              </a:lnSpc>
            </a:pPr>
            <a:r>
              <a:rPr lang="en-US" altLang="en-US" sz="2800"/>
              <a:t>Developed by Agents Research Lab, University of Girona.  </a:t>
            </a:r>
          </a:p>
          <a:p>
            <a:pPr>
              <a:lnSpc>
                <a:spcPct val="90000"/>
              </a:lnSpc>
            </a:pPr>
            <a:r>
              <a:rPr lang="en-US" altLang="en-US" sz="2800"/>
              <a:t>A multi-agent system oriented to support students when using the educational web-based platform PLANG. </a:t>
            </a:r>
          </a:p>
          <a:p>
            <a:pPr>
              <a:lnSpc>
                <a:spcPct val="90000"/>
              </a:lnSpc>
            </a:pPr>
            <a:r>
              <a:rPr lang="en-US" altLang="en-US" sz="2800"/>
              <a:t>Case-based reasoning approach for student modeling:</a:t>
            </a:r>
          </a:p>
          <a:p>
            <a:pPr lvl="1">
              <a:lnSpc>
                <a:spcPct val="90000"/>
              </a:lnSpc>
            </a:pPr>
            <a:r>
              <a:rPr lang="en-US" altLang="en-US" sz="2400"/>
              <a:t>The system can categorize students according to their skills in processing, perceiving, entering, organizing and understanding the information. </a:t>
            </a:r>
          </a:p>
          <a:p>
            <a:pPr lvl="1" algn="r">
              <a:lnSpc>
                <a:spcPct val="90000"/>
              </a:lnSpc>
              <a:buFontTx/>
              <a:buNone/>
            </a:pPr>
            <a:r>
              <a:rPr lang="en-US" altLang="en-US" sz="2400"/>
              <a:t>[Peña et al.]</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6" name="Slide Number Placeholder 4"/>
          <p:cNvSpPr>
            <a:spLocks noGrp="1"/>
          </p:cNvSpPr>
          <p:nvPr>
            <p:ph type="sldNum" sz="quarter" idx="11"/>
          </p:nvPr>
        </p:nvSpPr>
        <p:spPr/>
        <p:txBody>
          <a:bodyPr/>
          <a:lstStyle/>
          <a:p>
            <a:fld id="{F8974444-7E94-47F4-A53D-4A967E648FCF}" type="slidenum">
              <a:rPr lang="en-GB" altLang="en-US"/>
              <a:pPr/>
              <a:t>27</a:t>
            </a:fld>
            <a:r>
              <a:rPr lang="en-US" altLang="en-US"/>
              <a:t>/30</a:t>
            </a:r>
            <a:endParaRPr lang="en-GB" altLang="en-US"/>
          </a:p>
        </p:txBody>
      </p:sp>
      <p:sp>
        <p:nvSpPr>
          <p:cNvPr id="123906" name="Rectangle 2"/>
          <p:cNvSpPr>
            <a:spLocks noGrp="1" noChangeArrowheads="1"/>
          </p:cNvSpPr>
          <p:nvPr>
            <p:ph type="title"/>
          </p:nvPr>
        </p:nvSpPr>
        <p:spPr/>
        <p:txBody>
          <a:bodyPr/>
          <a:lstStyle/>
          <a:p>
            <a:r>
              <a:rPr lang="en-US" altLang="en-US"/>
              <a:t>MAS-PLANG (2)</a:t>
            </a:r>
          </a:p>
        </p:txBody>
      </p:sp>
      <p:sp>
        <p:nvSpPr>
          <p:cNvPr id="123907" name="Rectangle 3"/>
          <p:cNvSpPr>
            <a:spLocks noGrp="1" noChangeArrowheads="1"/>
          </p:cNvSpPr>
          <p:nvPr>
            <p:ph type="body" idx="1"/>
          </p:nvPr>
        </p:nvSpPr>
        <p:spPr>
          <a:xfrm>
            <a:off x="381000" y="5638800"/>
            <a:ext cx="8382000" cy="609600"/>
          </a:xfrm>
        </p:spPr>
        <p:txBody>
          <a:bodyPr/>
          <a:lstStyle/>
          <a:p>
            <a:pPr algn="ctr">
              <a:lnSpc>
                <a:spcPct val="80000"/>
              </a:lnSpc>
              <a:buFontTx/>
              <a:buNone/>
            </a:pPr>
            <a:r>
              <a:rPr lang="fr-FR" altLang="en-US" sz="1800" b="1"/>
              <a:t>MAS-PLANG architecture</a:t>
            </a:r>
          </a:p>
          <a:p>
            <a:pPr algn="ctr">
              <a:lnSpc>
                <a:spcPct val="80000"/>
              </a:lnSpc>
              <a:buFontTx/>
              <a:buNone/>
            </a:pPr>
            <a:r>
              <a:rPr lang="fr-FR" altLang="en-US" sz="1800" b="1"/>
              <a:t>(Source: [Peña et al.])</a:t>
            </a:r>
            <a:endParaRPr lang="en-US" altLang="en-US" sz="1800" b="1"/>
          </a:p>
        </p:txBody>
      </p:sp>
      <p:pic>
        <p:nvPicPr>
          <p:cNvPr id="123910" name="Picture 6"/>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828800" y="1676400"/>
            <a:ext cx="5486400" cy="386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0DEC444A-8DBE-4BBB-9FA0-CDB1D12419C8}" type="slidenum">
              <a:rPr lang="en-GB" altLang="en-US"/>
              <a:pPr/>
              <a:t>28</a:t>
            </a:fld>
            <a:r>
              <a:rPr lang="en-US" altLang="en-US"/>
              <a:t>/30</a:t>
            </a:r>
            <a:endParaRPr lang="en-GB" altLang="en-US"/>
          </a:p>
        </p:txBody>
      </p:sp>
      <p:sp>
        <p:nvSpPr>
          <p:cNvPr id="125954" name="Rectangle 2"/>
          <p:cNvSpPr>
            <a:spLocks noGrp="1" noChangeArrowheads="1"/>
          </p:cNvSpPr>
          <p:nvPr>
            <p:ph type="title"/>
          </p:nvPr>
        </p:nvSpPr>
        <p:spPr>
          <a:xfrm>
            <a:off x="457200" y="304800"/>
            <a:ext cx="7772400" cy="1143000"/>
          </a:xfrm>
        </p:spPr>
        <p:txBody>
          <a:bodyPr/>
          <a:lstStyle/>
          <a:p>
            <a:r>
              <a:rPr lang="en-US" altLang="en-US"/>
              <a:t>Conclusion</a:t>
            </a:r>
          </a:p>
        </p:txBody>
      </p:sp>
      <p:sp>
        <p:nvSpPr>
          <p:cNvPr id="125955" name="Rectangle 3"/>
          <p:cNvSpPr>
            <a:spLocks noGrp="1" noChangeArrowheads="1"/>
          </p:cNvSpPr>
          <p:nvPr>
            <p:ph type="body" idx="1"/>
          </p:nvPr>
        </p:nvSpPr>
        <p:spPr/>
        <p:txBody>
          <a:bodyPr/>
          <a:lstStyle/>
          <a:p>
            <a:pPr>
              <a:lnSpc>
                <a:spcPct val="90000"/>
              </a:lnSpc>
            </a:pPr>
            <a:r>
              <a:rPr lang="en-US" altLang="en-US"/>
              <a:t>Prospect of developing pedagogical agents</a:t>
            </a:r>
          </a:p>
          <a:p>
            <a:pPr lvl="1">
              <a:lnSpc>
                <a:spcPct val="90000"/>
              </a:lnSpc>
            </a:pPr>
            <a:r>
              <a:rPr lang="en-US" altLang="en-US"/>
              <a:t>improve both instructional productivity and learning quality for a large and diverse population of students under real-world constraints</a:t>
            </a:r>
          </a:p>
          <a:p>
            <a:pPr>
              <a:lnSpc>
                <a:spcPct val="90000"/>
              </a:lnSpc>
            </a:pPr>
            <a:r>
              <a:rPr lang="en-US" altLang="en-US"/>
              <a:t>More research </a:t>
            </a:r>
          </a:p>
          <a:p>
            <a:pPr lvl="1">
              <a:lnSpc>
                <a:spcPct val="90000"/>
              </a:lnSpc>
            </a:pPr>
            <a:r>
              <a:rPr lang="en-US" altLang="en-US"/>
              <a:t>evaluate and analyze the effectiveness of pedagogical agents in various leaning contexts </a:t>
            </a:r>
          </a:p>
          <a:p>
            <a:pPr lvl="1">
              <a:lnSpc>
                <a:spcPct val="90000"/>
              </a:lnSpc>
            </a:pPr>
            <a:r>
              <a:rPr lang="en-US" altLang="en-US"/>
              <a:t>analyze well-known pedagogical agent architecture from the pattern perspective.</a:t>
            </a:r>
          </a:p>
          <a:p>
            <a:pPr>
              <a:lnSpc>
                <a:spcPct val="90000"/>
              </a:lnSpc>
            </a:pPr>
            <a:endParaRPr lang="en-US"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CDD97E67-82E1-4C55-B5BA-1E4392A7AB67}" type="slidenum">
              <a:rPr lang="en-GB" altLang="en-US"/>
              <a:pPr/>
              <a:t>29</a:t>
            </a:fld>
            <a:r>
              <a:rPr lang="en-US" altLang="en-US"/>
              <a:t>/30</a:t>
            </a:r>
            <a:endParaRPr lang="en-GB" altLang="en-US"/>
          </a:p>
        </p:txBody>
      </p:sp>
      <p:sp>
        <p:nvSpPr>
          <p:cNvPr id="88066" name="Rectangle 2"/>
          <p:cNvSpPr>
            <a:spLocks noGrp="1" noChangeArrowheads="1"/>
          </p:cNvSpPr>
          <p:nvPr>
            <p:ph type="title"/>
          </p:nvPr>
        </p:nvSpPr>
        <p:spPr>
          <a:xfrm>
            <a:off x="457200" y="304800"/>
            <a:ext cx="7772400" cy="1143000"/>
          </a:xfrm>
        </p:spPr>
        <p:txBody>
          <a:bodyPr/>
          <a:lstStyle/>
          <a:p>
            <a:r>
              <a:rPr lang="en-US" altLang="en-US"/>
              <a:t>Reference (1)</a:t>
            </a:r>
          </a:p>
        </p:txBody>
      </p:sp>
      <p:sp>
        <p:nvSpPr>
          <p:cNvPr id="88067" name="Rectangle 3"/>
          <p:cNvSpPr>
            <a:spLocks noGrp="1" noChangeArrowheads="1"/>
          </p:cNvSpPr>
          <p:nvPr>
            <p:ph type="body" idx="1"/>
          </p:nvPr>
        </p:nvSpPr>
        <p:spPr/>
        <p:txBody>
          <a:bodyPr/>
          <a:lstStyle/>
          <a:p>
            <a:pPr>
              <a:lnSpc>
                <a:spcPct val="80000"/>
              </a:lnSpc>
            </a:pPr>
            <a:r>
              <a:rPr lang="en-US" altLang="en-US" sz="1800"/>
              <a:t>Baylor, A. L. The Split-Persona Effect with Pedagogical Agents. Department of Educational Psychology and Learning Systems.</a:t>
            </a:r>
            <a:endParaRPr lang="fr-CA" altLang="en-US" sz="1800"/>
          </a:p>
          <a:p>
            <a:pPr>
              <a:lnSpc>
                <a:spcPct val="80000"/>
              </a:lnSpc>
            </a:pPr>
            <a:r>
              <a:rPr lang="en-US" altLang="en-US" sz="1800"/>
              <a:t>Baylor, A. L. Kim, Y. Validating pedagogical agent roles: Expert, Motivator, and Mentor. ED-MEDIA, Honolulu, Hawaii. 2003.</a:t>
            </a:r>
            <a:endParaRPr lang="fr-CA" altLang="en-US" sz="1800"/>
          </a:p>
          <a:p>
            <a:pPr>
              <a:lnSpc>
                <a:spcPct val="80000"/>
              </a:lnSpc>
            </a:pPr>
            <a:r>
              <a:rPr lang="en-US" altLang="en-US" sz="1800"/>
              <a:t>Devedzic, V., Harrer, A. Architectural Patterns in Pedagogical Agents. Lecture Notes in Computer Science (Intelligent Tutoring Systems). ITS 2002</a:t>
            </a:r>
            <a:endParaRPr lang="fr-CA" altLang="en-US" sz="1800"/>
          </a:p>
          <a:p>
            <a:pPr>
              <a:lnSpc>
                <a:spcPct val="80000"/>
              </a:lnSpc>
            </a:pPr>
            <a:r>
              <a:rPr lang="en-US" altLang="en-US" sz="1800"/>
              <a:t>Johnson, W. L. (1998), Pedagogical agents. </a:t>
            </a:r>
            <a:r>
              <a:rPr lang="en-US" altLang="en-US" sz="1800" i="1"/>
              <a:t>ICCE'98 - Proceedings Sixth International Conference on Computers in Education</a:t>
            </a:r>
            <a:r>
              <a:rPr lang="en-US" altLang="en-US" sz="1800"/>
              <a:t>. China. </a:t>
            </a:r>
            <a:endParaRPr lang="fr-CA" altLang="en-US" sz="1800"/>
          </a:p>
          <a:p>
            <a:pPr>
              <a:lnSpc>
                <a:spcPct val="80000"/>
              </a:lnSpc>
            </a:pPr>
            <a:r>
              <a:rPr lang="en-US" altLang="en-US" sz="1800"/>
              <a:t>Johnson, W. L., Rickel, J. W., Lester, J. C. Research in Animated Pedagogical Agents: Progress and Prospect for Training. May 2001.</a:t>
            </a:r>
            <a:endParaRPr lang="fr-CA" altLang="en-US" sz="1800"/>
          </a:p>
          <a:p>
            <a:pPr>
              <a:lnSpc>
                <a:spcPct val="80000"/>
              </a:lnSpc>
            </a:pPr>
            <a:r>
              <a:rPr lang="en-US" altLang="en-US" sz="1800"/>
              <a:t>Johnson W.L., Shaw, E., Marshall, A., &amp; Labore, C. Evolution of user interaction: The case of agent Adele. </a:t>
            </a:r>
            <a:r>
              <a:rPr lang="en-US" altLang="en-US" sz="1800" i="1"/>
              <a:t>Proceedings of IUI'03</a:t>
            </a:r>
            <a:r>
              <a:rPr lang="en-US" altLang="en-US" sz="1800"/>
              <a:t>. New York: ACM Press, 2003.</a:t>
            </a:r>
            <a:endParaRPr lang="fr-CA" altLang="en-US" sz="1800"/>
          </a:p>
          <a:p>
            <a:pPr>
              <a:lnSpc>
                <a:spcPct val="80000"/>
              </a:lnSpc>
            </a:pPr>
            <a:r>
              <a:rPr lang="en-US" altLang="en-US" sz="1800"/>
              <a:t>Lester, J. C., Converse, S. A., Kahler, S. E., Barlow, S. T., Stone, B. A., Bhoga, R. S. (1997). The Persona Effect: Affective Impact of Animated Pedagogical Agents. </a:t>
            </a:r>
            <a:r>
              <a:rPr lang="en-US" altLang="en-US" sz="1800" i="1"/>
              <a:t>CHI'97 - Conference on Human Factors in Computing Systems</a:t>
            </a:r>
            <a:r>
              <a:rPr lang="en-US" altLang="en-US" sz="1800"/>
              <a:t>. ACM: Electronic Publication. </a:t>
            </a:r>
          </a:p>
          <a:p>
            <a:pPr>
              <a:lnSpc>
                <a:spcPct val="80000"/>
              </a:lnSpc>
            </a:pPr>
            <a:endParaRPr lang="en-US" altLang="en-US" sz="18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CC050165-C1BB-49F7-9FF5-A002E5559C36}" type="slidenum">
              <a:rPr lang="en-GB" altLang="en-US"/>
              <a:pPr/>
              <a:t>3</a:t>
            </a:fld>
            <a:r>
              <a:rPr lang="en-US" altLang="en-US"/>
              <a:t>/30</a:t>
            </a:r>
            <a:endParaRPr lang="en-GB" altLang="en-US"/>
          </a:p>
        </p:txBody>
      </p:sp>
      <p:sp>
        <p:nvSpPr>
          <p:cNvPr id="9218" name="Rectangle 2"/>
          <p:cNvSpPr>
            <a:spLocks noGrp="1" noChangeArrowheads="1"/>
          </p:cNvSpPr>
          <p:nvPr>
            <p:ph type="title"/>
          </p:nvPr>
        </p:nvSpPr>
        <p:spPr>
          <a:xfrm>
            <a:off x="533400" y="304800"/>
            <a:ext cx="7772400" cy="1143000"/>
          </a:xfrm>
        </p:spPr>
        <p:txBody>
          <a:bodyPr/>
          <a:lstStyle/>
          <a:p>
            <a:r>
              <a:rPr lang="en-US" altLang="en-US"/>
              <a:t>Introduction</a:t>
            </a:r>
          </a:p>
        </p:txBody>
      </p:sp>
      <p:sp>
        <p:nvSpPr>
          <p:cNvPr id="9219" name="Rectangle 3"/>
          <p:cNvSpPr>
            <a:spLocks noGrp="1" noChangeArrowheads="1"/>
          </p:cNvSpPr>
          <p:nvPr>
            <p:ph type="body" idx="1"/>
          </p:nvPr>
        </p:nvSpPr>
        <p:spPr>
          <a:xfrm>
            <a:off x="381000" y="1752600"/>
            <a:ext cx="7772400" cy="4114800"/>
          </a:xfrm>
        </p:spPr>
        <p:txBody>
          <a:bodyPr/>
          <a:lstStyle/>
          <a:p>
            <a:pPr>
              <a:lnSpc>
                <a:spcPct val="90000"/>
              </a:lnSpc>
            </a:pPr>
            <a:r>
              <a:rPr lang="en-US" altLang="en-US"/>
              <a:t>The development of e-Learning</a:t>
            </a:r>
          </a:p>
          <a:p>
            <a:pPr>
              <a:lnSpc>
                <a:spcPct val="90000"/>
              </a:lnSpc>
            </a:pPr>
            <a:r>
              <a:rPr lang="en-US" altLang="en-US"/>
              <a:t>Real-world constraints </a:t>
            </a:r>
          </a:p>
          <a:p>
            <a:pPr lvl="1">
              <a:lnSpc>
                <a:spcPct val="90000"/>
              </a:lnSpc>
            </a:pPr>
            <a:r>
              <a:rPr lang="en-US" altLang="en-US"/>
              <a:t>limited financial resources</a:t>
            </a:r>
          </a:p>
          <a:p>
            <a:pPr lvl="1">
              <a:lnSpc>
                <a:spcPct val="90000"/>
              </a:lnSpc>
            </a:pPr>
            <a:r>
              <a:rPr lang="en-US" altLang="en-US"/>
              <a:t>insufficient numbers of qualified instructors </a:t>
            </a:r>
          </a:p>
          <a:p>
            <a:pPr>
              <a:lnSpc>
                <a:spcPct val="90000"/>
              </a:lnSpc>
            </a:pPr>
            <a:r>
              <a:rPr lang="en-US" altLang="en-US"/>
              <a:t>Agent technology</a:t>
            </a:r>
          </a:p>
          <a:p>
            <a:pPr>
              <a:lnSpc>
                <a:spcPct val="90000"/>
              </a:lnSpc>
              <a:buFontTx/>
              <a:buNone/>
            </a:pPr>
            <a:r>
              <a:rPr lang="en-US" altLang="en-US"/>
              <a:t>   </a:t>
            </a:r>
            <a:r>
              <a:rPr lang="en-US" altLang="en-US" sz="2800" i="1"/>
              <a:t>An agent is a computer system that is capable of </a:t>
            </a:r>
            <a:r>
              <a:rPr lang="en-US" altLang="en-US" sz="2800" b="1" i="1"/>
              <a:t>independent</a:t>
            </a:r>
            <a:r>
              <a:rPr lang="en-US" altLang="en-US" sz="2800" i="1"/>
              <a:t> action on behalf of its user or owner. [Wooldridge, 2002]</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C60202A5-BEF0-427E-BB5E-4BD77D97CF60}" type="slidenum">
              <a:rPr lang="en-GB" altLang="en-US"/>
              <a:pPr/>
              <a:t>30</a:t>
            </a:fld>
            <a:r>
              <a:rPr lang="en-US" altLang="en-US"/>
              <a:t>/30</a:t>
            </a:r>
            <a:endParaRPr lang="en-GB" altLang="en-US"/>
          </a:p>
        </p:txBody>
      </p:sp>
      <p:sp>
        <p:nvSpPr>
          <p:cNvPr id="142338" name="Rectangle 2"/>
          <p:cNvSpPr>
            <a:spLocks noGrp="1" noChangeArrowheads="1"/>
          </p:cNvSpPr>
          <p:nvPr>
            <p:ph type="title"/>
          </p:nvPr>
        </p:nvSpPr>
        <p:spPr>
          <a:xfrm>
            <a:off x="457200" y="304800"/>
            <a:ext cx="7772400" cy="1143000"/>
          </a:xfrm>
        </p:spPr>
        <p:txBody>
          <a:bodyPr/>
          <a:lstStyle/>
          <a:p>
            <a:r>
              <a:rPr lang="en-US" altLang="en-US"/>
              <a:t>Reference (2)</a:t>
            </a:r>
          </a:p>
        </p:txBody>
      </p:sp>
      <p:sp>
        <p:nvSpPr>
          <p:cNvPr id="142339" name="Rectangle 3"/>
          <p:cNvSpPr>
            <a:spLocks noGrp="1" noChangeArrowheads="1"/>
          </p:cNvSpPr>
          <p:nvPr>
            <p:ph type="body" idx="1"/>
          </p:nvPr>
        </p:nvSpPr>
        <p:spPr>
          <a:xfrm>
            <a:off x="381000" y="1752600"/>
            <a:ext cx="8382000" cy="4495800"/>
          </a:xfrm>
        </p:spPr>
        <p:txBody>
          <a:bodyPr/>
          <a:lstStyle/>
          <a:p>
            <a:pPr>
              <a:lnSpc>
                <a:spcPct val="80000"/>
              </a:lnSpc>
            </a:pPr>
            <a:r>
              <a:rPr lang="en-US" altLang="en-US" sz="1800"/>
              <a:t>Marcello Thiry, Suresh Khator, Ricardo M. Barcia, Alejandro Martins, Intelligent Agent-Based Approach for Distance Learning</a:t>
            </a:r>
            <a:endParaRPr lang="fr-CA" altLang="en-US" sz="1800"/>
          </a:p>
          <a:p>
            <a:pPr>
              <a:lnSpc>
                <a:spcPct val="80000"/>
              </a:lnSpc>
            </a:pPr>
            <a:r>
              <a:rPr lang="en-US" altLang="en-US" sz="1800"/>
              <a:t>Nwana, H. Software Agents: An Overview. Knowledge Engineering Preview, Vol. 11, No. 3. Cambridge University Press. 1996</a:t>
            </a:r>
            <a:endParaRPr lang="fr-CA" altLang="en-US" sz="1800"/>
          </a:p>
          <a:p>
            <a:pPr>
              <a:lnSpc>
                <a:spcPct val="80000"/>
              </a:lnSpc>
            </a:pPr>
            <a:r>
              <a:rPr lang="fr-FR" altLang="en-US" sz="1800"/>
              <a:t>Peña, Clara-Inés. Marzo, Jose-L. Josep-Lluis de la Rosa. </a:t>
            </a:r>
            <a:r>
              <a:rPr lang="en-US" altLang="en-US" sz="1800"/>
              <a:t>Intelligent Agents in a Teaching and Learning Environment on the Web, University of Girona, Spain. 2002.</a:t>
            </a:r>
            <a:endParaRPr lang="fr-CA" altLang="en-US" sz="1800"/>
          </a:p>
          <a:p>
            <a:pPr>
              <a:lnSpc>
                <a:spcPct val="80000"/>
              </a:lnSpc>
            </a:pPr>
            <a:r>
              <a:rPr lang="en-US" altLang="en-US" sz="1800"/>
              <a:t>Russell, S.J. and P. Norvig. "Artificial intelligence: a modern approach."</a:t>
            </a:r>
            <a:r>
              <a:rPr lang="en-US" altLang="en-US" sz="1800" i="1"/>
              <a:t> Prentice Hall series in artificial intelligence</a:t>
            </a:r>
            <a:r>
              <a:rPr lang="en-US" altLang="en-US" sz="1800"/>
              <a:t>. Prentice Hall, N.J. 1995</a:t>
            </a:r>
            <a:endParaRPr lang="fr-CA" altLang="en-US" sz="1800"/>
          </a:p>
          <a:p>
            <a:pPr>
              <a:lnSpc>
                <a:spcPct val="80000"/>
              </a:lnSpc>
            </a:pPr>
            <a:r>
              <a:rPr lang="en-US" altLang="en-US" sz="1800"/>
              <a:t>Slater, D. (2000). Interactive Animated Pedagogical Agents: An introduction to an emerging field. </a:t>
            </a:r>
            <a:r>
              <a:rPr lang="fr-CA" altLang="en-US" sz="1800"/>
              <a:t>ED324/G345: Stanford University. 2000</a:t>
            </a:r>
          </a:p>
          <a:p>
            <a:pPr>
              <a:lnSpc>
                <a:spcPct val="80000"/>
              </a:lnSpc>
            </a:pPr>
            <a:r>
              <a:rPr lang="en-US" altLang="en-US" sz="1800"/>
              <a:t>Swan, E., Johnson, L. and Ganesham, R. Pedagogical Agents on the Web. </a:t>
            </a:r>
            <a:r>
              <a:rPr lang="en-US" altLang="en-US" sz="1800" i="1"/>
              <a:t>Autonomous Agents'99</a:t>
            </a:r>
            <a:r>
              <a:rPr lang="en-US" altLang="en-US" sz="1800"/>
              <a:t>, ACM Press, 1999.</a:t>
            </a:r>
            <a:endParaRPr lang="fr-CA" altLang="en-US" sz="1800"/>
          </a:p>
          <a:p>
            <a:pPr>
              <a:lnSpc>
                <a:spcPct val="80000"/>
              </a:lnSpc>
            </a:pPr>
            <a:r>
              <a:rPr lang="en-US" altLang="en-US" sz="1800"/>
              <a:t>Santos, C., Frozza, R., Dhamer, A., Gaspary, L. P. : DORIS – Pedagogical Agent in Intelligent Tutoring Systems. </a:t>
            </a:r>
            <a:r>
              <a:rPr lang="en-US" altLang="en-US" sz="1800" i="1"/>
              <a:t>Lecture Notes in Computer Science (Intelligent Tutoring Systems). ITS 2002</a:t>
            </a:r>
            <a:endParaRPr lang="fr-CA" altLang="en-US" sz="1800"/>
          </a:p>
          <a:p>
            <a:pPr>
              <a:lnSpc>
                <a:spcPct val="80000"/>
              </a:lnSpc>
            </a:pPr>
            <a:r>
              <a:rPr lang="en-US" altLang="en-US" sz="1800"/>
              <a:t>TECUCI, G., KEELING, H. Developing an Intelligent Educational Agent with Disciple. International Journal of Artificial Intelligence in Education,1999.</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C67F6A8C-94B5-4CE4-AA9D-220D1953B76D}" type="slidenum">
              <a:rPr lang="en-GB" altLang="en-US"/>
              <a:pPr/>
              <a:t>4</a:t>
            </a:fld>
            <a:r>
              <a:rPr lang="en-US" altLang="en-US"/>
              <a:t>/30</a:t>
            </a:r>
            <a:endParaRPr lang="en-GB" altLang="en-US"/>
          </a:p>
        </p:txBody>
      </p:sp>
      <p:sp>
        <p:nvSpPr>
          <p:cNvPr id="18434" name="Rectangle 2"/>
          <p:cNvSpPr>
            <a:spLocks noGrp="1" noChangeArrowheads="1"/>
          </p:cNvSpPr>
          <p:nvPr>
            <p:ph type="title"/>
          </p:nvPr>
        </p:nvSpPr>
        <p:spPr/>
        <p:txBody>
          <a:bodyPr/>
          <a:lstStyle/>
          <a:p>
            <a:r>
              <a:rPr lang="en-US" altLang="en-US"/>
              <a:t>Active Learning</a:t>
            </a:r>
          </a:p>
        </p:txBody>
      </p:sp>
      <p:sp>
        <p:nvSpPr>
          <p:cNvPr id="18435" name="Rectangle 3"/>
          <p:cNvSpPr>
            <a:spLocks noGrp="1" noChangeArrowheads="1"/>
          </p:cNvSpPr>
          <p:nvPr>
            <p:ph type="body" idx="1"/>
          </p:nvPr>
        </p:nvSpPr>
        <p:spPr>
          <a:xfrm>
            <a:off x="381000" y="1752600"/>
            <a:ext cx="7772400" cy="4114800"/>
          </a:xfrm>
        </p:spPr>
        <p:txBody>
          <a:bodyPr/>
          <a:lstStyle/>
          <a:p>
            <a:pPr>
              <a:lnSpc>
                <a:spcPct val="125000"/>
              </a:lnSpc>
            </a:pPr>
            <a:r>
              <a:rPr lang="en-US" altLang="en-US"/>
              <a:t>Expand learning experience. </a:t>
            </a:r>
          </a:p>
          <a:p>
            <a:pPr>
              <a:lnSpc>
                <a:spcPct val="125000"/>
              </a:lnSpc>
            </a:pPr>
            <a:r>
              <a:rPr lang="en-US" altLang="en-US"/>
              <a:t>Take advantage of the power of interaction: dialogue with self, dialogue with others, observing and doing. </a:t>
            </a:r>
          </a:p>
          <a:p>
            <a:pPr>
              <a:lnSpc>
                <a:spcPct val="125000"/>
              </a:lnSpc>
            </a:pPr>
            <a:r>
              <a:rPr lang="en-US" altLang="en-US"/>
              <a:t>Create a dialect between experience and dialogue.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DE7DDEC9-F17B-4A2F-8D71-71EC74AE170C}" type="slidenum">
              <a:rPr lang="en-GB" altLang="en-US"/>
              <a:pPr/>
              <a:t>5</a:t>
            </a:fld>
            <a:r>
              <a:rPr lang="en-US" altLang="en-US"/>
              <a:t>/30</a:t>
            </a:r>
            <a:endParaRPr lang="en-GB" altLang="en-US"/>
          </a:p>
        </p:txBody>
      </p:sp>
      <p:sp>
        <p:nvSpPr>
          <p:cNvPr id="23554" name="Rectangle 2"/>
          <p:cNvSpPr>
            <a:spLocks noGrp="1" noChangeArrowheads="1"/>
          </p:cNvSpPr>
          <p:nvPr>
            <p:ph type="title"/>
          </p:nvPr>
        </p:nvSpPr>
        <p:spPr/>
        <p:txBody>
          <a:bodyPr/>
          <a:lstStyle/>
          <a:p>
            <a:r>
              <a:rPr lang="en-US" altLang="en-US"/>
              <a:t>Agent’s roles (1)</a:t>
            </a:r>
          </a:p>
        </p:txBody>
      </p:sp>
      <p:sp>
        <p:nvSpPr>
          <p:cNvPr id="23555" name="Rectangle 3"/>
          <p:cNvSpPr>
            <a:spLocks noGrp="1" noChangeArrowheads="1"/>
          </p:cNvSpPr>
          <p:nvPr>
            <p:ph type="body" idx="1"/>
          </p:nvPr>
        </p:nvSpPr>
        <p:spPr>
          <a:xfrm>
            <a:off x="457200" y="1600200"/>
            <a:ext cx="8305800" cy="4495800"/>
          </a:xfrm>
        </p:spPr>
        <p:txBody>
          <a:bodyPr/>
          <a:lstStyle/>
          <a:p>
            <a:pPr>
              <a:lnSpc>
                <a:spcPct val="90000"/>
              </a:lnSpc>
            </a:pPr>
            <a:r>
              <a:rPr lang="en-US" altLang="en-US" sz="2800" b="1"/>
              <a:t>Agent as Expert</a:t>
            </a:r>
          </a:p>
          <a:p>
            <a:pPr>
              <a:lnSpc>
                <a:spcPct val="90000"/>
              </a:lnSpc>
              <a:buFontTx/>
              <a:buNone/>
            </a:pPr>
            <a:r>
              <a:rPr lang="en-US" altLang="en-US" sz="2800"/>
              <a:t>    Experts exhibit mastery or extensive knowledge and perform better than the average within a domain. </a:t>
            </a:r>
          </a:p>
          <a:p>
            <a:pPr>
              <a:lnSpc>
                <a:spcPct val="90000"/>
              </a:lnSpc>
            </a:pPr>
            <a:r>
              <a:rPr lang="en-US" altLang="en-US" sz="2800" b="1"/>
              <a:t>Agent as Motivator</a:t>
            </a:r>
          </a:p>
          <a:p>
            <a:pPr>
              <a:lnSpc>
                <a:spcPct val="90000"/>
              </a:lnSpc>
              <a:buFontTx/>
              <a:buNone/>
            </a:pPr>
            <a:r>
              <a:rPr lang="en-US" altLang="en-US" sz="2800"/>
              <a:t>    The Motivator suggests his own ideas, verbally encourages and stimulates the learners. </a:t>
            </a:r>
          </a:p>
          <a:p>
            <a:pPr>
              <a:lnSpc>
                <a:spcPct val="90000"/>
              </a:lnSpc>
            </a:pPr>
            <a:r>
              <a:rPr lang="en-US" altLang="en-US" sz="2800" b="1"/>
              <a:t>Agent as Mentor </a:t>
            </a:r>
          </a:p>
          <a:p>
            <a:pPr>
              <a:lnSpc>
                <a:spcPct val="90000"/>
              </a:lnSpc>
              <a:buFontTx/>
              <a:buNone/>
            </a:pPr>
            <a:r>
              <a:rPr lang="en-US" altLang="en-US" sz="2800"/>
              <a:t>    An ideal human instructor provides guidance for the learner to bridge the gap between the current and desired skill levels. </a:t>
            </a:r>
          </a:p>
          <a:p>
            <a:pPr algn="r">
              <a:lnSpc>
                <a:spcPct val="90000"/>
              </a:lnSpc>
              <a:buFontTx/>
              <a:buNone/>
            </a:pPr>
            <a:r>
              <a:rPr lang="en-US" altLang="en-US" sz="2600"/>
              <a:t>[Baylor et al., 2003]</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6" name="Slide Number Placeholder 4"/>
          <p:cNvSpPr>
            <a:spLocks noGrp="1"/>
          </p:cNvSpPr>
          <p:nvPr>
            <p:ph type="sldNum" sz="quarter" idx="11"/>
          </p:nvPr>
        </p:nvSpPr>
        <p:spPr/>
        <p:txBody>
          <a:bodyPr/>
          <a:lstStyle/>
          <a:p>
            <a:fld id="{8FC9F271-0B2E-4AC8-930A-E357C4E65644}" type="slidenum">
              <a:rPr lang="en-GB" altLang="en-US"/>
              <a:pPr/>
              <a:t>6</a:t>
            </a:fld>
            <a:r>
              <a:rPr lang="en-US" altLang="en-US"/>
              <a:t>/30</a:t>
            </a:r>
            <a:endParaRPr lang="en-GB" altLang="en-US"/>
          </a:p>
        </p:txBody>
      </p:sp>
      <p:sp>
        <p:nvSpPr>
          <p:cNvPr id="33794" name="Rectangle 2"/>
          <p:cNvSpPr>
            <a:spLocks noGrp="1" noChangeArrowheads="1"/>
          </p:cNvSpPr>
          <p:nvPr>
            <p:ph type="title"/>
          </p:nvPr>
        </p:nvSpPr>
        <p:spPr/>
        <p:txBody>
          <a:bodyPr/>
          <a:lstStyle/>
          <a:p>
            <a:r>
              <a:rPr lang="en-US" altLang="en-US"/>
              <a:t>Agent’s roles (2)</a:t>
            </a:r>
          </a:p>
        </p:txBody>
      </p:sp>
      <p:pic>
        <p:nvPicPr>
          <p:cNvPr id="337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752600"/>
            <a:ext cx="6781800" cy="398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8" name="Rectangle 6"/>
          <p:cNvSpPr>
            <a:spLocks noGrp="1" noChangeArrowheads="1"/>
          </p:cNvSpPr>
          <p:nvPr>
            <p:ph type="body" idx="1"/>
          </p:nvPr>
        </p:nvSpPr>
        <p:spPr>
          <a:xfrm>
            <a:off x="381000" y="5715000"/>
            <a:ext cx="8382000" cy="381000"/>
          </a:xfrm>
        </p:spPr>
        <p:txBody>
          <a:bodyPr/>
          <a:lstStyle/>
          <a:p>
            <a:pPr algn="ctr">
              <a:lnSpc>
                <a:spcPct val="80000"/>
              </a:lnSpc>
              <a:buFontTx/>
              <a:buNone/>
            </a:pPr>
            <a:r>
              <a:rPr lang="en-US" altLang="en-US" sz="2000" b="1"/>
              <a:t>Agent Roles by Characteristics ([Baylor et al., 2003])</a:t>
            </a:r>
          </a:p>
          <a:p>
            <a:pPr algn="ctr">
              <a:lnSpc>
                <a:spcPct val="80000"/>
              </a:lnSpc>
            </a:pPr>
            <a:endParaRPr lang="en-US" altLang="en-US" sz="2000" b="1"/>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BCD50851-634F-4430-98F8-FAF0E88C7691}" type="slidenum">
              <a:rPr lang="en-GB" altLang="en-US"/>
              <a:pPr/>
              <a:t>7</a:t>
            </a:fld>
            <a:r>
              <a:rPr lang="en-US" altLang="en-US"/>
              <a:t>/30</a:t>
            </a:r>
            <a:endParaRPr lang="en-GB" altLang="en-US"/>
          </a:p>
        </p:txBody>
      </p:sp>
      <p:sp>
        <p:nvSpPr>
          <p:cNvPr id="35842" name="Rectangle 2"/>
          <p:cNvSpPr>
            <a:spLocks noGrp="1" noChangeArrowheads="1"/>
          </p:cNvSpPr>
          <p:nvPr>
            <p:ph type="title"/>
          </p:nvPr>
        </p:nvSpPr>
        <p:spPr/>
        <p:txBody>
          <a:bodyPr/>
          <a:lstStyle/>
          <a:p>
            <a:pPr marL="838200" indent="-838200"/>
            <a:r>
              <a:rPr lang="fr-CA" altLang="en-US"/>
              <a:t>What is IAPA? (1)</a:t>
            </a:r>
            <a:endParaRPr lang="en-US" altLang="en-US"/>
          </a:p>
        </p:txBody>
      </p:sp>
      <p:sp>
        <p:nvSpPr>
          <p:cNvPr id="35843" name="Rectangle 3"/>
          <p:cNvSpPr>
            <a:spLocks noGrp="1" noChangeArrowheads="1"/>
          </p:cNvSpPr>
          <p:nvPr>
            <p:ph type="body" idx="1"/>
          </p:nvPr>
        </p:nvSpPr>
        <p:spPr/>
        <p:txBody>
          <a:bodyPr/>
          <a:lstStyle/>
          <a:p>
            <a:r>
              <a:rPr lang="en-US" altLang="en-US"/>
              <a:t>Animated computer characters that are tied into an artificial intelligence backend </a:t>
            </a:r>
          </a:p>
          <a:p>
            <a:r>
              <a:rPr lang="en-US" altLang="en-US"/>
              <a:t>Four educational benefits </a:t>
            </a:r>
            <a:r>
              <a:rPr lang="en-US" altLang="en-US" sz="2800"/>
              <a:t>[Lester, 1997] </a:t>
            </a:r>
            <a:r>
              <a:rPr lang="en-US" altLang="en-US"/>
              <a:t>:</a:t>
            </a:r>
          </a:p>
          <a:p>
            <a:pPr lvl="1"/>
            <a:r>
              <a:rPr lang="en-US" altLang="en-US"/>
              <a:t>encourage the learner to care more about his own progress; </a:t>
            </a:r>
          </a:p>
          <a:p>
            <a:pPr lvl="1"/>
            <a:r>
              <a:rPr lang="en-US" altLang="en-US"/>
              <a:t>sensitive to the learner's progress</a:t>
            </a:r>
          </a:p>
          <a:p>
            <a:pPr lvl="1"/>
            <a:r>
              <a:rPr lang="en-US" altLang="en-US"/>
              <a:t>convey foster similar levels of enthusiasm</a:t>
            </a:r>
          </a:p>
          <a:p>
            <a:pPr lvl="1"/>
            <a:r>
              <a:rPr lang="en-US" altLang="en-US"/>
              <a:t>make learning funnier.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3D57A306-92F4-4502-B58A-35A1314F40E6}" type="slidenum">
              <a:rPr lang="en-GB" altLang="en-US"/>
              <a:pPr/>
              <a:t>8</a:t>
            </a:fld>
            <a:r>
              <a:rPr lang="en-US" altLang="en-US"/>
              <a:t>/30</a:t>
            </a:r>
            <a:endParaRPr lang="en-GB" altLang="en-US"/>
          </a:p>
        </p:txBody>
      </p:sp>
      <p:sp>
        <p:nvSpPr>
          <p:cNvPr id="39938" name="Rectangle 2"/>
          <p:cNvSpPr>
            <a:spLocks noGrp="1" noChangeArrowheads="1"/>
          </p:cNvSpPr>
          <p:nvPr>
            <p:ph type="title"/>
          </p:nvPr>
        </p:nvSpPr>
        <p:spPr/>
        <p:txBody>
          <a:bodyPr/>
          <a:lstStyle/>
          <a:p>
            <a:r>
              <a:rPr lang="fr-CA" altLang="en-US"/>
              <a:t>Features of IAPA</a:t>
            </a:r>
            <a:endParaRPr lang="en-US" altLang="en-US"/>
          </a:p>
        </p:txBody>
      </p:sp>
      <p:sp>
        <p:nvSpPr>
          <p:cNvPr id="39939" name="Rectangle 3"/>
          <p:cNvSpPr>
            <a:spLocks noGrp="1" noChangeArrowheads="1"/>
          </p:cNvSpPr>
          <p:nvPr>
            <p:ph type="body" idx="1"/>
          </p:nvPr>
        </p:nvSpPr>
        <p:spPr/>
        <p:txBody>
          <a:bodyPr/>
          <a:lstStyle/>
          <a:p>
            <a:pPr>
              <a:lnSpc>
                <a:spcPct val="110000"/>
              </a:lnSpc>
            </a:pPr>
            <a:r>
              <a:rPr lang="en-US" altLang="en-US" sz="2800" b="1"/>
              <a:t>Adaptation:</a:t>
            </a:r>
            <a:r>
              <a:rPr lang="en-US" altLang="en-US" sz="2800"/>
              <a:t> evaluate the learner's understanding to adapt the lesson plan accordingly. </a:t>
            </a:r>
          </a:p>
          <a:p>
            <a:pPr>
              <a:lnSpc>
                <a:spcPct val="110000"/>
              </a:lnSpc>
            </a:pPr>
            <a:r>
              <a:rPr lang="en-US" altLang="en-US" sz="2800" b="1"/>
              <a:t>Motivation:</a:t>
            </a:r>
            <a:r>
              <a:rPr lang="en-US" altLang="en-US" sz="2800"/>
              <a:t> offer encouragement to the students and give them feedback. </a:t>
            </a:r>
          </a:p>
          <a:p>
            <a:pPr>
              <a:lnSpc>
                <a:spcPct val="110000"/>
              </a:lnSpc>
            </a:pPr>
            <a:r>
              <a:rPr lang="en-US" altLang="en-US" sz="2800" b="1"/>
              <a:t>Engagement:</a:t>
            </a:r>
            <a:r>
              <a:rPr lang="en-US" altLang="en-US" sz="2800"/>
              <a:t> have colorful personalities, interesting life histories, and specific areas of expertise. </a:t>
            </a:r>
          </a:p>
          <a:p>
            <a:pPr>
              <a:lnSpc>
                <a:spcPct val="110000"/>
              </a:lnSpc>
            </a:pPr>
            <a:r>
              <a:rPr lang="en-US" altLang="en-US" sz="2800" b="1"/>
              <a:t>Evolvement</a:t>
            </a:r>
            <a:r>
              <a:rPr lang="en-US" altLang="en-US" sz="2800"/>
              <a:t>: keep learners current in a rapidly accelerating culture..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ltLang="en-US"/>
              <a:t>Intelligent Agent in </a:t>
            </a:r>
            <a:r>
              <a:rPr lang="en-US" altLang="en-US"/>
              <a:t>Education</a:t>
            </a:r>
            <a:endParaRPr lang="en-GB" altLang="en-US"/>
          </a:p>
        </p:txBody>
      </p:sp>
      <p:sp>
        <p:nvSpPr>
          <p:cNvPr id="5" name="Slide Number Placeholder 4"/>
          <p:cNvSpPr>
            <a:spLocks noGrp="1"/>
          </p:cNvSpPr>
          <p:nvPr>
            <p:ph type="sldNum" sz="quarter" idx="11"/>
          </p:nvPr>
        </p:nvSpPr>
        <p:spPr/>
        <p:txBody>
          <a:bodyPr/>
          <a:lstStyle/>
          <a:p>
            <a:fld id="{46304A91-5C94-4407-B974-C3862C3F3E60}" type="slidenum">
              <a:rPr lang="en-GB" altLang="en-US"/>
              <a:pPr/>
              <a:t>9</a:t>
            </a:fld>
            <a:r>
              <a:rPr lang="en-US" altLang="en-US"/>
              <a:t>/30</a:t>
            </a:r>
            <a:endParaRPr lang="en-GB" altLang="en-US"/>
          </a:p>
        </p:txBody>
      </p:sp>
      <p:sp>
        <p:nvSpPr>
          <p:cNvPr id="41986" name="Rectangle 2"/>
          <p:cNvSpPr>
            <a:spLocks noGrp="1" noChangeArrowheads="1"/>
          </p:cNvSpPr>
          <p:nvPr>
            <p:ph type="title"/>
          </p:nvPr>
        </p:nvSpPr>
        <p:spPr/>
        <p:txBody>
          <a:bodyPr/>
          <a:lstStyle/>
          <a:p>
            <a:pPr marL="838200" indent="-838200"/>
            <a:r>
              <a:rPr lang="fr-CA" altLang="en-US"/>
              <a:t>Persona effect of IAPA</a:t>
            </a:r>
            <a:endParaRPr lang="en-US" altLang="en-US"/>
          </a:p>
        </p:txBody>
      </p:sp>
      <p:sp>
        <p:nvSpPr>
          <p:cNvPr id="41987" name="Rectangle 3"/>
          <p:cNvSpPr>
            <a:spLocks noGrp="1" noChangeArrowheads="1"/>
          </p:cNvSpPr>
          <p:nvPr>
            <p:ph type="body" idx="1"/>
          </p:nvPr>
        </p:nvSpPr>
        <p:spPr/>
        <p:txBody>
          <a:bodyPr/>
          <a:lstStyle/>
          <a:p>
            <a:r>
              <a:rPr lang="en-US" altLang="en-US" sz="2800"/>
              <a:t>The strong positive effect of an animated agent on student's perception of their learning experience.</a:t>
            </a:r>
          </a:p>
          <a:p>
            <a:r>
              <a:rPr lang="en-US" altLang="en-US" sz="2800"/>
              <a:t>Two potential effects of agents on learning:</a:t>
            </a:r>
          </a:p>
          <a:p>
            <a:pPr lvl="1"/>
            <a:r>
              <a:rPr lang="en-US" altLang="en-US" sz="2400" i="1"/>
              <a:t>direct cognitive effect</a:t>
            </a:r>
            <a:r>
              <a:rPr lang="en-US" altLang="en-US" sz="2400"/>
              <a:t> in superior knowledge acquisition.</a:t>
            </a:r>
          </a:p>
          <a:p>
            <a:pPr lvl="1"/>
            <a:r>
              <a:rPr lang="en-US" altLang="en-US" sz="2400" i="1"/>
              <a:t>motivation effect:</a:t>
            </a:r>
            <a:r>
              <a:rPr lang="en-US" altLang="en-US" sz="2400"/>
              <a:t> increases students' positive perceptions of their learning experiences. </a:t>
            </a:r>
          </a:p>
          <a:p>
            <a:r>
              <a:rPr lang="en-US" altLang="en-US" sz="2800"/>
              <a:t>Persona effect of animated pedagogical agent</a:t>
            </a:r>
          </a:p>
          <a:p>
            <a:pPr lvl="1"/>
            <a:r>
              <a:rPr lang="en-US" altLang="en-US" sz="2400"/>
              <a:t>too much animation or too bad animation can lead to negative effects on the learners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AI">
  <a:themeElements>
    <a:clrScheme name="1_AI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AI">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AI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AI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AI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AI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AI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AI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AI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AI">
  <a:themeElements>
    <a:clrScheme name="3_AI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3_AI">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3_AI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3_AI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3_AI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3_AI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3_AI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3_AI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3_AI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AI">
  <a:themeElements>
    <a:clrScheme name="4_AI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4_AI">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4_AI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_AI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_AI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_AI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_AI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_AI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_AI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AI">
  <a:themeElements>
    <a:clrScheme name="2_AI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2_AI">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2_AI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AI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AI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AI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AI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AI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AI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greyblocks">
  <a:themeElements>
    <a:clrScheme name="greyblock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greyblocks">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greyblock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reyblock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greyblock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reyblock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reyblock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reyblock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greyblock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1540</TotalTime>
  <Words>5058</Words>
  <Application>Microsoft Office PowerPoint</Application>
  <PresentationFormat>On-screen Show (4:3)</PresentationFormat>
  <Paragraphs>365</Paragraphs>
  <Slides>30</Slides>
  <Notes>20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30</vt:i4>
      </vt:variant>
    </vt:vector>
  </HeadingPairs>
  <TitlesOfParts>
    <vt:vector size="39" baseType="lpstr">
      <vt:lpstr>Arial</vt:lpstr>
      <vt:lpstr>Times</vt:lpstr>
      <vt:lpstr>Comic Sans MS</vt:lpstr>
      <vt:lpstr>1_AI</vt:lpstr>
      <vt:lpstr>3_AI</vt:lpstr>
      <vt:lpstr>4_AI</vt:lpstr>
      <vt:lpstr>2_AI</vt:lpstr>
      <vt:lpstr>greyblocks</vt:lpstr>
      <vt:lpstr>Custom Design</vt:lpstr>
      <vt:lpstr>Intelligent Agent in Education</vt:lpstr>
      <vt:lpstr>Plan</vt:lpstr>
      <vt:lpstr>Introduction</vt:lpstr>
      <vt:lpstr>Active Learning</vt:lpstr>
      <vt:lpstr>Agent’s roles (1)</vt:lpstr>
      <vt:lpstr>Agent’s roles (2)</vt:lpstr>
      <vt:lpstr>What is IAPA? (1)</vt:lpstr>
      <vt:lpstr>Features of IAPA</vt:lpstr>
      <vt:lpstr>Persona effect of IAPA</vt:lpstr>
      <vt:lpstr>Architectural Patterns in IPA</vt:lpstr>
      <vt:lpstr>GPA pattern (1)</vt:lpstr>
      <vt:lpstr>GPA Pattern (2)</vt:lpstr>
      <vt:lpstr>Co-Learner Pattern (1)</vt:lpstr>
      <vt:lpstr>Co-Learner Pattern (2)</vt:lpstr>
      <vt:lpstr>Disciple (1)</vt:lpstr>
      <vt:lpstr>Disciple (2)</vt:lpstr>
      <vt:lpstr>Disciple (3)</vt:lpstr>
      <vt:lpstr>Disciple (4)</vt:lpstr>
      <vt:lpstr>Agent DORIS (1)</vt:lpstr>
      <vt:lpstr>Agent DORIS (2)</vt:lpstr>
      <vt:lpstr>Agent DORIS (3)</vt:lpstr>
      <vt:lpstr>Agent Adele (1)</vt:lpstr>
      <vt:lpstr>Agent Adele (2)</vt:lpstr>
      <vt:lpstr>Component of Agent Adele</vt:lpstr>
      <vt:lpstr>Multi-Agent System in Education </vt:lpstr>
      <vt:lpstr>MAS-PLANG (1) </vt:lpstr>
      <vt:lpstr>MAS-PLANG (2)</vt:lpstr>
      <vt:lpstr>Conclusion</vt:lpstr>
      <vt:lpstr>Reference (1)</vt:lpstr>
      <vt:lpstr>Reference (2)</vt:lpstr>
    </vt:vector>
  </TitlesOfParts>
  <Company>Universite de Montreal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Intelligent Agent in Education</dc:title>
  <dc:creator>Ai Ho</dc:creator>
  <cp:lastModifiedBy>Barend Frederik Nel</cp:lastModifiedBy>
  <cp:revision>120</cp:revision>
  <dcterms:created xsi:type="dcterms:W3CDTF">2004-03-20T02:23:03Z</dcterms:created>
  <dcterms:modified xsi:type="dcterms:W3CDTF">2019-04-27T17:21:55Z</dcterms:modified>
</cp:coreProperties>
</file>