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0" r:id="rId1"/>
  </p:sldMasterIdLst>
  <p:notesMasterIdLst>
    <p:notesMasterId r:id="rId14"/>
  </p:notesMasterIdLst>
  <p:sldIdLst>
    <p:sldId id="256" r:id="rId2"/>
    <p:sldId id="368" r:id="rId3"/>
    <p:sldId id="355" r:id="rId4"/>
    <p:sldId id="356" r:id="rId5"/>
    <p:sldId id="357" r:id="rId6"/>
    <p:sldId id="358" r:id="rId7"/>
    <p:sldId id="359" r:id="rId8"/>
    <p:sldId id="360" r:id="rId9"/>
    <p:sldId id="361" r:id="rId10"/>
    <p:sldId id="362" r:id="rId11"/>
    <p:sldId id="363" r:id="rId12"/>
    <p:sldId id="364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99CC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3" autoAdjust="0"/>
    <p:restoredTop sz="94759" autoAdjust="0"/>
  </p:normalViewPr>
  <p:slideViewPr>
    <p:cSldViewPr>
      <p:cViewPr varScale="1">
        <p:scale>
          <a:sx n="69" d="100"/>
          <a:sy n="69" d="100"/>
        </p:scale>
        <p:origin x="141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57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57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57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8927829-6351-4DAD-818D-E34031102EB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9130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04800" y="304800"/>
            <a:ext cx="6781800" cy="1076325"/>
          </a:xfrm>
        </p:spPr>
        <p:txBody>
          <a:bodyPr/>
          <a:lstStyle>
            <a:lvl1pPr algn="r">
              <a:defRPr sz="32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12083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048000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120837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1371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20838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1981200" y="6248400"/>
            <a:ext cx="51054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120839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315200" y="6248400"/>
            <a:ext cx="1371600" cy="457200"/>
          </a:xfrm>
        </p:spPr>
        <p:txBody>
          <a:bodyPr/>
          <a:lstStyle>
            <a:lvl1pPr>
              <a:defRPr/>
            </a:lvl1pPr>
          </a:lstStyle>
          <a:p>
            <a:fld id="{87C192D5-EC4D-4C0E-A53C-70B00B4397F3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20840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120841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2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3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4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5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6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7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8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9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0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1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2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3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4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5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6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7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8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9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0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1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2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3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4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5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6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7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8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9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70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71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0872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873" name="Rectangle 41"/>
          <p:cNvSpPr>
            <a:spLocks noChangeArrowheads="1"/>
          </p:cNvSpPr>
          <p:nvPr/>
        </p:nvSpPr>
        <p:spPr bwMode="auto">
          <a:xfrm>
            <a:off x="457200" y="1676400"/>
            <a:ext cx="6781800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r"/>
            <a:endParaRPr lang="en-US" altLang="en-US" sz="3200" b="1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449391-3BC3-45C5-88E7-A09D2C82CD1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0783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100FFA-0C7F-4A47-A315-04AB37C481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9117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122238"/>
            <a:ext cx="8229600" cy="6008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828800" y="6248400"/>
            <a:ext cx="54864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543800" y="6248400"/>
            <a:ext cx="1143000" cy="457200"/>
          </a:xfrm>
        </p:spPr>
        <p:txBody>
          <a:bodyPr/>
          <a:lstStyle>
            <a:lvl1pPr>
              <a:defRPr/>
            </a:lvl1pPr>
          </a:lstStyle>
          <a:p>
            <a:fld id="{FDE33415-5608-4915-B6C5-DA15A72D2E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5901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12CAE0-9D8F-4C57-A770-1173ADDBCE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1195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2E3E78-32E9-466C-BB65-5CD382A85E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7467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470860-5B6D-4628-B8BA-90D7DDCE10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3401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D2805B-45B9-4893-8AAC-9E86450AA4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3544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8D1130-C179-4960-9B30-0E618084A1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602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E19640-2E94-4280-A853-B61BF0B803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3641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C7EC8D-35AB-4871-A666-3B47831076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770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FE83DD-3C93-42FE-9608-519C0B39C2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6420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1981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1981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11981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828800" y="6248400"/>
            <a:ext cx="548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11981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43800" y="62484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06F421F1-3CB1-4A62-898A-3ABF07D68308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19816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19817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18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19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0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1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2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3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4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5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6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7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8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9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0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1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2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3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4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5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6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7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8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9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0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1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2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3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4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5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6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7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  <a:cs typeface="+mn-cs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  <a:cs typeface="+mn-cs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8" name="Rectangle 4"/>
          <p:cNvSpPr>
            <a:spLocks noChangeArrowheads="1"/>
          </p:cNvSpPr>
          <p:nvPr/>
        </p:nvSpPr>
        <p:spPr bwMode="auto">
          <a:xfrm>
            <a:off x="381000" y="1828800"/>
            <a:ext cx="67818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/>
            <a:r>
              <a:rPr lang="en-US" sz="2000" b="1" dirty="0">
                <a:solidFill>
                  <a:schemeClr val="tx2"/>
                </a:solidFill>
              </a:rPr>
              <a:t/>
            </a:r>
            <a:br>
              <a:rPr lang="en-US" sz="2000" b="1" dirty="0">
                <a:solidFill>
                  <a:schemeClr val="tx2"/>
                </a:solidFill>
              </a:rPr>
            </a:br>
            <a:r>
              <a:rPr lang="en-US" sz="4000" b="1" dirty="0" smtClean="0">
                <a:solidFill>
                  <a:schemeClr val="tx2"/>
                </a:solidFill>
              </a:rPr>
              <a:t>Project: NNG Hospital</a:t>
            </a:r>
            <a:endParaRPr lang="en-US" sz="4000" b="1" dirty="0">
              <a:solidFill>
                <a:schemeClr val="tx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ZA" dirty="0" smtClean="0"/>
              <a:t> </a:t>
            </a:r>
            <a:endParaRPr lang="en-Z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514350" indent="-514350" algn="l">
              <a:buAutoNum type="arabicPeriod"/>
            </a:pPr>
            <a:r>
              <a:rPr lang="en-ZA" dirty="0" smtClean="0"/>
              <a:t>Overview</a:t>
            </a:r>
          </a:p>
          <a:p>
            <a:pPr marL="514350" indent="-514350" algn="l">
              <a:buAutoNum type="arabicPeriod"/>
            </a:pPr>
            <a:r>
              <a:rPr lang="en-ZA" dirty="0" smtClean="0"/>
              <a:t>Payback Analysis</a:t>
            </a:r>
          </a:p>
          <a:p>
            <a:pPr marL="514350" indent="-514350" algn="l">
              <a:buAutoNum type="arabicPeriod"/>
            </a:pPr>
            <a:r>
              <a:rPr lang="en-ZA" dirty="0" smtClean="0"/>
              <a:t>NPV 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10</a:t>
            </a:fld>
            <a:endParaRPr lang="en-US" altLang="en-US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104533"/>
            <a:ext cx="6401215" cy="4339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96987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Tasks: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Provide </a:t>
            </a:r>
            <a:r>
              <a:rPr lang="en-US" dirty="0"/>
              <a:t>an </a:t>
            </a:r>
            <a:r>
              <a:rPr lang="en-US" b="1" dirty="0"/>
              <a:t>overview</a:t>
            </a:r>
            <a:r>
              <a:rPr lang="en-US" dirty="0"/>
              <a:t> of the proposed system, including </a:t>
            </a:r>
            <a:r>
              <a:rPr lang="en-US" b="1" dirty="0"/>
              <a:t>costs</a:t>
            </a:r>
            <a:r>
              <a:rPr lang="en-US" dirty="0"/>
              <a:t> and </a:t>
            </a:r>
            <a:r>
              <a:rPr lang="en-US" b="1" dirty="0"/>
              <a:t>benefits</a:t>
            </a:r>
            <a:r>
              <a:rPr lang="en-US" dirty="0"/>
              <a:t>, with an </a:t>
            </a:r>
            <a:r>
              <a:rPr lang="en-US" b="1" dirty="0"/>
              <a:t>explanation</a:t>
            </a:r>
            <a:r>
              <a:rPr lang="en-US" dirty="0"/>
              <a:t> of the various cost-benefit </a:t>
            </a:r>
            <a:r>
              <a:rPr lang="en-US" b="1" dirty="0"/>
              <a:t>types</a:t>
            </a:r>
            <a:r>
              <a:rPr lang="en-US" dirty="0"/>
              <a:t> and </a:t>
            </a:r>
            <a:r>
              <a:rPr lang="en-US" b="1" dirty="0"/>
              <a:t>categories</a:t>
            </a:r>
            <a:r>
              <a:rPr lang="en-US" dirty="0" smtClean="0"/>
              <a:t>.</a:t>
            </a:r>
          </a:p>
          <a:p>
            <a:r>
              <a:rPr lang="en-US" dirty="0"/>
              <a:t>Develop an economic feasibility analysis, using payback analysis, ROI, and present value (assume a discount rate of 10</a:t>
            </a:r>
            <a:r>
              <a:rPr lang="en-US" dirty="0" smtClean="0"/>
              <a:t>%).</a:t>
            </a:r>
          </a:p>
          <a:p>
            <a:pPr lvl="1"/>
            <a:r>
              <a:rPr lang="en-US" dirty="0" smtClean="0"/>
              <a:t>Cost-Benefit Summary</a:t>
            </a:r>
          </a:p>
          <a:p>
            <a:pPr lvl="1"/>
            <a:r>
              <a:rPr lang="en-US" dirty="0" smtClean="0"/>
              <a:t>Payback Analysis</a:t>
            </a:r>
            <a:endParaRPr lang="en-ZA" dirty="0"/>
          </a:p>
          <a:p>
            <a:pPr lvl="0"/>
            <a:endParaRPr lang="en-ZA" dirty="0"/>
          </a:p>
          <a:p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5964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12</a:t>
            </a:fld>
            <a:endParaRPr lang="en-US" altLang="en-US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42754"/>
            <a:ext cx="7144226" cy="6096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70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Tasks: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Provide an </a:t>
            </a:r>
            <a:r>
              <a:rPr lang="en-US" b="1" dirty="0"/>
              <a:t>overview</a:t>
            </a:r>
            <a:r>
              <a:rPr lang="en-US" dirty="0"/>
              <a:t> of the proposed system, including </a:t>
            </a:r>
            <a:r>
              <a:rPr lang="en-US" b="1" dirty="0"/>
              <a:t>costs</a:t>
            </a:r>
            <a:r>
              <a:rPr lang="en-US" dirty="0"/>
              <a:t> and </a:t>
            </a:r>
            <a:r>
              <a:rPr lang="en-US" b="1" dirty="0"/>
              <a:t>benefits</a:t>
            </a:r>
            <a:r>
              <a:rPr lang="en-US" dirty="0"/>
              <a:t>, with an </a:t>
            </a:r>
            <a:r>
              <a:rPr lang="en-US" b="1" dirty="0"/>
              <a:t>explanation</a:t>
            </a:r>
            <a:r>
              <a:rPr lang="en-US" dirty="0"/>
              <a:t> of the various cost-benefit </a:t>
            </a:r>
            <a:r>
              <a:rPr lang="en-US" b="1" dirty="0"/>
              <a:t>types</a:t>
            </a:r>
            <a:r>
              <a:rPr lang="en-US" dirty="0"/>
              <a:t> and </a:t>
            </a:r>
            <a:r>
              <a:rPr lang="en-US" b="1" dirty="0"/>
              <a:t>categories</a:t>
            </a:r>
            <a:r>
              <a:rPr lang="en-US" dirty="0"/>
              <a:t>.</a:t>
            </a:r>
          </a:p>
          <a:p>
            <a:r>
              <a:rPr lang="en-US" dirty="0"/>
              <a:t>Develop an </a:t>
            </a:r>
            <a:r>
              <a:rPr lang="en-US" b="1" dirty="0"/>
              <a:t>economic feasibility </a:t>
            </a:r>
            <a:r>
              <a:rPr lang="en-US" dirty="0"/>
              <a:t>analysis, using payback analysis, ROI, and present value (assume a discount rate of 10%).</a:t>
            </a:r>
          </a:p>
          <a:p>
            <a:pPr lvl="1"/>
            <a:r>
              <a:rPr lang="en-US" dirty="0"/>
              <a:t>Cost-Benefit Summary</a:t>
            </a:r>
          </a:p>
          <a:p>
            <a:pPr lvl="1"/>
            <a:r>
              <a:rPr lang="en-US" dirty="0"/>
              <a:t>Payback </a:t>
            </a:r>
            <a:r>
              <a:rPr lang="en-US" dirty="0" smtClean="0"/>
              <a:t>Analysis</a:t>
            </a:r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4041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Current System: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six hours of office staff (2 people) overtime per week (1.5 times normal rate) at a base rate of R150 per hour for 6 </a:t>
            </a:r>
            <a:r>
              <a:rPr lang="en-US" dirty="0" smtClean="0"/>
              <a:t>months</a:t>
            </a:r>
          </a:p>
          <a:p>
            <a:r>
              <a:rPr lang="en-US" dirty="0"/>
              <a:t>add another full-time clerical position in about six months for another 6 months</a:t>
            </a:r>
            <a:r>
              <a:rPr lang="en-US" dirty="0" smtClean="0"/>
              <a:t>.</a:t>
            </a:r>
          </a:p>
          <a:p>
            <a:r>
              <a:rPr lang="en-US" dirty="0"/>
              <a:t>an average of three errors per day, and each error takes about 20 minutes to correct</a:t>
            </a:r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44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4</a:t>
            </a:fld>
            <a:endParaRPr lang="en-US" altLang="en-US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548323"/>
            <a:ext cx="6472652" cy="5319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4809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In-House System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complete the project in about 12 </a:t>
            </a:r>
            <a:r>
              <a:rPr lang="en-US" dirty="0" smtClean="0"/>
              <a:t>weeks</a:t>
            </a:r>
          </a:p>
          <a:p>
            <a:r>
              <a:rPr lang="en-US" dirty="0"/>
              <a:t>R350 per hour. </a:t>
            </a:r>
            <a:endParaRPr lang="en-US" dirty="0" smtClean="0"/>
          </a:p>
          <a:p>
            <a:r>
              <a:rPr lang="en-US" dirty="0"/>
              <a:t>database application, you can expect to spend about R42,000 for a networked commercial package</a:t>
            </a:r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55525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6</a:t>
            </a:fld>
            <a:endParaRPr lang="en-US" altLang="en-US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696" y="1828800"/>
            <a:ext cx="7655750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5794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Vertical-Package: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vertical software package is available for about R120,000. The vendor offers a lease-purchase package of R40,000 down, followed by two annual installments of R40,000 each</a:t>
            </a:r>
            <a:r>
              <a:rPr lang="en-US" dirty="0" smtClean="0"/>
              <a:t>.</a:t>
            </a:r>
          </a:p>
          <a:p>
            <a:r>
              <a:rPr lang="en-US" dirty="0"/>
              <a:t>four weeks to install, configure, and test </a:t>
            </a:r>
            <a:r>
              <a:rPr lang="en-US" dirty="0" smtClean="0"/>
              <a:t>it</a:t>
            </a:r>
          </a:p>
          <a:p>
            <a:r>
              <a:rPr lang="en-US" dirty="0"/>
              <a:t>free support during the first year of operation, but then NNH must sign a technical support agreement at an annual cost of R6,000</a:t>
            </a:r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29976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8</a:t>
            </a:fld>
            <a:endParaRPr lang="en-US" altLang="en-US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537" y="1219200"/>
            <a:ext cx="6821619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67544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Costs for Both Systems: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452937"/>
          </a:xfrm>
        </p:spPr>
        <p:txBody>
          <a:bodyPr/>
          <a:lstStyle/>
          <a:p>
            <a:r>
              <a:rPr lang="en-US" dirty="0"/>
              <a:t>10 hours of initial training and support each week for the first three months of </a:t>
            </a:r>
            <a:r>
              <a:rPr lang="en-US" dirty="0" smtClean="0"/>
              <a:t>operation</a:t>
            </a:r>
          </a:p>
          <a:p>
            <a:r>
              <a:rPr lang="en-US" dirty="0"/>
              <a:t>routine maintenance, file backups, and updating. These tasks will require about four hours per week and can be performed by a clinic staff </a:t>
            </a:r>
            <a:r>
              <a:rPr lang="en-US" dirty="0" smtClean="0"/>
              <a:t>member</a:t>
            </a:r>
          </a:p>
          <a:p>
            <a:r>
              <a:rPr lang="en-US" dirty="0"/>
              <a:t>hardware and network installation will cost about </a:t>
            </a:r>
            <a:r>
              <a:rPr lang="en-US" dirty="0" smtClean="0"/>
              <a:t>R125,000</a:t>
            </a:r>
          </a:p>
          <a:p>
            <a:r>
              <a:rPr lang="en-US" dirty="0" smtClean="0"/>
              <a:t>System life will </a:t>
            </a:r>
            <a:r>
              <a:rPr lang="en-US" dirty="0"/>
              <a:t>be about five years</a:t>
            </a:r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2666414"/>
      </p:ext>
    </p:extLst>
  </p:cSld>
  <p:clrMapOvr>
    <a:masterClrMapping/>
  </p:clrMapOvr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1695</TotalTime>
  <Words>341</Words>
  <Application>Microsoft Office PowerPoint</Application>
  <PresentationFormat>On-screen Show (4:3)</PresentationFormat>
  <Paragraphs>43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Wingdings</vt:lpstr>
      <vt:lpstr>Network</vt:lpstr>
      <vt:lpstr> </vt:lpstr>
      <vt:lpstr>Tasks:</vt:lpstr>
      <vt:lpstr>Current System:</vt:lpstr>
      <vt:lpstr>PowerPoint Presentation</vt:lpstr>
      <vt:lpstr>In-House System</vt:lpstr>
      <vt:lpstr>PowerPoint Presentation</vt:lpstr>
      <vt:lpstr>Vertical-Package:</vt:lpstr>
      <vt:lpstr>PowerPoint Presentation</vt:lpstr>
      <vt:lpstr>Costs for Both Systems:</vt:lpstr>
      <vt:lpstr>PowerPoint Presentation</vt:lpstr>
      <vt:lpstr>Tasks: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1: From bla to bla</dc:title>
  <dc:creator>Barend Frederik Nel</dc:creator>
  <cp:lastModifiedBy>Barend Frederik Nel</cp:lastModifiedBy>
  <cp:revision>56</cp:revision>
  <cp:lastPrinted>1601-01-01T00:00:00Z</cp:lastPrinted>
  <dcterms:created xsi:type="dcterms:W3CDTF">2011-10-31T16:54:53Z</dcterms:created>
  <dcterms:modified xsi:type="dcterms:W3CDTF">2017-08-17T00:45:42Z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4</vt:i4>
  </property>
</Properties>
</file>