
<file path=[Content_Types].xml><?xml version="1.0" encoding="utf-8"?>
<Types xmlns="http://schemas.openxmlformats.org/package/2006/content-types">
  <Default Extension="tmp" ContentType="image/png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2"/>
  </p:notesMasterIdLst>
  <p:sldIdLst>
    <p:sldId id="256" r:id="rId2"/>
    <p:sldId id="340" r:id="rId3"/>
    <p:sldId id="339" r:id="rId4"/>
    <p:sldId id="341" r:id="rId5"/>
    <p:sldId id="324" r:id="rId6"/>
    <p:sldId id="327" r:id="rId7"/>
    <p:sldId id="317" r:id="rId8"/>
    <p:sldId id="344" r:id="rId9"/>
    <p:sldId id="322" r:id="rId10"/>
    <p:sldId id="345" r:id="rId11"/>
    <p:sldId id="323" r:id="rId12"/>
    <p:sldId id="319" r:id="rId13"/>
    <p:sldId id="346" r:id="rId14"/>
    <p:sldId id="351" r:id="rId15"/>
    <p:sldId id="350" r:id="rId16"/>
    <p:sldId id="325" r:id="rId17"/>
    <p:sldId id="337" r:id="rId18"/>
    <p:sldId id="338" r:id="rId19"/>
    <p:sldId id="330" r:id="rId20"/>
    <p:sldId id="331" r:id="rId21"/>
    <p:sldId id="320" r:id="rId22"/>
    <p:sldId id="318" r:id="rId23"/>
    <p:sldId id="328" r:id="rId24"/>
    <p:sldId id="329" r:id="rId25"/>
    <p:sldId id="321" r:id="rId26"/>
    <p:sldId id="347" r:id="rId27"/>
    <p:sldId id="342" r:id="rId28"/>
    <p:sldId id="343" r:id="rId29"/>
    <p:sldId id="348" r:id="rId30"/>
    <p:sldId id="349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130262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6419" y="3358682"/>
            <a:ext cx="5544616" cy="187220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       Project Management :</a:t>
            </a:r>
          </a:p>
          <a:p>
            <a:pPr algn="l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7704" y="1650467"/>
            <a:ext cx="3384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Feasibility Analysis</a:t>
            </a:r>
            <a:endParaRPr lang="en-Z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399" y="1124744"/>
            <a:ext cx="5543258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514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NPV: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assume a rate of return, usually a rate what a company decides on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first</a:t>
            </a:r>
            <a:r>
              <a:rPr lang="en-US" dirty="0" smtClean="0"/>
              <a:t> calculate the PV of the future benefits or costs, using this </a:t>
            </a:r>
            <a:r>
              <a:rPr lang="en-US" b="1" dirty="0" smtClean="0"/>
              <a:t>interest rate</a:t>
            </a:r>
          </a:p>
          <a:p>
            <a:r>
              <a:rPr lang="en-US" dirty="0" smtClean="0"/>
              <a:t>Then you </a:t>
            </a:r>
            <a:r>
              <a:rPr lang="en-US" b="1" dirty="0" smtClean="0"/>
              <a:t>equate</a:t>
            </a:r>
            <a:r>
              <a:rPr lang="en-US" dirty="0" smtClean="0"/>
              <a:t> it with the initial cost</a:t>
            </a:r>
          </a:p>
          <a:p>
            <a:r>
              <a:rPr lang="en-US" dirty="0" smtClean="0"/>
              <a:t>The result is the NPV…..hopefully it is POSITIVE!!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8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7926687" cy="1800200"/>
          </a:xfrm>
          <a:prstGeom prst="rect">
            <a:avLst/>
          </a:prstGeom>
        </p:spPr>
      </p:pic>
      <p:sp>
        <p:nvSpPr>
          <p:cNvPr id="3" name="Left Brace 2"/>
          <p:cNvSpPr/>
          <p:nvPr/>
        </p:nvSpPr>
        <p:spPr>
          <a:xfrm rot="16200000">
            <a:off x="719572" y="2487336"/>
            <a:ext cx="720080" cy="151216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Left Brace 3"/>
          <p:cNvSpPr/>
          <p:nvPr/>
        </p:nvSpPr>
        <p:spPr>
          <a:xfrm rot="16200000">
            <a:off x="4572000" y="435109"/>
            <a:ext cx="720081" cy="561662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extBox 4"/>
          <p:cNvSpPr txBox="1"/>
          <p:nvPr/>
        </p:nvSpPr>
        <p:spPr>
          <a:xfrm>
            <a:off x="323528" y="386104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800" dirty="0" smtClean="0"/>
              <a:t>COSTS</a:t>
            </a:r>
            <a:endParaRPr lang="en-Z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3718192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Net PV of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Cash Flows</a:t>
            </a:r>
            <a:endParaRPr lang="en-ZA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716016" y="692696"/>
            <a:ext cx="1080120" cy="126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843808" y="720062"/>
            <a:ext cx="2592288" cy="1232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321985" y="720062"/>
            <a:ext cx="0" cy="126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56076" y="260648"/>
            <a:ext cx="27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DISCOUNT FACTORS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52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002" y="1412776"/>
            <a:ext cx="5529851" cy="331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641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Exercise: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On the next slide you will see net cash flows over a span of 5 years:</a:t>
            </a:r>
          </a:p>
          <a:p>
            <a:r>
              <a:rPr lang="en-ZA" dirty="0" smtClean="0"/>
              <a:t>Use Excel and calculate the different NPV’s using the suggested discount rates.</a:t>
            </a:r>
          </a:p>
          <a:p>
            <a:r>
              <a:rPr lang="en-ZA" dirty="0" smtClean="0"/>
              <a:t>Explain to the audience the effect of these different rates and what rate will be the most advantageous for the company.         </a:t>
            </a:r>
            <a:r>
              <a:rPr lang="en-ZA" smtClean="0"/>
              <a:t>[10]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631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823" y="3284984"/>
            <a:ext cx="6148513" cy="2816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675399"/>
            <a:ext cx="6326417" cy="196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58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Payback Analysis: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411662"/>
              </a:xfrm>
            </p:spPr>
            <p:txBody>
              <a:bodyPr/>
              <a:lstStyle/>
              <a:p>
                <a:r>
                  <a:rPr lang="en-US" dirty="0" smtClean="0"/>
                  <a:t>How long will it take for a project to pay for itself:</a:t>
                </a:r>
              </a:p>
              <a:p>
                <a:pPr lvl="1"/>
                <a:r>
                  <a:rPr lang="en-US" dirty="0" smtClean="0"/>
                  <a:t>This time is the ‘payback period’ or</a:t>
                </a:r>
              </a:p>
              <a:p>
                <a:pPr lvl="1"/>
                <a:r>
                  <a:rPr lang="en-US" dirty="0" smtClean="0"/>
                  <a:t>The break-even point</a:t>
                </a:r>
              </a:p>
              <a:p>
                <a:r>
                  <a:rPr lang="en-US" dirty="0" smtClean="0"/>
                  <a:t>As a consequence we will </a:t>
                </a:r>
              </a:p>
              <a:p>
                <a:pPr lvl="1"/>
                <a:r>
                  <a:rPr lang="en-US" dirty="0" smtClean="0"/>
                  <a:t>Determine the ROI</a:t>
                </a:r>
              </a:p>
              <a:p>
                <a:pPr marL="344487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i="1">
                          <a:latin typeface="Cambria Math"/>
                        </a:rPr>
                        <m:t>𝑅𝑂𝐼</m:t>
                      </m:r>
                      <m:r>
                        <a:rPr lang="en-ZA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𝐵𝑒𝑛𝑒𝑓𝑖𝑡𝑠</m:t>
                          </m:r>
                          <m:r>
                            <a:rPr lang="en-ZA" i="1">
                              <a:latin typeface="Cambria Math"/>
                            </a:rPr>
                            <m:t>−</m:t>
                          </m:r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𝐶𝑜𝑠𝑡𝑠</m:t>
                          </m:r>
                        </m:num>
                        <m:den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𝐶𝑜𝑠𝑡𝑠</m:t>
                          </m:r>
                        </m:den>
                      </m:f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411662"/>
              </a:xfrm>
              <a:blipFill rotWithShape="1">
                <a:blip r:embed="rId2"/>
                <a:stretch>
                  <a:fillRect l="-741" t="-179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Example: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You receive the following detail for a </a:t>
            </a:r>
            <a:r>
              <a:rPr lang="en-ZA" b="1" dirty="0"/>
              <a:t>new project</a:t>
            </a:r>
            <a:r>
              <a:rPr lang="en-ZA" dirty="0"/>
              <a:t>:</a:t>
            </a:r>
          </a:p>
          <a:p>
            <a:pPr lvl="1"/>
            <a:r>
              <a:rPr lang="en-ZA" dirty="0"/>
              <a:t>Initial development costs is R 1336000</a:t>
            </a:r>
          </a:p>
          <a:p>
            <a:pPr lvl="1"/>
            <a:r>
              <a:rPr lang="en-ZA" dirty="0"/>
              <a:t>Benefits, costs and discount </a:t>
            </a:r>
            <a:r>
              <a:rPr lang="en-ZA" dirty="0" smtClean="0"/>
              <a:t>factors:</a:t>
            </a: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1" y="3861048"/>
            <a:ext cx="7102569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72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15043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455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19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24744"/>
            <a:ext cx="779145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7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Background Info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What is the relationship between</a:t>
            </a:r>
          </a:p>
          <a:p>
            <a:pPr lvl="1"/>
            <a:r>
              <a:rPr lang="en-ZA" dirty="0" smtClean="0"/>
              <a:t>Project Portfolio Management and</a:t>
            </a:r>
          </a:p>
          <a:p>
            <a:pPr lvl="1"/>
            <a:r>
              <a:rPr lang="en-ZA" dirty="0" smtClean="0"/>
              <a:t>Project Management?</a:t>
            </a:r>
          </a:p>
          <a:p>
            <a:r>
              <a:rPr lang="en-US" dirty="0"/>
              <a:t>What are the nine knowledge areas in the Project Management Body of Knowledge (PMBOK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And the objectives of each area?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703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20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36712"/>
            <a:ext cx="74485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Interpolation</a:t>
            </a:r>
            <a:endParaRPr lang="en-ZA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5972175" cy="261937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080" y="4293096"/>
            <a:ext cx="7183504" cy="1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4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16299"/>
            <a:ext cx="5655768" cy="100849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4843"/>
            <a:ext cx="7725271" cy="395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7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in terms of  x?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5372176" cy="216024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5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for x: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7" y="1700807"/>
            <a:ext cx="6461331" cy="409570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59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NPV Sheet</a:t>
            </a:r>
            <a:endParaRPr lang="en-ZA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54" y="1602758"/>
            <a:ext cx="7069790" cy="190000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3" y="4112486"/>
            <a:ext cx="2724783" cy="111671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2411760" y="2420888"/>
            <a:ext cx="1761315" cy="17012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294240" y="2276872"/>
            <a:ext cx="1565792" cy="2304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2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Homework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Study guide:</a:t>
            </a:r>
          </a:p>
          <a:p>
            <a:pPr lvl="1"/>
            <a:r>
              <a:rPr lang="en-ZA" dirty="0" smtClean="0"/>
              <a:t>Read pages 15-23</a:t>
            </a:r>
          </a:p>
          <a:p>
            <a:pPr lvl="1"/>
            <a:r>
              <a:rPr lang="en-ZA" dirty="0" smtClean="0"/>
              <a:t>Do the different exercises and homework;</a:t>
            </a:r>
          </a:p>
          <a:p>
            <a:pPr lvl="1"/>
            <a:r>
              <a:rPr lang="en-ZA" dirty="0" smtClean="0"/>
              <a:t>Especially Homework 4; page 23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034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Points to ponder 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>
                <a:latin typeface="Frutiger-Light"/>
              </a:rPr>
              <a:t>What is the difference between the following </a:t>
            </a:r>
            <a:r>
              <a:rPr lang="en-ZA" sz="3200" dirty="0" smtClean="0">
                <a:latin typeface="Frutiger-Light"/>
              </a:rPr>
              <a:t>two procedures</a:t>
            </a:r>
            <a:r>
              <a:rPr lang="en-ZA" sz="3200" dirty="0">
                <a:latin typeface="Frutiger-Light"/>
              </a:rPr>
              <a:t>?</a:t>
            </a:r>
          </a:p>
          <a:p>
            <a:pPr lvl="1"/>
            <a:r>
              <a:rPr lang="en-ZA" sz="2800" dirty="0" smtClean="0">
                <a:latin typeface="Frutiger-Light"/>
              </a:rPr>
              <a:t>Discount </a:t>
            </a:r>
            <a:r>
              <a:rPr lang="en-ZA" sz="2800" dirty="0">
                <a:latin typeface="Frutiger-Light"/>
              </a:rPr>
              <a:t>benefits and discount costs first, then </a:t>
            </a:r>
            <a:r>
              <a:rPr lang="en-ZA" sz="2800" dirty="0" smtClean="0">
                <a:latin typeface="Frutiger-Light"/>
              </a:rPr>
              <a:t>net </a:t>
            </a:r>
            <a:r>
              <a:rPr lang="en-ZA" sz="3200" dirty="0" smtClean="0">
                <a:latin typeface="Frutiger-Light"/>
              </a:rPr>
              <a:t>these </a:t>
            </a:r>
            <a:r>
              <a:rPr lang="en-ZA" sz="3200" dirty="0">
                <a:latin typeface="Frutiger-Light"/>
              </a:rPr>
              <a:t>values together to get a net present value.</a:t>
            </a:r>
          </a:p>
          <a:p>
            <a:pPr lvl="1"/>
            <a:r>
              <a:rPr lang="en-ZA" sz="2800" dirty="0" smtClean="0">
                <a:latin typeface="Frutiger-Light"/>
              </a:rPr>
              <a:t>Net </a:t>
            </a:r>
            <a:r>
              <a:rPr lang="en-ZA" sz="2800" dirty="0">
                <a:latin typeface="Frutiger-Light"/>
              </a:rPr>
              <a:t>benefits and costs together first, then </a:t>
            </a:r>
            <a:r>
              <a:rPr lang="en-ZA" sz="2800" dirty="0" smtClean="0">
                <a:latin typeface="Frutiger-Light"/>
              </a:rPr>
              <a:t>discount </a:t>
            </a:r>
            <a:r>
              <a:rPr lang="en-ZA" sz="3200" dirty="0" smtClean="0">
                <a:latin typeface="Frutiger-Light"/>
              </a:rPr>
              <a:t>the </a:t>
            </a:r>
            <a:r>
              <a:rPr lang="en-ZA" sz="3200" dirty="0">
                <a:latin typeface="Frutiger-Light"/>
              </a:rPr>
              <a:t>combined figure to get a net present value.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4895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Continues: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Explain the difference between the discount rate and </a:t>
            </a:r>
            <a:r>
              <a:rPr lang="en-ZA" dirty="0" smtClean="0"/>
              <a:t>the discount </a:t>
            </a:r>
            <a:r>
              <a:rPr lang="en-ZA" dirty="0"/>
              <a:t>factor.</a:t>
            </a:r>
          </a:p>
          <a:p>
            <a:r>
              <a:rPr lang="en-ZA" dirty="0" smtClean="0"/>
              <a:t>How do you determine the time period for </a:t>
            </a:r>
          </a:p>
          <a:p>
            <a:pPr lvl="1"/>
            <a:r>
              <a:rPr lang="en-ZA" dirty="0" smtClean="0"/>
              <a:t>NPV? </a:t>
            </a:r>
          </a:p>
          <a:p>
            <a:pPr lvl="1"/>
            <a:r>
              <a:rPr lang="en-ZA" dirty="0" smtClean="0"/>
              <a:t>ROI?</a:t>
            </a:r>
          </a:p>
          <a:p>
            <a:r>
              <a:rPr lang="en-ZA" dirty="0" smtClean="0"/>
              <a:t>What </a:t>
            </a:r>
            <a:r>
              <a:rPr lang="en-ZA" dirty="0"/>
              <a:t>is meant by payback period?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0560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29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141" y="1484784"/>
            <a:ext cx="4610348" cy="2991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41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 capital investment is an expenditure by an organization in equipment, land, </a:t>
            </a:r>
            <a:r>
              <a:rPr lang="en-ZA" dirty="0" smtClean="0"/>
              <a:t>or other </a:t>
            </a:r>
            <a:r>
              <a:rPr lang="en-ZA" dirty="0"/>
              <a:t>assets that are used to carry out the objectives of the organization. </a:t>
            </a:r>
            <a:endParaRPr lang="en-ZA" dirty="0" smtClean="0"/>
          </a:p>
          <a:p>
            <a:r>
              <a:rPr lang="en-ZA" dirty="0" smtClean="0"/>
              <a:t>Because money—including </a:t>
            </a:r>
            <a:r>
              <a:rPr lang="en-ZA" dirty="0"/>
              <a:t>money available for capital investment—is a scarce </a:t>
            </a:r>
            <a:r>
              <a:rPr lang="en-ZA" dirty="0" smtClean="0"/>
              <a:t>resource, one </a:t>
            </a:r>
            <a:r>
              <a:rPr lang="en-ZA" dirty="0"/>
              <a:t>important responsibility of senior-level management in any organization </a:t>
            </a:r>
            <a:r>
              <a:rPr lang="en-ZA" dirty="0" smtClean="0"/>
              <a:t>is to </a:t>
            </a:r>
            <a:r>
              <a:rPr lang="en-ZA" dirty="0"/>
              <a:t>decide which investments to choose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156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Previous slide: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Discuss/compare the two investments:</a:t>
            </a:r>
          </a:p>
          <a:p>
            <a:pPr lvl="1"/>
            <a:r>
              <a:rPr lang="en-ZA" dirty="0" smtClean="0"/>
              <a:t>Overall net cash flows</a:t>
            </a:r>
          </a:p>
          <a:p>
            <a:pPr lvl="1"/>
            <a:r>
              <a:rPr lang="en-ZA" dirty="0" smtClean="0"/>
              <a:t>Cash flow timing</a:t>
            </a:r>
          </a:p>
          <a:p>
            <a:pPr lvl="1"/>
            <a:r>
              <a:rPr lang="en-ZA" dirty="0" smtClean="0"/>
              <a:t>What tools do you have at your disposal to assist in this analysis?</a:t>
            </a:r>
          </a:p>
          <a:p>
            <a:r>
              <a:rPr lang="en-ZA" dirty="0" smtClean="0"/>
              <a:t>Source:</a:t>
            </a:r>
          </a:p>
          <a:p>
            <a:r>
              <a:rPr lang="en-ZA" dirty="0"/>
              <a:t>https://www.business-case-analysis.com/return-on-investment.html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25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Financial Tools: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>
                <a:latin typeface="Giovanni-Book"/>
              </a:rPr>
              <a:t>Organizations use several different </a:t>
            </a:r>
            <a:r>
              <a:rPr lang="en-ZA" sz="3200" dirty="0" smtClean="0">
                <a:latin typeface="Giovanni-Book"/>
              </a:rPr>
              <a:t>methods to </a:t>
            </a:r>
            <a:r>
              <a:rPr lang="en-ZA" sz="3200" dirty="0">
                <a:latin typeface="Giovanni-Book"/>
              </a:rPr>
              <a:t>determine which investment is best. </a:t>
            </a:r>
            <a:endParaRPr lang="en-ZA" sz="3200" dirty="0" smtClean="0">
              <a:latin typeface="Giovanni-Book"/>
            </a:endParaRPr>
          </a:p>
          <a:p>
            <a:r>
              <a:rPr lang="en-ZA" sz="3200" dirty="0" smtClean="0">
                <a:latin typeface="Giovanni-Book"/>
              </a:rPr>
              <a:t>The </a:t>
            </a:r>
            <a:r>
              <a:rPr lang="en-ZA" sz="3200" dirty="0">
                <a:latin typeface="Giovanni-Book"/>
              </a:rPr>
              <a:t>three methods </a:t>
            </a:r>
            <a:r>
              <a:rPr lang="en-ZA" sz="3200" dirty="0" smtClean="0">
                <a:latin typeface="Giovanni-Book"/>
              </a:rPr>
              <a:t>we will discuss:</a:t>
            </a:r>
            <a:endParaRPr lang="en-ZA" sz="3200" dirty="0">
              <a:latin typeface="Giovanni-Book"/>
            </a:endParaRPr>
          </a:p>
          <a:p>
            <a:pPr lvl="1"/>
            <a:r>
              <a:rPr lang="en-ZA" sz="2800" dirty="0" smtClean="0">
                <a:latin typeface="Giovanni-Book"/>
              </a:rPr>
              <a:t>Discounted Cash Flows (DCF)</a:t>
            </a:r>
          </a:p>
          <a:p>
            <a:pPr lvl="1"/>
            <a:r>
              <a:rPr lang="en-ZA" sz="2800" dirty="0" smtClean="0">
                <a:latin typeface="Giovanni-Book"/>
              </a:rPr>
              <a:t>Net </a:t>
            </a:r>
            <a:r>
              <a:rPr lang="en-ZA" sz="2800" dirty="0">
                <a:latin typeface="Giovanni-Book"/>
              </a:rPr>
              <a:t>present value (NPV</a:t>
            </a:r>
            <a:r>
              <a:rPr lang="en-ZA" sz="2800" dirty="0" smtClean="0">
                <a:latin typeface="Giovanni-Book"/>
              </a:rPr>
              <a:t>) and</a:t>
            </a:r>
          </a:p>
          <a:p>
            <a:pPr lvl="1"/>
            <a:r>
              <a:rPr lang="en-ZA" sz="2800" dirty="0" smtClean="0">
                <a:latin typeface="Giovanni-Book"/>
              </a:rPr>
              <a:t>Payback analysis</a:t>
            </a:r>
            <a:r>
              <a:rPr lang="en-ZA" sz="3200" dirty="0" smtClean="0">
                <a:latin typeface="Giovanni-Book"/>
              </a:rPr>
              <a:t>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306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must be able to use Excel to calculate:</a:t>
            </a:r>
          </a:p>
          <a:p>
            <a:pPr lvl="1"/>
            <a:r>
              <a:rPr lang="en-US" dirty="0" smtClean="0"/>
              <a:t>DCF to determine NET PV, </a:t>
            </a:r>
            <a:r>
              <a:rPr lang="en-US" i="1" u="sng" dirty="0" smtClean="0"/>
              <a:t>finding</a:t>
            </a:r>
            <a:r>
              <a:rPr lang="en-US" dirty="0" smtClean="0"/>
              <a:t> IRR</a:t>
            </a:r>
          </a:p>
          <a:p>
            <a:pPr lvl="1"/>
            <a:r>
              <a:rPr lang="en-US" i="1" u="sng" dirty="0" smtClean="0"/>
              <a:t>Using</a:t>
            </a:r>
            <a:r>
              <a:rPr lang="en-US" dirty="0" smtClean="0"/>
              <a:t> a certain RR and determine the NPV</a:t>
            </a:r>
          </a:p>
          <a:p>
            <a:pPr lvl="1"/>
            <a:r>
              <a:rPr lang="en-US" dirty="0" smtClean="0"/>
              <a:t>Payback Analysis: </a:t>
            </a:r>
          </a:p>
          <a:p>
            <a:pPr lvl="2"/>
            <a:r>
              <a:rPr lang="en-US" dirty="0" smtClean="0"/>
              <a:t>Graphical</a:t>
            </a:r>
          </a:p>
          <a:p>
            <a:pPr lvl="2"/>
            <a:r>
              <a:rPr lang="en-US" dirty="0" smtClean="0"/>
              <a:t>Interpolation</a:t>
            </a:r>
          </a:p>
          <a:p>
            <a:pPr lvl="2"/>
            <a:r>
              <a:rPr lang="en-US" dirty="0" smtClean="0"/>
              <a:t> and determining ROI</a:t>
            </a:r>
          </a:p>
          <a:p>
            <a:pPr lvl="1"/>
            <a:r>
              <a:rPr lang="en-US" dirty="0" smtClean="0"/>
              <a:t>Putting ALL of the above on ONE sheet!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For: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878123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62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7</a:t>
            </a:fld>
            <a:endParaRPr lang="en-GB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DCF: 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411662"/>
          </a:xfrm>
        </p:spPr>
        <p:txBody>
          <a:bodyPr/>
          <a:lstStyle/>
          <a:p>
            <a:r>
              <a:rPr lang="en-US" dirty="0" smtClean="0"/>
              <a:t>To find the </a:t>
            </a:r>
            <a:r>
              <a:rPr lang="en-US" b="1" dirty="0" smtClean="0"/>
              <a:t>rate of interest </a:t>
            </a:r>
            <a:r>
              <a:rPr lang="en-US" dirty="0" smtClean="0"/>
              <a:t>when </a:t>
            </a:r>
            <a:r>
              <a:rPr lang="en-US" b="1" dirty="0" smtClean="0"/>
              <a:t>equating</a:t>
            </a:r>
            <a:r>
              <a:rPr lang="en-US" dirty="0" smtClean="0"/>
              <a:t> the PV of negative and positive cash flows:</a:t>
            </a:r>
          </a:p>
          <a:p>
            <a:pPr lvl="1"/>
            <a:r>
              <a:rPr lang="en-US" dirty="0" smtClean="0"/>
              <a:t>Negative when incurring COST and</a:t>
            </a:r>
          </a:p>
          <a:p>
            <a:pPr lvl="1"/>
            <a:r>
              <a:rPr lang="en-US" dirty="0" smtClean="0"/>
              <a:t>Positive when BENEFITS are anticipated</a:t>
            </a:r>
          </a:p>
          <a:p>
            <a:r>
              <a:rPr lang="en-US" dirty="0" smtClean="0"/>
              <a:t>This interest rate is called the </a:t>
            </a:r>
            <a:r>
              <a:rPr lang="en-US" b="1" dirty="0" smtClean="0"/>
              <a:t>IRR</a:t>
            </a:r>
          </a:p>
          <a:p>
            <a:r>
              <a:rPr lang="en-US" dirty="0" smtClean="0"/>
              <a:t>Or indicated as </a:t>
            </a:r>
            <a:r>
              <a:rPr lang="en-US" b="1" i="1" dirty="0" smtClean="0"/>
              <a:t>r</a:t>
            </a:r>
          </a:p>
          <a:p>
            <a:r>
              <a:rPr lang="en-US" b="1" i="1" dirty="0" smtClean="0"/>
              <a:t>Let’s put it in mathematical form!</a:t>
            </a:r>
            <a:endParaRPr lang="en-US" dirty="0" smtClean="0"/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4" y="1988840"/>
            <a:ext cx="7926687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8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Capital Cost = R 1000</a:t>
            </a:r>
          </a:p>
          <a:p>
            <a:r>
              <a:rPr lang="en-US" dirty="0" smtClean="0"/>
              <a:t>End of year cash flows(NET):</a:t>
            </a:r>
          </a:p>
          <a:p>
            <a:pPr lvl="1"/>
            <a:r>
              <a:rPr lang="en-US" dirty="0" smtClean="0"/>
              <a:t>Year 1: R 500</a:t>
            </a:r>
          </a:p>
          <a:p>
            <a:pPr lvl="1"/>
            <a:r>
              <a:rPr lang="en-US" dirty="0" smtClean="0"/>
              <a:t>Year 2: R 600</a:t>
            </a:r>
          </a:p>
          <a:p>
            <a:pPr lvl="1"/>
            <a:r>
              <a:rPr lang="en-US" dirty="0" smtClean="0"/>
              <a:t>Year 3: R 400</a:t>
            </a:r>
          </a:p>
          <a:p>
            <a:r>
              <a:rPr lang="en-US" dirty="0" smtClean="0"/>
              <a:t>To express as a FORMULA, see next slide: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7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857</TotalTime>
  <Words>635</Words>
  <Application>Microsoft Office PowerPoint</Application>
  <PresentationFormat>On-screen Show (4:3)</PresentationFormat>
  <Paragraphs>119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Cambria Math</vt:lpstr>
      <vt:lpstr>Frutiger-Light</vt:lpstr>
      <vt:lpstr>Giovanni-Book</vt:lpstr>
      <vt:lpstr>Wingdings</vt:lpstr>
      <vt:lpstr>Ch3</vt:lpstr>
      <vt:lpstr> </vt:lpstr>
      <vt:lpstr>Background Info</vt:lpstr>
      <vt:lpstr>Introduction</vt:lpstr>
      <vt:lpstr>Financial Tools:</vt:lpstr>
      <vt:lpstr>Outcomes:</vt:lpstr>
      <vt:lpstr>Heading For:</vt:lpstr>
      <vt:lpstr>DCF: </vt:lpstr>
      <vt:lpstr>PowerPoint Presentation</vt:lpstr>
      <vt:lpstr>Example:</vt:lpstr>
      <vt:lpstr>PowerPoint Presentation</vt:lpstr>
      <vt:lpstr>NPV:</vt:lpstr>
      <vt:lpstr>PowerPoint Presentation</vt:lpstr>
      <vt:lpstr>PowerPoint Presentation</vt:lpstr>
      <vt:lpstr>Exercise:</vt:lpstr>
      <vt:lpstr>PowerPoint Presentation</vt:lpstr>
      <vt:lpstr>Payback Analysis:</vt:lpstr>
      <vt:lpstr>Example:</vt:lpstr>
      <vt:lpstr>PowerPoint Presentation</vt:lpstr>
      <vt:lpstr>PowerPoint Presentation</vt:lpstr>
      <vt:lpstr>PowerPoint Presentation</vt:lpstr>
      <vt:lpstr>Linear Interpolation</vt:lpstr>
      <vt:lpstr>PowerPoint Presentation</vt:lpstr>
      <vt:lpstr>Formula in terms of  x?</vt:lpstr>
      <vt:lpstr>Solving for x:</vt:lpstr>
      <vt:lpstr>NPV Sheet</vt:lpstr>
      <vt:lpstr>Homework</vt:lpstr>
      <vt:lpstr>Points to ponder on:</vt:lpstr>
      <vt:lpstr>Continues:</vt:lpstr>
      <vt:lpstr>PowerPoint Presentation</vt:lpstr>
      <vt:lpstr>Previous slide: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55</cp:revision>
  <cp:lastPrinted>1601-01-01T00:00:00Z</cp:lastPrinted>
  <dcterms:created xsi:type="dcterms:W3CDTF">2013-06-30T08:46:22Z</dcterms:created>
  <dcterms:modified xsi:type="dcterms:W3CDTF">2019-07-27T10:30:22Z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