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21"/>
  </p:notesMasterIdLst>
  <p:sldIdLst>
    <p:sldId id="256" r:id="rId2"/>
    <p:sldId id="258" r:id="rId3"/>
    <p:sldId id="259" r:id="rId4"/>
    <p:sldId id="260" r:id="rId5"/>
    <p:sldId id="261" r:id="rId6"/>
    <p:sldId id="267" r:id="rId7"/>
    <p:sldId id="263" r:id="rId8"/>
    <p:sldId id="264" r:id="rId9"/>
    <p:sldId id="265" r:id="rId10"/>
    <p:sldId id="266" r:id="rId11"/>
    <p:sldId id="270" r:id="rId12"/>
    <p:sldId id="278" r:id="rId13"/>
    <p:sldId id="268" r:id="rId14"/>
    <p:sldId id="271" r:id="rId15"/>
    <p:sldId id="272" r:id="rId16"/>
    <p:sldId id="273" r:id="rId17"/>
    <p:sldId id="277" r:id="rId18"/>
    <p:sldId id="280" r:id="rId19"/>
    <p:sldId id="281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71" autoAdjust="0"/>
  </p:normalViewPr>
  <p:slideViewPr>
    <p:cSldViewPr>
      <p:cViewPr>
        <p:scale>
          <a:sx n="77" d="100"/>
          <a:sy n="77" d="100"/>
        </p:scale>
        <p:origin x="-117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dfs1\instructor\CSE200\workingcopy-notes\office2010\slides_problems\newslides\Excel_Lectures\Lecture2_Intro_WritingFormulas\FoodExampl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ZA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Sheet1!$A$2:$A$7</c:f>
              <c:strCache>
                <c:ptCount val="6"/>
                <c:pt idx="0">
                  <c:v>cereal</c:v>
                </c:pt>
                <c:pt idx="1">
                  <c:v>milk</c:v>
                </c:pt>
                <c:pt idx="2">
                  <c:v>eggs</c:v>
                </c:pt>
                <c:pt idx="3">
                  <c:v>cheese</c:v>
                </c:pt>
                <c:pt idx="4">
                  <c:v>meat</c:v>
                </c:pt>
                <c:pt idx="5">
                  <c:v>pasta</c:v>
                </c:pt>
              </c:strCache>
            </c:strRef>
          </c:cat>
          <c:val>
            <c:numRef>
              <c:f>Sheet1!$D$2:$D$7</c:f>
              <c:numCache>
                <c:formatCode>_("$"* #,##0.00_);_("$"* \(#,##0.00\);_("$"* "-"??_);_(@_)</c:formatCode>
                <c:ptCount val="6"/>
                <c:pt idx="0">
                  <c:v>5</c:v>
                </c:pt>
                <c:pt idx="1">
                  <c:v>1.5</c:v>
                </c:pt>
                <c:pt idx="2">
                  <c:v>1</c:v>
                </c:pt>
                <c:pt idx="3">
                  <c:v>7</c:v>
                </c:pt>
                <c:pt idx="4">
                  <c:v>3.75</c:v>
                </c:pt>
                <c:pt idx="5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1608064"/>
        <c:axId val="81613952"/>
        <c:axId val="0"/>
      </c:bar3DChart>
      <c:catAx>
        <c:axId val="81608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1613952"/>
        <c:crosses val="autoZero"/>
        <c:auto val="1"/>
        <c:lblAlgn val="ctr"/>
        <c:lblOffset val="100"/>
        <c:noMultiLvlLbl val="0"/>
      </c:catAx>
      <c:valAx>
        <c:axId val="81613952"/>
        <c:scaling>
          <c:orientation val="minMax"/>
        </c:scaling>
        <c:delete val="0"/>
        <c:axPos val="l"/>
        <c:majorGridlines/>
        <c:numFmt formatCode="_(&quot;$&quot;* #,##0.00_);_(&quot;$&quot;* \(#,##0.00\);_(&quot;$&quot;* &quot;-&quot;??_);_(@_)" sourceLinked="1"/>
        <c:majorTickMark val="out"/>
        <c:minorTickMark val="none"/>
        <c:tickLblPos val="nextTo"/>
        <c:crossAx val="816080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8DA06E6-5210-4C2D-BB77-D538EB1243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7890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86200" y="8687037"/>
            <a:ext cx="2971800" cy="45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2CFBC6CC-22AA-491E-A1FC-9E19B33250E3}" type="slidenum">
              <a:rPr lang="en-US" altLang="en-US" sz="1200"/>
              <a:pPr algn="r" eaLnBrk="1" hangingPunct="1"/>
              <a:t>3</a:t>
            </a:fld>
            <a:endParaRPr lang="en-US" altLang="en-US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86200" y="8687037"/>
            <a:ext cx="2971800" cy="45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73E581D7-8FD0-4FB0-BA75-E60C665BD25F}" type="slidenum">
              <a:rPr lang="en-US" altLang="en-US" sz="1200"/>
              <a:pPr algn="r" eaLnBrk="1" hangingPunct="1"/>
              <a:t>4</a:t>
            </a:fld>
            <a:endParaRPr lang="en-US" alt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 txBox="1">
            <a:spLocks noGrp="1" noChangeArrowheads="1"/>
          </p:cNvSpPr>
          <p:nvPr/>
        </p:nvSpPr>
        <p:spPr bwMode="auto">
          <a:xfrm>
            <a:off x="3886200" y="8687037"/>
            <a:ext cx="2971800" cy="45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D8C89BD-14A8-4179-8E2F-E5EB78EFEB5A}" type="slidenum">
              <a:rPr lang="en-US" altLang="en-US" sz="1200"/>
              <a:pPr algn="r" eaLnBrk="1" hangingPunct="1"/>
              <a:t>5</a:t>
            </a:fld>
            <a:endParaRPr lang="en-US" altLang="en-US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464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67C3BE-D225-49CD-A48B-9C1A28A185E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44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393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811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9421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67C3BE-D225-49CD-A48B-9C1A28A185E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985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052C40F6-E8B9-4E8C-AA49-BD8E1A5B50A7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76DB8-0E0D-4C9C-B9EB-B5A7CC5702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0437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EDB68-4393-422C-B912-FE97D1D2B9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5577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00E7FFFD-56E1-4CDF-902F-6E909B7857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3318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B64CF34B-1BEF-4263-8DD1-FE1D9B5A83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2961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E6B13-D57B-477D-921A-359B31D905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9625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41AA2-7FAE-4BAC-9360-F2F2FAB7D6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7802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5A9AA7-D761-4B3A-821F-A7C1264ED7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7326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E3B62-D1FE-4418-8649-64E1CF9342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5442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A3A2A-CAB8-423A-8C91-F0D9207DD6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18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49EFD-C735-449B-9607-2E8012AD5F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74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B24EF-2BD4-4F62-992B-8222A2870C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3399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FB2E41-27DA-4471-9F90-19BE9860B8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94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A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E158682-CB75-4D50-B11A-4C4C24725716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ZA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suz.yolasite.co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6411913" cy="1143000"/>
          </a:xfrm>
        </p:spPr>
        <p:txBody>
          <a:bodyPr/>
          <a:lstStyle/>
          <a:p>
            <a:pPr algn="l"/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dirty="0" smtClean="0"/>
              <a:t>Intro to MS Excel</a:t>
            </a:r>
            <a:endParaRPr lang="en-US" alt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0088" y="3656013"/>
            <a:ext cx="4267200" cy="1522412"/>
          </a:xfrm>
        </p:spPr>
        <p:txBody>
          <a:bodyPr/>
          <a:lstStyle/>
          <a:p>
            <a:pPr algn="l"/>
            <a:r>
              <a:rPr lang="en-US" altLang="en-US" sz="2400" dirty="0" smtClean="0"/>
              <a:t>This is only an introduction!!</a:t>
            </a:r>
          </a:p>
          <a:p>
            <a:pPr algn="l"/>
            <a:endParaRPr lang="en-US" altLang="en-US" sz="2000" dirty="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r"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altLang="en-US" sz="2000" dirty="0"/>
              <a:t/>
            </a:r>
            <a:br>
              <a:rPr lang="en-US" altLang="en-US" sz="2000" dirty="0"/>
            </a:br>
            <a:endParaRPr lang="en-US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543800" cy="808038"/>
          </a:xfrm>
        </p:spPr>
        <p:txBody>
          <a:bodyPr/>
          <a:lstStyle/>
          <a:p>
            <a:r>
              <a:rPr lang="en-US" altLang="en-US" sz="3600" b="0" dirty="0" smtClean="0"/>
              <a:t>More on Functions:</a:t>
            </a:r>
            <a:endParaRPr lang="en-US" altLang="en-US" sz="3600" b="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3429000" cy="4411663"/>
          </a:xfrm>
        </p:spPr>
        <p:txBody>
          <a:bodyPr/>
          <a:lstStyle/>
          <a:p>
            <a:r>
              <a:rPr lang="en-US" altLang="en-US" sz="2600" smtClean="0"/>
              <a:t>Your Excel spreadsheet should now look like this: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143000"/>
            <a:ext cx="459105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348" y="3124199"/>
            <a:ext cx="5387651" cy="1992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276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772400" cy="4572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Revision: Formulas</a:t>
            </a:r>
            <a:endParaRPr lang="en-US" sz="32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838200"/>
            <a:ext cx="7924800" cy="4800600"/>
          </a:xfrm>
          <a:noFill/>
        </p:spPr>
        <p:txBody>
          <a:bodyPr/>
          <a:lstStyle/>
          <a:p>
            <a:pPr eaLnBrk="1" hangingPunct="1"/>
            <a:r>
              <a:rPr lang="en-US" smtClean="0"/>
              <a:t>A </a:t>
            </a:r>
            <a:r>
              <a:rPr lang="en-US" b="1" i="1" smtClean="0">
                <a:solidFill>
                  <a:schemeClr val="tx1"/>
                </a:solidFill>
              </a:rPr>
              <a:t>formula</a:t>
            </a:r>
            <a:r>
              <a:rPr lang="en-US" smtClean="0"/>
              <a:t> is a sequence of values, cell references and operators that produce a new value.  </a:t>
            </a:r>
          </a:p>
          <a:p>
            <a:pPr algn="ctr" eaLnBrk="1" hangingPunct="1">
              <a:buFont typeface="Monotype Sorts" pitchFamily="2" charset="2"/>
              <a:buNone/>
            </a:pPr>
            <a:r>
              <a:rPr lang="en-US" b="1" i="1" smtClean="0">
                <a:solidFill>
                  <a:srgbClr val="A50021"/>
                </a:solidFill>
              </a:rPr>
              <a:t>= E8 + 3*(E10 - E11)</a:t>
            </a:r>
            <a:endParaRPr lang="en-US" i="1" smtClean="0">
              <a:solidFill>
                <a:srgbClr val="A50021"/>
              </a:solidFill>
            </a:endParaRPr>
          </a:p>
          <a:p>
            <a:pPr eaLnBrk="1" hangingPunct="1"/>
            <a:r>
              <a:rPr lang="en-US" smtClean="0"/>
              <a:t>Formulas always start with an equal sign </a:t>
            </a:r>
            <a:r>
              <a:rPr lang="en-US" b="1" smtClean="0">
                <a:solidFill>
                  <a:schemeClr val="accent2"/>
                </a:solidFill>
              </a:rPr>
              <a:t>=</a:t>
            </a:r>
          </a:p>
          <a:p>
            <a:pPr eaLnBrk="1" hangingPunct="1"/>
            <a:r>
              <a:rPr lang="en-US" smtClean="0"/>
              <a:t>In addition a formula can also contain built-in </a:t>
            </a:r>
            <a:r>
              <a:rPr lang="en-US" b="1" i="1" smtClean="0">
                <a:solidFill>
                  <a:schemeClr val="tx1"/>
                </a:solidFill>
              </a:rPr>
              <a:t>functions</a:t>
            </a:r>
            <a:r>
              <a:rPr lang="en-US" smtClean="0"/>
              <a:t> like SUM, AVERAGE, IF, COUNTIF, etc. </a:t>
            </a:r>
            <a:r>
              <a:rPr lang="en-US" b="1" i="1" smtClean="0">
                <a:solidFill>
                  <a:srgbClr val="A50021"/>
                </a:solidFill>
              </a:rPr>
              <a:t>=Sum(A2:A8)*2</a:t>
            </a:r>
            <a:endParaRPr lang="en-US" i="1" smtClean="0">
              <a:solidFill>
                <a:srgbClr val="A50021"/>
              </a:solidFill>
            </a:endParaRPr>
          </a:p>
          <a:p>
            <a:pPr eaLnBrk="1" hangingPunct="1"/>
            <a:endParaRPr lang="en-US" smtClean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15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Let’s look forward: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MS Excel:</a:t>
            </a:r>
          </a:p>
          <a:p>
            <a:pPr lvl="1"/>
            <a:r>
              <a:rPr lang="en-ZA" dirty="0" smtClean="0"/>
              <a:t>EX Chapter 01</a:t>
            </a:r>
          </a:p>
          <a:p>
            <a:pPr lvl="1"/>
            <a:r>
              <a:rPr lang="en-ZA" dirty="0" smtClean="0"/>
              <a:t>EX Chapter 02</a:t>
            </a:r>
          </a:p>
          <a:p>
            <a:pPr lvl="1"/>
            <a:r>
              <a:rPr lang="en-ZA" dirty="0" smtClean="0"/>
              <a:t>EX Chapter 03</a:t>
            </a:r>
          </a:p>
          <a:p>
            <a:r>
              <a:rPr lang="en-ZA" dirty="0" smtClean="0">
                <a:hlinkClick r:id="rId2"/>
              </a:rPr>
              <a:t>www.misuz.yolasite.com</a:t>
            </a:r>
            <a:r>
              <a:rPr lang="en-ZA" dirty="0" smtClean="0"/>
              <a:t> &gt; practicals</a:t>
            </a: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156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0999"/>
            <a:ext cx="4476750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 bwMode="auto">
          <a:xfrm rot="240978">
            <a:off x="6248400" y="627221"/>
            <a:ext cx="2743200" cy="255518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Highlight your data, select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a Chart type and </a:t>
            </a:r>
            <a:r>
              <a:rPr lang="en-US" sz="3200" dirty="0" smtClean="0"/>
              <a:t>Ed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it &amp; its done!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255798"/>
              </p:ext>
            </p:extLst>
          </p:nvPr>
        </p:nvGraphicFramePr>
        <p:xfrm>
          <a:off x="839638" y="2133600"/>
          <a:ext cx="57912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5907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077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Things you need to know when writing formulas in Excel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5867400" cy="4114800"/>
          </a:xfrm>
          <a:noFill/>
        </p:spPr>
        <p:txBody>
          <a:bodyPr/>
          <a:lstStyle/>
          <a:p>
            <a:pPr eaLnBrk="1" hangingPunct="1"/>
            <a:r>
              <a:rPr lang="en-US" sz="3600" smtClean="0"/>
              <a:t>Data precision vs. cell display</a:t>
            </a:r>
          </a:p>
          <a:p>
            <a:pPr eaLnBrk="1" hangingPunct="1"/>
            <a:r>
              <a:rPr lang="en-US" sz="3600" smtClean="0"/>
              <a:t>Types of operators that can be used</a:t>
            </a:r>
          </a:p>
          <a:p>
            <a:pPr eaLnBrk="1" hangingPunct="1"/>
            <a:r>
              <a:rPr lang="en-US" sz="3600" smtClean="0"/>
              <a:t>Order of precedence of operators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2209800"/>
            <a:ext cx="2733675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324600" y="3276600"/>
            <a:ext cx="1143000" cy="485775"/>
          </a:xfrm>
          <a:prstGeom prst="rect">
            <a:avLst/>
          </a:prstGeom>
          <a:solidFill>
            <a:srgbClr val="99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cs typeface="Times New Roman" pitchFamily="18" charset="0"/>
              </a:rPr>
              <a:t>/</a:t>
            </a:r>
            <a:r>
              <a:rPr lang="en-US">
                <a:cs typeface="Times New Roman" pitchFamily="18" charset="0"/>
              </a:rPr>
              <a:t> </a:t>
            </a:r>
            <a:r>
              <a:rPr lang="en-US">
                <a:solidFill>
                  <a:schemeClr val="accent2"/>
                </a:solidFill>
                <a:cs typeface="Times New Roman" pitchFamily="18" charset="0"/>
              </a:rPr>
              <a:t> ≤</a:t>
            </a:r>
            <a:r>
              <a:rPr lang="en-US">
                <a:cs typeface="Times New Roman" pitchFamily="18" charset="0"/>
              </a:rPr>
              <a:t>   −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810000" y="4953000"/>
            <a:ext cx="4191000" cy="485775"/>
          </a:xfrm>
          <a:prstGeom prst="rect">
            <a:avLst/>
          </a:prstGeom>
          <a:solidFill>
            <a:srgbClr val="FF99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=B2+B3*B1/B8^2</a:t>
            </a:r>
          </a:p>
        </p:txBody>
      </p:sp>
    </p:spTree>
    <p:extLst>
      <p:ext uri="{BB962C8B-B14F-4D97-AF65-F5344CB8AC3E}">
        <p14:creationId xmlns:p14="http://schemas.microsoft.com/office/powerpoint/2010/main" val="202577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5438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smtClean="0"/>
              <a:t>In order to write Excel formulas we also need to use the correct Operator Symbols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47800"/>
            <a:ext cx="8077200" cy="2819400"/>
          </a:xfrm>
          <a:noFill/>
        </p:spPr>
        <p:txBody>
          <a:bodyPr/>
          <a:lstStyle/>
          <a:p>
            <a:pPr marL="292100" indent="-292100"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lang="en-US" smtClean="0"/>
              <a:t>Formulas contain two types of components:</a:t>
            </a:r>
          </a:p>
          <a:p>
            <a:pPr marL="292100" indent="-292100" eaLnBrk="1" hangingPunct="1">
              <a:lnSpc>
                <a:spcPct val="90000"/>
              </a:lnSpc>
            </a:pPr>
            <a:r>
              <a:rPr lang="en-US" b="1" i="1" smtClean="0">
                <a:solidFill>
                  <a:srgbClr val="008000"/>
                </a:solidFill>
              </a:rPr>
              <a:t>Operators</a:t>
            </a:r>
            <a:r>
              <a:rPr lang="en-US" smtClean="0"/>
              <a:t>:  Operations to be performed </a:t>
            </a:r>
          </a:p>
          <a:p>
            <a:pPr marL="292100" indent="-292100" algn="ctr"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lang="en-US" smtClean="0"/>
              <a:t>	</a:t>
            </a:r>
            <a:r>
              <a:rPr lang="en-US" sz="2800" b="1" i="1" smtClean="0">
                <a:solidFill>
                  <a:srgbClr val="008000"/>
                </a:solidFill>
              </a:rPr>
              <a:t>Arithmetic operators: * / +  - ^</a:t>
            </a:r>
          </a:p>
          <a:p>
            <a:pPr lvl="1" algn="ctr"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lang="en-US" b="1" i="1" smtClean="0">
                <a:solidFill>
                  <a:srgbClr val="008000"/>
                </a:solidFill>
              </a:rPr>
              <a:t>Relational operators: &gt;, &lt;, &lt;=, &gt;=,&lt; &gt;,=</a:t>
            </a:r>
          </a:p>
          <a:p>
            <a:pPr marL="292100" indent="-292100" eaLnBrk="1" hangingPunct="1">
              <a:lnSpc>
                <a:spcPct val="90000"/>
              </a:lnSpc>
            </a:pPr>
            <a:r>
              <a:rPr lang="en-US" b="1" i="1" smtClean="0">
                <a:solidFill>
                  <a:srgbClr val="6600CC"/>
                </a:solidFill>
              </a:rPr>
              <a:t>Operands</a:t>
            </a:r>
            <a:r>
              <a:rPr lang="en-US" smtClean="0"/>
              <a:t>: Values to be operated on   </a:t>
            </a:r>
          </a:p>
          <a:p>
            <a:pPr lvl="1" algn="ctr" eaLnBrk="1" hangingPunct="1">
              <a:lnSpc>
                <a:spcPct val="90000"/>
              </a:lnSpc>
              <a:buFont typeface="Monotype Sorts" pitchFamily="2" charset="2"/>
              <a:buNone/>
            </a:pPr>
            <a:endParaRPr lang="en-US" sz="3200" smtClean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971800" y="44958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/>
              <a:t>= </a:t>
            </a:r>
            <a:r>
              <a:rPr lang="en-US" sz="3200">
                <a:solidFill>
                  <a:srgbClr val="6600CC"/>
                </a:solidFill>
              </a:rPr>
              <a:t>B2</a:t>
            </a:r>
            <a:r>
              <a:rPr lang="en-US" sz="3200"/>
              <a:t> </a:t>
            </a:r>
            <a:r>
              <a:rPr lang="en-US" sz="3200">
                <a:solidFill>
                  <a:srgbClr val="008000"/>
                </a:solidFill>
              </a:rPr>
              <a:t>+</a:t>
            </a:r>
            <a:r>
              <a:rPr lang="en-US" sz="3200"/>
              <a:t> </a:t>
            </a:r>
            <a:r>
              <a:rPr lang="en-US" sz="3200">
                <a:solidFill>
                  <a:srgbClr val="6600CC"/>
                </a:solidFill>
              </a:rPr>
              <a:t>5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971800" y="5486400"/>
            <a:ext cx="1600200" cy="466725"/>
          </a:xfrm>
          <a:prstGeom prst="rect">
            <a:avLst/>
          </a:prstGeom>
          <a:noFill/>
          <a:ln w="9525">
            <a:solidFill>
              <a:srgbClr val="6600CC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i="1">
                <a:solidFill>
                  <a:srgbClr val="6600CC"/>
                </a:solidFill>
              </a:rPr>
              <a:t>Operands</a:t>
            </a: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flipH="1" flipV="1">
            <a:off x="3581400" y="4953000"/>
            <a:ext cx="228600" cy="53340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 type="triangle" w="med" len="med"/>
          </a:ln>
        </p:spPr>
        <p:txBody>
          <a:bodyPr lIns="92075" tIns="46038" rIns="92075" bIns="46038">
            <a:spAutoFit/>
          </a:bodyPr>
          <a:lstStyle/>
          <a:p>
            <a:endParaRPr lang="en-US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 flipV="1">
            <a:off x="3810000" y="4953000"/>
            <a:ext cx="609600" cy="45720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 type="triangle" w="med" len="med"/>
          </a:ln>
        </p:spPr>
        <p:txBody>
          <a:bodyPr lIns="92075" tIns="46038" rIns="92075" bIns="46038">
            <a:spAutoFit/>
          </a:bodyPr>
          <a:lstStyle/>
          <a:p>
            <a:endParaRPr lang="en-US"/>
          </a:p>
        </p:txBody>
      </p:sp>
      <p:sp>
        <p:nvSpPr>
          <p:cNvPr id="12296" name="AutoShape 8"/>
          <p:cNvSpPr>
            <a:spLocks/>
          </p:cNvSpPr>
          <p:nvPr/>
        </p:nvSpPr>
        <p:spPr bwMode="auto">
          <a:xfrm>
            <a:off x="5334000" y="4267200"/>
            <a:ext cx="1676400" cy="914400"/>
          </a:xfrm>
          <a:prstGeom prst="borderCallout2">
            <a:avLst>
              <a:gd name="adj1" fmla="val 12500"/>
              <a:gd name="adj2" fmla="val -4546"/>
              <a:gd name="adj3" fmla="val 12500"/>
              <a:gd name="adj4" fmla="val -36838"/>
              <a:gd name="adj5" fmla="val 43056"/>
              <a:gd name="adj6" fmla="val -70454"/>
            </a:avLst>
          </a:prstGeom>
          <a:solidFill>
            <a:srgbClr val="FFFFFF"/>
          </a:solidFill>
          <a:ln w="28575" algn="ctr">
            <a:solidFill>
              <a:srgbClr val="008000"/>
            </a:solidFill>
            <a:miter lim="800000"/>
            <a:headEnd/>
            <a:tailEnd type="triangle" w="med" len="med"/>
          </a:ln>
        </p:spPr>
        <p:txBody>
          <a:bodyPr lIns="92075" tIns="46038" rIns="92075" bIns="46038"/>
          <a:lstStyle/>
          <a:p>
            <a:pPr algn="l">
              <a:spcBef>
                <a:spcPct val="50000"/>
              </a:spcBef>
            </a:pPr>
            <a:r>
              <a:rPr lang="en-US" i="1">
                <a:solidFill>
                  <a:srgbClr val="008000"/>
                </a:solidFill>
              </a:rPr>
              <a:t>Addition Operator</a:t>
            </a:r>
          </a:p>
        </p:txBody>
      </p:sp>
    </p:spTree>
    <p:extLst>
      <p:ext uri="{BB962C8B-B14F-4D97-AF65-F5344CB8AC3E}">
        <p14:creationId xmlns:p14="http://schemas.microsoft.com/office/powerpoint/2010/main" val="165278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990600" y="228600"/>
            <a:ext cx="7772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l">
              <a:spcBef>
                <a:spcPct val="20000"/>
              </a:spcBef>
            </a:pPr>
            <a:r>
              <a:rPr lang="en-US" sz="3200" b="0"/>
              <a:t> </a:t>
            </a:r>
            <a:r>
              <a:rPr lang="en-US" sz="3600" u="sng">
                <a:solidFill>
                  <a:srgbClr val="004080"/>
                </a:solidFill>
              </a:rPr>
              <a:t>Precedence of Operators</a:t>
            </a:r>
          </a:p>
          <a:p>
            <a:pPr marL="342900" indent="-342900" algn="l" eaLnBrk="1" hangingPunct="1">
              <a:spcBef>
                <a:spcPct val="20000"/>
              </a:spcBef>
              <a:buSzPct val="60000"/>
              <a:buFont typeface="Monotype Sorts" pitchFamily="2" charset="2"/>
              <a:buChar char="l"/>
            </a:pPr>
            <a:r>
              <a:rPr lang="en-US" sz="2800" i="1">
                <a:solidFill>
                  <a:srgbClr val="004080"/>
                </a:solidFill>
              </a:rPr>
              <a:t>( ) Parenthesis</a:t>
            </a:r>
            <a:r>
              <a:rPr lang="en-US" sz="2800" b="0">
                <a:solidFill>
                  <a:srgbClr val="004080"/>
                </a:solidFill>
              </a:rPr>
              <a:t> is a special operator that forces evaluation of the expression inside it first</a:t>
            </a:r>
          </a:p>
          <a:p>
            <a:pPr marL="342900" indent="-342900" algn="l" eaLnBrk="1" hangingPunct="1">
              <a:spcBef>
                <a:spcPct val="20000"/>
              </a:spcBef>
              <a:buSzPct val="60000"/>
              <a:buFont typeface="Monotype Sorts" pitchFamily="2" charset="2"/>
              <a:buChar char="l"/>
            </a:pPr>
            <a:r>
              <a:rPr lang="en-US" sz="2800" i="1">
                <a:solidFill>
                  <a:srgbClr val="004080"/>
                </a:solidFill>
              </a:rPr>
              <a:t>Exponentiation</a:t>
            </a:r>
            <a:r>
              <a:rPr lang="en-US" sz="2800" b="0">
                <a:solidFill>
                  <a:srgbClr val="004080"/>
                </a:solidFill>
              </a:rPr>
              <a:t> (2^3 </a:t>
            </a:r>
            <a:r>
              <a:rPr lang="en-US" sz="2800" b="0">
                <a:solidFill>
                  <a:srgbClr val="004080"/>
                </a:solidFill>
                <a:sym typeface="Wingdings" pitchFamily="2" charset="2"/>
              </a:rPr>
              <a:t>8)</a:t>
            </a:r>
            <a:endParaRPr lang="en-US" sz="2800" b="0">
              <a:solidFill>
                <a:srgbClr val="004080"/>
              </a:solidFill>
            </a:endParaRPr>
          </a:p>
          <a:p>
            <a:pPr marL="342900" indent="-342900" algn="l" eaLnBrk="1" hangingPunct="1">
              <a:spcBef>
                <a:spcPct val="20000"/>
              </a:spcBef>
              <a:buSzPct val="60000"/>
              <a:buFont typeface="Monotype Sorts" pitchFamily="2" charset="2"/>
              <a:buChar char="l"/>
            </a:pPr>
            <a:r>
              <a:rPr lang="en-US" sz="2800" i="1">
                <a:solidFill>
                  <a:srgbClr val="004080"/>
                </a:solidFill>
              </a:rPr>
              <a:t>Arithmetic operators</a:t>
            </a:r>
            <a:r>
              <a:rPr lang="en-US" sz="2800" b="0">
                <a:solidFill>
                  <a:srgbClr val="004080"/>
                </a:solidFill>
              </a:rPr>
              <a:t>: Multiplication &amp; Division</a:t>
            </a:r>
          </a:p>
          <a:p>
            <a:pPr marL="742950" lvl="1" indent="-285750" algn="l" eaLnBrk="1" hangingPunct="1">
              <a:spcBef>
                <a:spcPct val="20000"/>
              </a:spcBef>
              <a:buSzPct val="60000"/>
              <a:buFont typeface="Monotype Sorts" pitchFamily="2" charset="2"/>
              <a:buChar char="l"/>
            </a:pPr>
            <a:r>
              <a:rPr lang="en-US" b="0">
                <a:solidFill>
                  <a:srgbClr val="004080"/>
                </a:solidFill>
              </a:rPr>
              <a:t>Multiplication &amp;  Division have equal precedence and are evaluated from left to right</a:t>
            </a:r>
          </a:p>
          <a:p>
            <a:pPr marL="342900" indent="-342900" algn="l" eaLnBrk="1" hangingPunct="1">
              <a:spcBef>
                <a:spcPct val="20000"/>
              </a:spcBef>
              <a:buSzPct val="60000"/>
              <a:buFont typeface="Monotype Sorts" pitchFamily="2" charset="2"/>
              <a:buChar char="l"/>
            </a:pPr>
            <a:r>
              <a:rPr lang="en-US" sz="2800" i="1">
                <a:solidFill>
                  <a:srgbClr val="004080"/>
                </a:solidFill>
              </a:rPr>
              <a:t>Arithmetic operators:</a:t>
            </a:r>
            <a:r>
              <a:rPr lang="en-US" sz="2800" b="0">
                <a:solidFill>
                  <a:srgbClr val="004080"/>
                </a:solidFill>
              </a:rPr>
              <a:t> Addition &amp; Subtraction  </a:t>
            </a:r>
          </a:p>
          <a:p>
            <a:pPr marL="742950" lvl="1" indent="-285750" algn="l" eaLnBrk="1" hangingPunct="1">
              <a:spcBef>
                <a:spcPct val="20000"/>
              </a:spcBef>
              <a:buSzPct val="60000"/>
              <a:buFont typeface="Monotype Sorts" pitchFamily="2" charset="2"/>
              <a:buChar char="l"/>
            </a:pPr>
            <a:r>
              <a:rPr lang="en-US" b="0">
                <a:solidFill>
                  <a:srgbClr val="004080"/>
                </a:solidFill>
              </a:rPr>
              <a:t>Addition &amp; Subtraction have equal precedence and are evaluated from left to right</a:t>
            </a:r>
          </a:p>
          <a:p>
            <a:pPr marL="342900" indent="-342900" algn="l" eaLnBrk="1" hangingPunct="1">
              <a:spcBef>
                <a:spcPct val="20000"/>
              </a:spcBef>
              <a:buSzPct val="60000"/>
              <a:buFont typeface="Monotype Sorts" pitchFamily="2" charset="2"/>
              <a:buChar char="l"/>
            </a:pPr>
            <a:r>
              <a:rPr lang="en-US" sz="2800" i="1">
                <a:solidFill>
                  <a:srgbClr val="004080"/>
                </a:solidFill>
              </a:rPr>
              <a:t>Relational operators</a:t>
            </a:r>
            <a:r>
              <a:rPr lang="en-US" sz="2800" b="0">
                <a:solidFill>
                  <a:srgbClr val="004080"/>
                </a:solidFill>
              </a:rPr>
              <a:t> have a lower precedence than arithmetic operators</a:t>
            </a:r>
          </a:p>
          <a:p>
            <a:pPr marL="342900" indent="-342900" algn="l" eaLnBrk="1" hangingPunct="1">
              <a:spcBef>
                <a:spcPct val="20000"/>
              </a:spcBef>
              <a:buSzPct val="60000"/>
              <a:buFont typeface="Monotype Sorts" pitchFamily="2" charset="2"/>
              <a:buChar char="l"/>
            </a:pPr>
            <a:endParaRPr lang="en-US" sz="2800" b="0">
              <a:solidFill>
                <a:srgbClr val="004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06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609600" y="2286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n-US" sz="3600" b="1" u="sng">
                <a:solidFill>
                  <a:srgbClr val="004080"/>
                </a:solidFill>
              </a:rPr>
              <a:t>Walkthrough: Building a Simple Spreadsheet</a:t>
            </a:r>
          </a:p>
        </p:txBody>
      </p:sp>
      <p:sp>
        <p:nvSpPr>
          <p:cNvPr id="105475" name="Rectangle 3"/>
          <p:cNvSpPr>
            <a:spLocks noChangeArrowheads="1"/>
          </p:cNvSpPr>
          <p:nvPr/>
        </p:nvSpPr>
        <p:spPr bwMode="auto">
          <a:xfrm>
            <a:off x="1143000" y="1143000"/>
            <a:ext cx="7848600" cy="475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buFontTx/>
              <a:buChar char="•"/>
            </a:pPr>
            <a:r>
              <a:rPr lang="en-US" b="1" dirty="0">
                <a:solidFill>
                  <a:srgbClr val="004080"/>
                </a:solidFill>
              </a:rPr>
              <a:t>Entering labels and values</a:t>
            </a:r>
          </a:p>
          <a:p>
            <a:pPr>
              <a:buFontTx/>
              <a:buChar char="•"/>
            </a:pPr>
            <a:r>
              <a:rPr lang="en-US" b="1" dirty="0">
                <a:solidFill>
                  <a:srgbClr val="004080"/>
                </a:solidFill>
              </a:rPr>
              <a:t>Formatting cells</a:t>
            </a:r>
          </a:p>
          <a:p>
            <a:pPr lvl="2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lang="en-US" sz="2000" dirty="0">
                <a:solidFill>
                  <a:srgbClr val="004080"/>
                </a:solidFill>
              </a:rPr>
              <a:t>font, size, style, color, borders, alignment</a:t>
            </a:r>
          </a:p>
          <a:p>
            <a:pPr lvl="2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lang="en-US" sz="2000" dirty="0">
                <a:solidFill>
                  <a:srgbClr val="004080"/>
                </a:solidFill>
              </a:rPr>
              <a:t>Numeric Format, Currency, Decimal Places</a:t>
            </a:r>
          </a:p>
          <a:p>
            <a:pPr lvl="2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lang="en-US" sz="2000" dirty="0">
                <a:solidFill>
                  <a:srgbClr val="004080"/>
                </a:solidFill>
              </a:rPr>
              <a:t>text wrap, center titles</a:t>
            </a:r>
          </a:p>
          <a:p>
            <a:pPr lvl="2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lang="en-US" sz="2000" dirty="0">
                <a:solidFill>
                  <a:srgbClr val="004080"/>
                </a:solidFill>
              </a:rPr>
              <a:t>Column widths, row height</a:t>
            </a:r>
          </a:p>
          <a:p>
            <a:pPr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b="1" dirty="0">
                <a:solidFill>
                  <a:srgbClr val="004080"/>
                </a:solidFill>
              </a:rPr>
              <a:t>Inserting/Deleting rows and columns and sheets</a:t>
            </a:r>
          </a:p>
          <a:p>
            <a:pPr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b="1" dirty="0">
                <a:solidFill>
                  <a:srgbClr val="004080"/>
                </a:solidFill>
              </a:rPr>
              <a:t>Writing a simple </a:t>
            </a:r>
            <a:r>
              <a:rPr lang="en-US" b="1" dirty="0" smtClean="0">
                <a:solidFill>
                  <a:srgbClr val="004080"/>
                </a:solidFill>
              </a:rPr>
              <a:t>formula &amp; modify decimal display</a:t>
            </a:r>
          </a:p>
          <a:p>
            <a:pPr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b="1" dirty="0" smtClean="0">
                <a:solidFill>
                  <a:srgbClr val="004080"/>
                </a:solidFill>
              </a:rPr>
              <a:t>Create a simple chart</a:t>
            </a:r>
            <a:endParaRPr lang="en-US" b="1" dirty="0">
              <a:solidFill>
                <a:srgbClr val="004080"/>
              </a:solidFill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b="1" dirty="0">
                <a:solidFill>
                  <a:srgbClr val="004080"/>
                </a:solidFill>
              </a:rPr>
              <a:t> Sheet tabs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FontTx/>
              <a:buChar char="–"/>
            </a:pPr>
            <a:r>
              <a:rPr lang="en-US" sz="2000" dirty="0">
                <a:solidFill>
                  <a:srgbClr val="004080"/>
                </a:solidFill>
              </a:rPr>
              <a:t>Creating a new worksheets in a workbook (“new sections in a document”, Naming Sheets </a:t>
            </a:r>
          </a:p>
        </p:txBody>
      </p:sp>
    </p:spTree>
    <p:extLst>
      <p:ext uri="{BB962C8B-B14F-4D97-AF65-F5344CB8AC3E}">
        <p14:creationId xmlns:p14="http://schemas.microsoft.com/office/powerpoint/2010/main" val="130263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Why MS Excel?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A3A2A-CAB8-423A-8C91-F0D9207DD6F5}" type="slidenum">
              <a:rPr lang="en-US" altLang="en-US" smtClean="0"/>
              <a:pPr/>
              <a:t>18</a:t>
            </a:fld>
            <a:endParaRPr lang="en-US" altLang="en-US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066800" y="1710690"/>
            <a:ext cx="6705600" cy="423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97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Questions?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A3A2A-CAB8-423A-8C91-F0D9207DD6F5}" type="slidenum">
              <a:rPr lang="en-US" altLang="en-US" smtClean="0"/>
              <a:pPr/>
              <a:t>19</a:t>
            </a:fld>
            <a:endParaRPr lang="en-US" altLang="en-US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133600" y="1766887"/>
            <a:ext cx="4457700" cy="3871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02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001000" cy="960438"/>
          </a:xfrm>
        </p:spPr>
        <p:txBody>
          <a:bodyPr/>
          <a:lstStyle/>
          <a:p>
            <a:r>
              <a:rPr lang="en-US" altLang="en-US" sz="3200" dirty="0" smtClean="0"/>
              <a:t>In </a:t>
            </a:r>
            <a:r>
              <a:rPr lang="en-US" altLang="en-US" sz="3200" dirty="0" smtClean="0"/>
              <a:t>CAMS101/CCDI111, </a:t>
            </a:r>
            <a:r>
              <a:rPr lang="en-US" altLang="en-US" sz="3200" dirty="0" smtClean="0"/>
              <a:t>we will use Excel to: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36738"/>
            <a:ext cx="8229600" cy="4411662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altLang="en-US" dirty="0" smtClean="0"/>
              <a:t>Store and organize data,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altLang="en-US" dirty="0" smtClean="0"/>
              <a:t>Analyze data, </a:t>
            </a:r>
            <a:r>
              <a:rPr lang="en-US" altLang="en-US" i="1" dirty="0" smtClean="0"/>
              <a:t>and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altLang="en-US" dirty="0" smtClean="0"/>
              <a:t>Represent data graphically (e.g., in bar graphs, histograms, and scatterplots</a:t>
            </a:r>
            <a:r>
              <a:rPr lang="en-US" altLang="en-US" dirty="0" smtClean="0"/>
              <a:t>)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altLang="en-US" dirty="0" smtClean="0"/>
              <a:t>All with a financial </a:t>
            </a:r>
            <a:r>
              <a:rPr lang="en-US" altLang="en-US" b="1" i="1" dirty="0" smtClean="0"/>
              <a:t>slant</a:t>
            </a:r>
            <a:r>
              <a:rPr lang="en-US" altLang="en-US" dirty="0" smtClean="0"/>
              <a:t>!! 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03467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68300"/>
            <a:ext cx="8229600" cy="900113"/>
          </a:xfrm>
        </p:spPr>
        <p:txBody>
          <a:bodyPr/>
          <a:lstStyle/>
          <a:p>
            <a:pPr eaLnBrk="1" hangingPunct="1"/>
            <a:r>
              <a:rPr lang="en-US" altLang="en-US" sz="4100" smtClean="0"/>
              <a:t>Excel Basics</a:t>
            </a:r>
          </a:p>
        </p:txBody>
      </p:sp>
      <p:sp>
        <p:nvSpPr>
          <p:cNvPr id="45059" name="TextBox 7"/>
          <p:cNvSpPr txBox="1">
            <a:spLocks noChangeArrowheads="1"/>
          </p:cNvSpPr>
          <p:nvPr/>
        </p:nvSpPr>
        <p:spPr bwMode="auto">
          <a:xfrm>
            <a:off x="762000" y="2209800"/>
            <a:ext cx="33528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/>
              <a:t>This is a </a:t>
            </a:r>
            <a:r>
              <a:rPr lang="en-US" altLang="en-US" sz="2400" b="1"/>
              <a:t>row</a:t>
            </a:r>
            <a:r>
              <a:rPr lang="en-US" altLang="en-US" sz="2400"/>
              <a:t>.  </a:t>
            </a:r>
          </a:p>
          <a:p>
            <a:pPr eaLnBrk="1" hangingPunct="1"/>
            <a:r>
              <a:rPr lang="en-US" altLang="en-US" sz="2400"/>
              <a:t>Rows are represented by </a:t>
            </a:r>
            <a:r>
              <a:rPr lang="en-US" altLang="en-US" sz="2400" b="1"/>
              <a:t>numbers</a:t>
            </a:r>
            <a:r>
              <a:rPr lang="en-US" altLang="en-US" sz="2400"/>
              <a:t> along the side of the sheet.</a:t>
            </a:r>
          </a:p>
        </p:txBody>
      </p:sp>
      <p:sp>
        <p:nvSpPr>
          <p:cNvPr id="45060" name="TextBox 8"/>
          <p:cNvSpPr txBox="1">
            <a:spLocks noChangeArrowheads="1"/>
          </p:cNvSpPr>
          <p:nvPr/>
        </p:nvSpPr>
        <p:spPr bwMode="auto">
          <a:xfrm>
            <a:off x="762000" y="4191000"/>
            <a:ext cx="32766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/>
              <a:t>This is a </a:t>
            </a:r>
            <a:r>
              <a:rPr lang="en-US" altLang="en-US" sz="2400" b="1"/>
              <a:t>column</a:t>
            </a:r>
            <a:r>
              <a:rPr lang="en-US" altLang="en-US" sz="2400"/>
              <a:t>.  </a:t>
            </a:r>
          </a:p>
          <a:p>
            <a:pPr eaLnBrk="1" hangingPunct="1"/>
            <a:r>
              <a:rPr lang="en-US" altLang="en-US" sz="2400"/>
              <a:t>Columns are represented by </a:t>
            </a:r>
            <a:r>
              <a:rPr lang="en-US" altLang="en-US" sz="2400" b="1"/>
              <a:t>letters</a:t>
            </a:r>
            <a:r>
              <a:rPr lang="en-US" altLang="en-US" sz="2400"/>
              <a:t> across the top of the sheet.</a:t>
            </a:r>
          </a:p>
        </p:txBody>
      </p:sp>
      <p:sp>
        <p:nvSpPr>
          <p:cNvPr id="5125" name="Text Box 10"/>
          <p:cNvSpPr txBox="1">
            <a:spLocks noChangeArrowheads="1"/>
          </p:cNvSpPr>
          <p:nvPr/>
        </p:nvSpPr>
        <p:spPr bwMode="auto">
          <a:xfrm>
            <a:off x="609600" y="1143000"/>
            <a:ext cx="7239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/>
              <a:t>Excel spreadsheets organize information (text and numbers) by rows and columns:</a:t>
            </a:r>
          </a:p>
        </p:txBody>
      </p:sp>
      <p:pic>
        <p:nvPicPr>
          <p:cNvPr id="45062" name="Picture 13" descr="Excel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071688"/>
            <a:ext cx="3505200" cy="196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Picture 14" descr="Excel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114800"/>
            <a:ext cx="1106488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ight Arrow 7"/>
          <p:cNvSpPr>
            <a:spLocks noChangeArrowheads="1"/>
          </p:cNvSpPr>
          <p:nvPr/>
        </p:nvSpPr>
        <p:spPr bwMode="auto">
          <a:xfrm>
            <a:off x="3810000" y="3429000"/>
            <a:ext cx="609600" cy="457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Right Arrow 8"/>
          <p:cNvSpPr>
            <a:spLocks noChangeArrowheads="1"/>
          </p:cNvSpPr>
          <p:nvPr/>
        </p:nvSpPr>
        <p:spPr bwMode="auto">
          <a:xfrm rot="5400000" flipV="1">
            <a:off x="5562600" y="4114800"/>
            <a:ext cx="609600" cy="4572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60090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/>
      <p:bldP spid="45060" grpId="0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68300"/>
            <a:ext cx="8229600" cy="900113"/>
          </a:xfrm>
        </p:spPr>
        <p:txBody>
          <a:bodyPr/>
          <a:lstStyle/>
          <a:p>
            <a:pPr eaLnBrk="1" hangingPunct="1"/>
            <a:r>
              <a:rPr lang="en-US" altLang="en-US" sz="4100" smtClean="0"/>
              <a:t>Excel Basics</a:t>
            </a:r>
          </a:p>
        </p:txBody>
      </p:sp>
      <p:sp>
        <p:nvSpPr>
          <p:cNvPr id="6147" name="TextBox 9"/>
          <p:cNvSpPr txBox="1">
            <a:spLocks noChangeArrowheads="1"/>
          </p:cNvSpPr>
          <p:nvPr/>
        </p:nvSpPr>
        <p:spPr bwMode="auto">
          <a:xfrm>
            <a:off x="457200" y="1785938"/>
            <a:ext cx="3886200" cy="332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/>
              <a:t>A </a:t>
            </a:r>
            <a:r>
              <a:rPr lang="en-US" altLang="en-US" sz="2400" b="1"/>
              <a:t>cell</a:t>
            </a:r>
            <a:r>
              <a:rPr lang="en-US" altLang="en-US" sz="2400"/>
              <a:t> is the intersection between a column and a row.  </a:t>
            </a:r>
          </a:p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Each cell is named for the column letter and row number that intersect to make it.</a:t>
            </a:r>
          </a:p>
          <a:p>
            <a:pPr eaLnBrk="1" hangingPunct="1"/>
            <a:endParaRPr lang="en-US" altLang="en-US"/>
          </a:p>
        </p:txBody>
      </p:sp>
      <p:pic>
        <p:nvPicPr>
          <p:cNvPr id="6148" name="Picture 9" descr="Excel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752600"/>
            <a:ext cx="3414713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708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8600"/>
            <a:ext cx="7793038" cy="677863"/>
          </a:xfrm>
        </p:spPr>
        <p:txBody>
          <a:bodyPr/>
          <a:lstStyle/>
          <a:p>
            <a:pPr eaLnBrk="1" hangingPunct="1"/>
            <a:r>
              <a:rPr lang="en-US" altLang="en-US" sz="4100" smtClean="0"/>
              <a:t>Data Entry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81000" y="914400"/>
            <a:ext cx="8229600" cy="30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en-US" sz="2400" b="1" smtClean="0"/>
              <a:t>There are </a:t>
            </a:r>
            <a:r>
              <a:rPr lang="en-US" altLang="en-US" sz="2400" b="1" u="sng" smtClean="0"/>
              <a:t>two</a:t>
            </a:r>
            <a:r>
              <a:rPr lang="en-US" altLang="en-US" sz="2400" b="1" smtClean="0"/>
              <a:t> ways to enter information into a cell:</a:t>
            </a:r>
          </a:p>
        </p:txBody>
      </p:sp>
      <p:sp>
        <p:nvSpPr>
          <p:cNvPr id="49156" name="TextBox 5"/>
          <p:cNvSpPr txBox="1">
            <a:spLocks noChangeArrowheads="1"/>
          </p:cNvSpPr>
          <p:nvPr/>
        </p:nvSpPr>
        <p:spPr bwMode="auto">
          <a:xfrm>
            <a:off x="609600" y="1693863"/>
            <a:ext cx="3962400" cy="176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b="1"/>
              <a:t>1. Type directly into the cell.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/>
              <a:t>Click on a cell, and type in the data (numbers or text) and press Enter.</a:t>
            </a:r>
          </a:p>
        </p:txBody>
      </p:sp>
      <p:sp>
        <p:nvSpPr>
          <p:cNvPr id="49157" name="TextBox 6"/>
          <p:cNvSpPr txBox="1">
            <a:spLocks noChangeArrowheads="1"/>
          </p:cNvSpPr>
          <p:nvPr/>
        </p:nvSpPr>
        <p:spPr bwMode="auto">
          <a:xfrm>
            <a:off x="533400" y="4114800"/>
            <a:ext cx="4038600" cy="242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b="1"/>
              <a:t>2. Type into the formula bar.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/>
              <a:t>Click on a cell, and then click in the formula bar (the space next to the      ).  Now type the data into the bar and press Enter</a:t>
            </a:r>
            <a:r>
              <a:rPr lang="en-US" altLang="en-US" sz="2400" b="1"/>
              <a:t>.</a:t>
            </a:r>
            <a:endParaRPr lang="en-US" altLang="en-US" sz="2400"/>
          </a:p>
        </p:txBody>
      </p:sp>
      <p:pic>
        <p:nvPicPr>
          <p:cNvPr id="49158" name="Picture 10" descr="Excel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371600"/>
            <a:ext cx="2895600" cy="261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9" name="Picture 11" descr="Excel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038600"/>
            <a:ext cx="2895600" cy="261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0" name="Line 13"/>
          <p:cNvSpPr>
            <a:spLocks noChangeShapeType="1"/>
          </p:cNvSpPr>
          <p:nvPr/>
        </p:nvSpPr>
        <p:spPr bwMode="auto">
          <a:xfrm flipH="1" flipV="1">
            <a:off x="5715000" y="3200400"/>
            <a:ext cx="457200" cy="228600"/>
          </a:xfrm>
          <a:prstGeom prst="line">
            <a:avLst/>
          </a:prstGeom>
          <a:noFill/>
          <a:ln w="762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ZA"/>
          </a:p>
        </p:txBody>
      </p:sp>
      <p:sp>
        <p:nvSpPr>
          <p:cNvPr id="49161" name="Line 14"/>
          <p:cNvSpPr>
            <a:spLocks noChangeShapeType="1"/>
          </p:cNvSpPr>
          <p:nvPr/>
        </p:nvSpPr>
        <p:spPr bwMode="auto">
          <a:xfrm flipV="1">
            <a:off x="6781800" y="5334000"/>
            <a:ext cx="76200" cy="457200"/>
          </a:xfrm>
          <a:prstGeom prst="line">
            <a:avLst/>
          </a:prstGeom>
          <a:noFill/>
          <a:ln w="762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ZA"/>
          </a:p>
        </p:txBody>
      </p:sp>
      <p:pic>
        <p:nvPicPr>
          <p:cNvPr id="49162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486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679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  <p:bldP spid="49157" grpId="0"/>
      <p:bldP spid="49160" grpId="0" animBg="1"/>
      <p:bldP spid="4916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Let’s START?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Open Excel (Start </a:t>
            </a:r>
            <a:r>
              <a:rPr lang="en-US" altLang="en-US" sz="2800" dirty="0">
                <a:sym typeface="Wingdings" pitchFamily="2" charset="2"/>
              </a:rPr>
              <a:t></a:t>
            </a:r>
            <a:r>
              <a:rPr lang="en-US" altLang="en-US" sz="2800" dirty="0"/>
              <a:t> All Programs </a:t>
            </a:r>
            <a:r>
              <a:rPr lang="en-US" altLang="en-US" sz="2800" dirty="0">
                <a:sym typeface="Wingdings" pitchFamily="2" charset="2"/>
              </a:rPr>
              <a:t></a:t>
            </a:r>
            <a:r>
              <a:rPr lang="en-US" altLang="en-US" sz="2800" dirty="0"/>
              <a:t> MS Office </a:t>
            </a:r>
            <a:r>
              <a:rPr lang="en-US" altLang="en-US" sz="2800" dirty="0">
                <a:sym typeface="Wingdings" pitchFamily="2" charset="2"/>
              </a:rPr>
              <a:t></a:t>
            </a:r>
            <a:r>
              <a:rPr lang="en-US" altLang="en-US" sz="2800" dirty="0"/>
              <a:t> Excel).</a:t>
            </a:r>
          </a:p>
          <a:p>
            <a:pPr>
              <a:lnSpc>
                <a:spcPct val="90000"/>
              </a:lnSpc>
            </a:pPr>
            <a:r>
              <a:rPr lang="en-US" altLang="en-US" sz="2800" dirty="0" smtClean="0"/>
              <a:t>Do the following:</a:t>
            </a:r>
            <a:endParaRPr lang="en-US" sz="2800" dirty="0" smtClean="0"/>
          </a:p>
          <a:p>
            <a:pPr lvl="1">
              <a:defRPr/>
            </a:pPr>
            <a:r>
              <a:rPr lang="en-US" dirty="0" smtClean="0"/>
              <a:t>Highlight </a:t>
            </a:r>
            <a:r>
              <a:rPr lang="en-US" dirty="0"/>
              <a:t>Cell </a:t>
            </a:r>
            <a:r>
              <a:rPr lang="en-US" b="1" dirty="0"/>
              <a:t>A1</a:t>
            </a:r>
            <a:r>
              <a:rPr lang="en-US" dirty="0"/>
              <a:t>; </a:t>
            </a:r>
            <a:r>
              <a:rPr lang="en-US" b="1" dirty="0"/>
              <a:t>B7</a:t>
            </a:r>
            <a:endParaRPr lang="en-US" dirty="0"/>
          </a:p>
          <a:p>
            <a:pPr lvl="1">
              <a:defRPr/>
            </a:pPr>
            <a:r>
              <a:rPr lang="en-US" dirty="0"/>
              <a:t>Highlight the Range: </a:t>
            </a:r>
            <a:r>
              <a:rPr lang="en-US" b="1" dirty="0"/>
              <a:t>B2:B9; C3:G9; </a:t>
            </a:r>
            <a:endParaRPr lang="en-US" b="1" dirty="0" smtClean="0"/>
          </a:p>
          <a:p>
            <a:pPr marL="806450" lvl="1" indent="-457200">
              <a:defRPr/>
            </a:pPr>
            <a:r>
              <a:rPr lang="en-US" b="1" dirty="0" smtClean="0"/>
              <a:t>       “		“	:B3:B9 </a:t>
            </a:r>
            <a:r>
              <a:rPr lang="en-US" b="1" u="sng" dirty="0"/>
              <a:t>AND</a:t>
            </a:r>
            <a:r>
              <a:rPr lang="en-US" b="1" dirty="0"/>
              <a:t> F5:F10</a:t>
            </a:r>
          </a:p>
          <a:p>
            <a:pPr eaLnBrk="1" hangingPunct="1">
              <a:defRPr/>
            </a:pPr>
            <a:r>
              <a:rPr lang="en-US" dirty="0"/>
              <a:t>Formulae:</a:t>
            </a:r>
          </a:p>
          <a:p>
            <a:pPr lvl="1" eaLnBrk="1" hangingPunct="1">
              <a:defRPr/>
            </a:pPr>
            <a:r>
              <a:rPr lang="en-US" dirty="0"/>
              <a:t>Calculate 8*3; 21 – 55; </a:t>
            </a:r>
            <a:r>
              <a:rPr lang="en-US" dirty="0" smtClean="0"/>
              <a:t>7-2*3    IN </a:t>
            </a:r>
            <a:r>
              <a:rPr lang="en-US" u="sng" dirty="0" smtClean="0"/>
              <a:t>cell C5</a:t>
            </a:r>
            <a:endParaRPr lang="en-US" u="sng" dirty="0"/>
          </a:p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E6B13-D57B-477D-921A-359B31D905F1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59090"/>
            <a:ext cx="1752600" cy="1617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435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0" smtClean="0"/>
              <a:t>Formulas and Functions	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Formulas are equations that perform calculations in your spreadsheet. Formulas always begin with an equals sign (=). When you enter an equals sign into a cell, you are basically telling Excel to “calculate this.”</a:t>
            </a:r>
          </a:p>
          <a:p>
            <a:pPr>
              <a:buFont typeface="Wingdings" pitchFamily="2" charset="2"/>
              <a:buNone/>
            </a:pPr>
            <a:endParaRPr lang="en-US" altLang="en-US" smtClean="0"/>
          </a:p>
          <a:p>
            <a:r>
              <a:rPr lang="en-US" altLang="en-US" smtClean="0"/>
              <a:t>Functions are Excel-defined formulas. They take data you select and enter, perform calculations on them, and return value(s). </a:t>
            </a:r>
          </a:p>
        </p:txBody>
      </p:sp>
    </p:spTree>
    <p:extLst>
      <p:ext uri="{BB962C8B-B14F-4D97-AF65-F5344CB8AC3E}">
        <p14:creationId xmlns:p14="http://schemas.microsoft.com/office/powerpoint/2010/main" val="2317481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960438"/>
          </a:xfrm>
        </p:spPr>
        <p:txBody>
          <a:bodyPr/>
          <a:lstStyle/>
          <a:p>
            <a:r>
              <a:rPr lang="en-US" altLang="en-US" sz="3600" b="0" smtClean="0"/>
              <a:t>More on Functions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5181600"/>
          </a:xfrm>
        </p:spPr>
        <p:txBody>
          <a:bodyPr/>
          <a:lstStyle/>
          <a:p>
            <a:r>
              <a:rPr lang="en-US" altLang="en-US" sz="2600" smtClean="0"/>
              <a:t>All functions have a common format – the equals sign followed by the function name followed by the input in parentheses.</a:t>
            </a:r>
          </a:p>
          <a:p>
            <a:r>
              <a:rPr lang="en-US" altLang="en-US" sz="2600" smtClean="0"/>
              <a:t>The input for a function can be either:</a:t>
            </a:r>
          </a:p>
          <a:p>
            <a:pPr lvl="1"/>
            <a:r>
              <a:rPr lang="en-US" altLang="en-US" sz="2200" smtClean="0"/>
              <a:t>A set of numbers (e.g., “=AVERAGE(2, 3, 4, 5)”)</a:t>
            </a:r>
          </a:p>
          <a:p>
            <a:pPr lvl="2"/>
            <a:r>
              <a:rPr lang="en-US" altLang="en-US" sz="2100" smtClean="0"/>
              <a:t>This tells Excel to calculate the average of these numbers.</a:t>
            </a:r>
          </a:p>
          <a:p>
            <a:pPr lvl="1"/>
            <a:r>
              <a:rPr lang="en-US" altLang="en-US" sz="2200" smtClean="0"/>
              <a:t>A reference to cell(s) (e.g., “=AVERAGE(B1:B18) or “=AVERAGE (B1, B2, B3, B4, B5, B6, B7, B8)”</a:t>
            </a:r>
          </a:p>
          <a:p>
            <a:pPr lvl="2"/>
            <a:r>
              <a:rPr lang="en-US" altLang="en-US" sz="2100" smtClean="0"/>
              <a:t>This tells Excel to calculate the average of the data that appear in all the cells from B1 to B8.</a:t>
            </a:r>
          </a:p>
          <a:p>
            <a:pPr lvl="2"/>
            <a:r>
              <a:rPr lang="en-US" altLang="en-US" sz="2100" smtClean="0"/>
              <a:t>You can either type these cell references in by hand or by clicking and dragging with your mouse to select the cells. </a:t>
            </a:r>
          </a:p>
        </p:txBody>
      </p:sp>
    </p:spTree>
    <p:extLst>
      <p:ext uri="{BB962C8B-B14F-4D97-AF65-F5344CB8AC3E}">
        <p14:creationId xmlns:p14="http://schemas.microsoft.com/office/powerpoint/2010/main" val="246519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457200" y="457200"/>
            <a:ext cx="7793038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chemeClr val="tx2"/>
                </a:solidFill>
              </a:rPr>
              <a:t>Functions for Descriptive Statistics</a:t>
            </a:r>
          </a:p>
        </p:txBody>
      </p:sp>
      <p:sp>
        <p:nvSpPr>
          <p:cNvPr id="50181" name="Rectangle 3"/>
          <p:cNvSpPr>
            <a:spLocks noChangeArrowheads="1"/>
          </p:cNvSpPr>
          <p:nvPr/>
        </p:nvSpPr>
        <p:spPr bwMode="auto">
          <a:xfrm>
            <a:off x="609600" y="2743200"/>
            <a:ext cx="8305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sz="2300"/>
              <a:t>=AVERAGE(first cell:last cell): calculates the mean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sz="2300"/>
              <a:t>=MEDIAN(first cell:last cell): calculates the median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sz="2300"/>
              <a:t>=MODE(first cell:last cell): calculates the mode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sz="2300"/>
              <a:t>=VAR</a:t>
            </a:r>
            <a:r>
              <a:rPr lang="en-US" altLang="en-US" sz="2300" b="1" u="sng"/>
              <a:t>P</a:t>
            </a:r>
            <a:r>
              <a:rPr lang="en-US" altLang="en-US" sz="2300"/>
              <a:t>(first cell:last cell): calculates the variance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sz="2300"/>
              <a:t>=STDEV</a:t>
            </a:r>
            <a:r>
              <a:rPr lang="en-US" altLang="en-US" sz="2300" b="1" u="sng"/>
              <a:t>P</a:t>
            </a:r>
            <a:r>
              <a:rPr lang="en-US" altLang="en-US" sz="2300"/>
              <a:t>(first cell:last cell): calculates the standard deviation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altLang="en-US" sz="900"/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en-US" sz="2300"/>
              <a:t>You may directly write the functions for these statistics into cells or the formula bar, OR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altLang="en-US" sz="2300"/>
              <a:t>You may use the function wizard (       in the toolbar)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381000" y="1143000"/>
            <a:ext cx="74676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Below are several functions you will need to learn for this class. Try them out with the practice data set.</a:t>
            </a:r>
          </a:p>
        </p:txBody>
      </p:sp>
      <p:pic>
        <p:nvPicPr>
          <p:cNvPr id="5018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867400"/>
            <a:ext cx="414338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207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/>
      <p:bldP spid="50182" grpId="0"/>
    </p:bld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2629</TotalTime>
  <Words>874</Words>
  <Application>Microsoft Office PowerPoint</Application>
  <PresentationFormat>On-screen Show (4:3)</PresentationFormat>
  <Paragraphs>114</Paragraphs>
  <Slides>19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Network</vt:lpstr>
      <vt:lpstr> Intro to MS Excel</vt:lpstr>
      <vt:lpstr>In CAMS101/CCDI111, we will use Excel to:</vt:lpstr>
      <vt:lpstr>Excel Basics</vt:lpstr>
      <vt:lpstr>Excel Basics</vt:lpstr>
      <vt:lpstr>Data Entry</vt:lpstr>
      <vt:lpstr>Let’s START?</vt:lpstr>
      <vt:lpstr>Formulas and Functions </vt:lpstr>
      <vt:lpstr>More on Functions</vt:lpstr>
      <vt:lpstr>PowerPoint Presentation</vt:lpstr>
      <vt:lpstr>More on Functions:</vt:lpstr>
      <vt:lpstr>Revision: Formulas</vt:lpstr>
      <vt:lpstr>Let’s look forward:</vt:lpstr>
      <vt:lpstr>PowerPoint Presentation</vt:lpstr>
      <vt:lpstr>Things you need to know when writing formulas in Excel</vt:lpstr>
      <vt:lpstr>In order to write Excel formulas we also need to use the correct Operator Symbols</vt:lpstr>
      <vt:lpstr>PowerPoint Presentation</vt:lpstr>
      <vt:lpstr>PowerPoint Presentation</vt:lpstr>
      <vt:lpstr>Why MS Excel?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From bla to bla</dc:title>
  <dc:creator>John</dc:creator>
  <cp:lastModifiedBy>Barend Frederik Nel</cp:lastModifiedBy>
  <cp:revision>57</cp:revision>
  <cp:lastPrinted>1601-01-01T00:00:00Z</cp:lastPrinted>
  <dcterms:created xsi:type="dcterms:W3CDTF">2011-10-31T16:54:53Z</dcterms:created>
  <dcterms:modified xsi:type="dcterms:W3CDTF">2017-04-20T16:12:52Z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