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2" r:id="rId4"/>
    <p:sldId id="260" r:id="rId5"/>
    <p:sldId id="268" r:id="rId6"/>
    <p:sldId id="261" r:id="rId7"/>
    <p:sldId id="269" r:id="rId8"/>
    <p:sldId id="266" r:id="rId9"/>
    <p:sldId id="265" r:id="rId10"/>
    <p:sldId id="264" r:id="rId11"/>
    <p:sldId id="263" r:id="rId12"/>
    <p:sldId id="25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909" autoAdjust="0"/>
  </p:normalViewPr>
  <p:slideViewPr>
    <p:cSldViewPr snapToGrid="0" snapToObjects="1">
      <p:cViewPr varScale="1">
        <p:scale>
          <a:sx n="56" d="100"/>
          <a:sy n="56" d="100"/>
        </p:scale>
        <p:origin x="18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4D0E6-B7D5-4BE2-9A39-4226E9C887F4}" type="datetimeFigureOut">
              <a:rPr lang="en-GB" smtClean="0"/>
              <a:t>21/06/2019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7D77B-6917-4BF1-B25A-37EDF0C63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3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7D77B-6917-4BF1-B25A-37EDF0C63FF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440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E7D77B-6917-4BF1-B25A-37EDF0C63FF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256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3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4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4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9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5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9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4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24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2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53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9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0FA5C-AACD-414C-B90B-21B33A521C7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C804D-096D-DB43-9847-B9DB7988A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8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140" y="761284"/>
            <a:ext cx="4521200" cy="1510861"/>
          </a:xfrm>
        </p:spPr>
        <p:txBody>
          <a:bodyPr>
            <a:normAutofit/>
          </a:bodyPr>
          <a:lstStyle/>
          <a:p>
            <a:r>
              <a:rPr lang="en-US" dirty="0" smtClean="0"/>
              <a:t>Academic Writing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8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3936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2860"/>
            <a:ext cx="8229600" cy="60212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4000" dirty="0"/>
          </a:p>
          <a:p>
            <a:r>
              <a:rPr lang="en-US" dirty="0"/>
              <a:t>Check grammar, punctuation and spelling (computer grammar and spell check)</a:t>
            </a:r>
          </a:p>
          <a:p>
            <a:r>
              <a:rPr lang="en-US" dirty="0"/>
              <a:t>Make use of a dictionary and a thesaurus to double check sections highlighted by your computer</a:t>
            </a:r>
          </a:p>
          <a:p>
            <a:r>
              <a:rPr lang="en-US" dirty="0"/>
              <a:t>* mistakes create barriers that interfere with successful communication</a:t>
            </a:r>
          </a:p>
          <a:p>
            <a:r>
              <a:rPr lang="en-US" dirty="0"/>
              <a:t>Check formatting errors </a:t>
            </a:r>
          </a:p>
          <a:p>
            <a:r>
              <a:rPr lang="en-US" dirty="0"/>
              <a:t>Ensure all information is corrected</a:t>
            </a:r>
          </a:p>
          <a:p>
            <a:r>
              <a:rPr lang="en-US" dirty="0"/>
              <a:t>Read assignment once more before printing and submitting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851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23" y="274638"/>
            <a:ext cx="8833449" cy="658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7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/>
              <a:t>To avoid plagiarism</a:t>
            </a:r>
          </a:p>
          <a:p>
            <a:endParaRPr lang="en-ZA" dirty="0"/>
          </a:p>
          <a:p>
            <a:pPr lvl="1"/>
            <a:r>
              <a:rPr lang="en-ZA" dirty="0"/>
              <a:t>Stealing someone else’s work and posing it as your own</a:t>
            </a:r>
          </a:p>
          <a:p>
            <a:pPr lvl="1"/>
            <a:r>
              <a:rPr lang="en-ZA" dirty="0"/>
              <a:t>Not mentioning who you used in your writing</a:t>
            </a:r>
          </a:p>
          <a:p>
            <a:pPr lvl="1"/>
            <a:endParaRPr lang="en-ZA" dirty="0"/>
          </a:p>
          <a:p>
            <a:pPr lvl="1"/>
            <a:r>
              <a:rPr lang="en-ZA" dirty="0"/>
              <a:t>Books</a:t>
            </a:r>
          </a:p>
          <a:p>
            <a:pPr lvl="1"/>
            <a:r>
              <a:rPr lang="en-ZA" dirty="0"/>
              <a:t>Articles</a:t>
            </a:r>
          </a:p>
          <a:p>
            <a:pPr lvl="1"/>
            <a:r>
              <a:rPr lang="en-ZA" dirty="0"/>
              <a:t>Class notes</a:t>
            </a:r>
          </a:p>
          <a:p>
            <a:pPr lvl="1"/>
            <a:r>
              <a:rPr lang="en-ZA" dirty="0"/>
              <a:t>Internet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017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ZA" dirty="0"/>
              <a:t>Book ref:</a:t>
            </a:r>
          </a:p>
          <a:p>
            <a:r>
              <a:rPr lang="en-ZA" dirty="0"/>
              <a:t>Surname, initials. year of publication. Title of the book. </a:t>
            </a:r>
            <a:r>
              <a:rPr lang="en-ZA" smtClean="0"/>
              <a:t>Publisher: </a:t>
            </a:r>
            <a:r>
              <a:rPr lang="en-ZA" dirty="0"/>
              <a:t>Area of publication</a:t>
            </a:r>
          </a:p>
          <a:p>
            <a:endParaRPr lang="en-ZA" dirty="0"/>
          </a:p>
          <a:p>
            <a:r>
              <a:rPr lang="en-ZA" dirty="0"/>
              <a:t>Article Ref:</a:t>
            </a:r>
          </a:p>
          <a:p>
            <a:r>
              <a:rPr lang="en-ZA" dirty="0"/>
              <a:t>Surname, initial. year of publication. Title of the article. Name of the journal, vol. issue, pages.</a:t>
            </a:r>
          </a:p>
          <a:p>
            <a:r>
              <a:rPr lang="en-ZA" dirty="0"/>
              <a:t>In-text </a:t>
            </a:r>
          </a:p>
          <a:p>
            <a:pPr lvl="1"/>
            <a:r>
              <a:rPr lang="en-ZA" dirty="0" smtClean="0"/>
              <a:t>Surname,  </a:t>
            </a:r>
            <a:r>
              <a:rPr lang="en-ZA" dirty="0"/>
              <a:t>year of publication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54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66" y="257705"/>
            <a:ext cx="7332133" cy="4904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W</a:t>
            </a:r>
            <a:r>
              <a:rPr lang="en-US" dirty="0" smtClean="0"/>
              <a:t>riting </a:t>
            </a:r>
            <a:r>
              <a:rPr lang="en-US" dirty="0"/>
              <a:t>P</a:t>
            </a:r>
            <a:r>
              <a:rPr lang="en-US" dirty="0" smtClean="0"/>
              <a:t>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996"/>
            <a:ext cx="8229600" cy="4464156"/>
          </a:xfrm>
        </p:spPr>
        <p:txBody>
          <a:bodyPr>
            <a:normAutofit/>
          </a:bodyPr>
          <a:lstStyle/>
          <a:p>
            <a:r>
              <a:rPr lang="en-ZA" dirty="0"/>
              <a:t>Topic analysis</a:t>
            </a:r>
          </a:p>
          <a:p>
            <a:r>
              <a:rPr lang="en-ZA" dirty="0"/>
              <a:t>Reading / Research on the topic</a:t>
            </a:r>
          </a:p>
          <a:p>
            <a:r>
              <a:rPr lang="en-ZA" dirty="0"/>
              <a:t>Drafting</a:t>
            </a:r>
          </a:p>
          <a:p>
            <a:r>
              <a:rPr lang="en-ZA" dirty="0"/>
              <a:t>Reading / Research</a:t>
            </a:r>
          </a:p>
          <a:p>
            <a:r>
              <a:rPr lang="en-ZA" dirty="0"/>
              <a:t>Drafting</a:t>
            </a:r>
          </a:p>
          <a:p>
            <a:r>
              <a:rPr lang="en-ZA" dirty="0"/>
              <a:t>Proof reading</a:t>
            </a:r>
          </a:p>
          <a:p>
            <a:r>
              <a:rPr lang="en-ZA" dirty="0"/>
              <a:t>Submitting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860" y="2843334"/>
            <a:ext cx="3545021" cy="312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5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1520"/>
          </a:xfrm>
        </p:spPr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n-US" dirty="0" smtClean="0"/>
              <a:t>ddressing </a:t>
            </a:r>
            <a:r>
              <a:rPr lang="en-US" dirty="0"/>
              <a:t>the topic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940"/>
            <a:ext cx="8229600" cy="555541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efore </a:t>
            </a:r>
            <a:r>
              <a:rPr lang="en-US" b="1" dirty="0">
                <a:solidFill>
                  <a:srgbClr val="FF0000"/>
                </a:solidFill>
              </a:rPr>
              <a:t>drafting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/>
              <a:t>Analyze the question</a:t>
            </a:r>
          </a:p>
          <a:p>
            <a:pPr marL="0" indent="0">
              <a:buNone/>
            </a:pPr>
            <a:r>
              <a:rPr lang="en-US" dirty="0"/>
              <a:t>What have you been instructed to do? </a:t>
            </a:r>
          </a:p>
          <a:p>
            <a:pPr marL="0" indent="0">
              <a:buNone/>
            </a:pPr>
            <a:r>
              <a:rPr lang="en-US" dirty="0"/>
              <a:t>	discuss			analyze</a:t>
            </a:r>
          </a:p>
          <a:p>
            <a:pPr marL="0" indent="0">
              <a:buNone/>
            </a:pPr>
            <a:r>
              <a:rPr lang="en-US" dirty="0"/>
              <a:t>	summarize		</a:t>
            </a:r>
            <a:r>
              <a:rPr lang="en-US" dirty="0" smtClean="0"/>
              <a:t>compare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What </a:t>
            </a:r>
            <a:r>
              <a:rPr lang="en-US" b="1" dirty="0"/>
              <a:t>do you know about the </a:t>
            </a:r>
            <a:r>
              <a:rPr lang="en-US" b="1" dirty="0" smtClean="0"/>
              <a:t>topic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087" y="3432220"/>
            <a:ext cx="2225615" cy="342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5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7566"/>
          </a:xfrm>
        </p:spPr>
        <p:txBody>
          <a:bodyPr>
            <a:normAutofit/>
          </a:bodyPr>
          <a:lstStyle/>
          <a:p>
            <a:r>
              <a:rPr lang="en-GB" dirty="0" smtClean="0"/>
              <a:t>Topic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3525"/>
            <a:ext cx="8229600" cy="5003320"/>
          </a:xfrm>
        </p:spPr>
        <p:txBody>
          <a:bodyPr>
            <a:normAutofit/>
          </a:bodyPr>
          <a:lstStyle/>
          <a:p>
            <a:r>
              <a:rPr lang="en-US" dirty="0" smtClean="0"/>
              <a:t>Reading leads </a:t>
            </a:r>
            <a:r>
              <a:rPr lang="en-US" dirty="0"/>
              <a:t>to drawing up a list of information needed for </a:t>
            </a:r>
            <a:r>
              <a:rPr lang="en-US" dirty="0" smtClean="0"/>
              <a:t>writing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Gaps </a:t>
            </a:r>
            <a:r>
              <a:rPr lang="en-US" dirty="0" smtClean="0">
                <a:solidFill>
                  <a:srgbClr val="FF0000"/>
                </a:solidFill>
              </a:rPr>
              <a:t>to respond  </a:t>
            </a:r>
            <a:r>
              <a:rPr lang="en-US" dirty="0" smtClean="0"/>
              <a:t>to the topic </a:t>
            </a:r>
            <a:r>
              <a:rPr lang="en-US" dirty="0">
                <a:solidFill>
                  <a:srgbClr val="FF0000"/>
                </a:solidFill>
              </a:rPr>
              <a:t>or in current knowledge</a:t>
            </a:r>
            <a:r>
              <a:rPr lang="en-US" dirty="0" smtClean="0"/>
              <a:t> may </a:t>
            </a:r>
            <a:r>
              <a:rPr lang="en-US" dirty="0"/>
              <a:t>be identified and therefore need to be </a:t>
            </a:r>
            <a:r>
              <a:rPr lang="en-US" dirty="0" smtClean="0"/>
              <a:t>filled in by </a:t>
            </a:r>
            <a:r>
              <a:rPr lang="en-US" dirty="0" smtClean="0">
                <a:solidFill>
                  <a:srgbClr val="FF0000"/>
                </a:solidFill>
              </a:rPr>
              <a:t> reading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Outline or mind map </a:t>
            </a:r>
            <a:r>
              <a:rPr lang="en-US" dirty="0" smtClean="0"/>
              <a:t>to </a:t>
            </a:r>
            <a:r>
              <a:rPr lang="en-US" dirty="0"/>
              <a:t>organize information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456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 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Information sources </a:t>
            </a:r>
            <a:endParaRPr lang="en-US" sz="4000" dirty="0" smtClean="0"/>
          </a:p>
          <a:p>
            <a:pPr lvl="1"/>
            <a:r>
              <a:rPr lang="en-US" sz="4000" dirty="0" smtClean="0"/>
              <a:t>books</a:t>
            </a:r>
            <a:r>
              <a:rPr lang="en-US" sz="4000" dirty="0"/>
              <a:t>, </a:t>
            </a:r>
            <a:endParaRPr lang="en-US" sz="4000" dirty="0" smtClean="0"/>
          </a:p>
          <a:p>
            <a:pPr lvl="1"/>
            <a:r>
              <a:rPr lang="en-US" sz="4000" dirty="0" smtClean="0"/>
              <a:t>journal articles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/>
              <a:t>Recording </a:t>
            </a:r>
            <a:r>
              <a:rPr lang="en-US" sz="4000" dirty="0" smtClean="0"/>
              <a:t>information </a:t>
            </a:r>
          </a:p>
          <a:p>
            <a:pPr lvl="1"/>
            <a:r>
              <a:rPr lang="en-US" sz="4000" dirty="0" smtClean="0"/>
              <a:t>no </a:t>
            </a:r>
            <a:r>
              <a:rPr lang="en-US" sz="4000" dirty="0"/>
              <a:t>plagiarism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9988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260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DRAFTING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5456"/>
            <a:ext cx="8229600" cy="5237018"/>
          </a:xfrm>
        </p:spPr>
        <p:txBody>
          <a:bodyPr>
            <a:normAutofit/>
          </a:bodyPr>
          <a:lstStyle/>
          <a:p>
            <a:r>
              <a:rPr lang="en-US" dirty="0" smtClean="0"/>
              <a:t>Putting </a:t>
            </a:r>
            <a:r>
              <a:rPr lang="en-US" dirty="0"/>
              <a:t>thoughts into words</a:t>
            </a:r>
          </a:p>
          <a:p>
            <a:r>
              <a:rPr lang="en-US" dirty="0"/>
              <a:t>Read the question frequently </a:t>
            </a:r>
          </a:p>
          <a:p>
            <a:r>
              <a:rPr lang="en-US" dirty="0"/>
              <a:t>Produce several drafts before final stage</a:t>
            </a:r>
          </a:p>
          <a:p>
            <a:r>
              <a:rPr lang="en-US" dirty="0"/>
              <a:t>Focus on content not so much on grammar and spelling</a:t>
            </a:r>
          </a:p>
          <a:p>
            <a:r>
              <a:rPr lang="en-US" dirty="0"/>
              <a:t>Put draft away for some time before </a:t>
            </a:r>
            <a:r>
              <a:rPr lang="en-US" dirty="0" smtClean="0"/>
              <a:t>proceeding</a:t>
            </a:r>
          </a:p>
          <a:p>
            <a:pPr lvl="1"/>
            <a:r>
              <a:rPr lang="en-US" dirty="0"/>
              <a:t>Better able to detect faulty sentences, ill-chosen phrases and lapses in thinking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454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683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72860"/>
            <a:ext cx="8229600" cy="5453303"/>
          </a:xfrm>
        </p:spPr>
        <p:txBody>
          <a:bodyPr>
            <a:normAutofit/>
          </a:bodyPr>
          <a:lstStyle/>
          <a:p>
            <a:r>
              <a:rPr lang="en-US" dirty="0"/>
              <a:t>Introduction and conclusion: official start and end of essay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Discussion</a:t>
            </a:r>
            <a:r>
              <a:rPr lang="en-US" dirty="0"/>
              <a:t>: shows understanding of </a:t>
            </a:r>
            <a:r>
              <a:rPr lang="en-US" dirty="0" smtClean="0"/>
              <a:t>content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Paragraphing: main points of </a:t>
            </a:r>
            <a:r>
              <a:rPr lang="en-US" dirty="0" smtClean="0"/>
              <a:t>essay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>
                <a:solidFill>
                  <a:srgbClr val="FF0000"/>
                </a:solidFill>
              </a:rPr>
              <a:t>Academic writing style</a:t>
            </a:r>
            <a:r>
              <a:rPr lang="en-US" dirty="0"/>
              <a:t>: formal register, present tense, objectivity, own active voice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392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0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Revising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204"/>
            <a:ext cx="8229600" cy="54173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Read through the draft from the reader’s point of view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Will the reader understand the assignment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Have all the details the reader needs to know been included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How will the message make the reader feel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Does the assignment have a clear focus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Is the assignment likely to be effective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Would organizing the message differently make it more effective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Would the message be more effective if I explained some of the points differently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r>
              <a:rPr lang="en-US" dirty="0"/>
              <a:t>Make the necessary changes if any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070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0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Check sentences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862642"/>
            <a:ext cx="8229600" cy="52635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Is the register consistent and appropriate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How could the ideas be stated more clearly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Could I reduce the number of words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Could sentences be rephrased for variety and interest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Is the tone appropriate to my reader and message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are the paragraphs meaningful- one main idea per paragraph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Could I use transitional words or numbering to show how the ideas are interconnected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Is the layout attractive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 smtClean="0"/>
              <a:t>Does it aid understanding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67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</TotalTime>
  <Words>463</Words>
  <Application>Microsoft Office PowerPoint</Application>
  <PresentationFormat>On-screen Show (4:3)</PresentationFormat>
  <Paragraphs>94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Academic Writing Skills</vt:lpstr>
      <vt:lpstr>The Writing Process </vt:lpstr>
      <vt:lpstr>Addressing the topic</vt:lpstr>
      <vt:lpstr>Topic analysis</vt:lpstr>
      <vt:lpstr>Start reading</vt:lpstr>
      <vt:lpstr>DRAFTING</vt:lpstr>
      <vt:lpstr>PowerPoint Presentation</vt:lpstr>
      <vt:lpstr>Revising</vt:lpstr>
      <vt:lpstr>Check sentences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Natascha Mabaso</dc:creator>
  <cp:lastModifiedBy>Barend Frederik Nel</cp:lastModifiedBy>
  <cp:revision>38</cp:revision>
  <dcterms:created xsi:type="dcterms:W3CDTF">2014-02-12T15:55:42Z</dcterms:created>
  <dcterms:modified xsi:type="dcterms:W3CDTF">2019-06-21T07:40:45Z</dcterms:modified>
</cp:coreProperties>
</file>