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256" r:id="rId2"/>
    <p:sldId id="257" r:id="rId3"/>
    <p:sldId id="258" r:id="rId4"/>
    <p:sldId id="259" r:id="rId5"/>
    <p:sldId id="260"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7" r:id="rId21"/>
    <p:sldId id="336"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20" r:id="rId54"/>
    <p:sldId id="321" r:id="rId55"/>
    <p:sldId id="31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7/15/2010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p14="http://schemas.microsoft.com/office/powerpoint/2010/main" xmlns=""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4572000" cy="3286125"/>
          </a:xfrm>
          <a:noFill/>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userDrawn="1"/>
        </p:nvSpPr>
        <p:spPr>
          <a:xfrm>
            <a:off x="0" y="0"/>
            <a:ext cx="9144000" cy="2819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29718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57200" y="914400"/>
            <a:ext cx="4588412" cy="2286000"/>
          </a:xfrm>
        </p:spPr>
        <p:txBody>
          <a:bodyPr>
            <a:normAutofit/>
          </a:bodyPr>
          <a:lstStyle>
            <a:lvl1pPr algn="l">
              <a:defRPr sz="6000" b="1" baseline="0">
                <a:solidFill>
                  <a:schemeClr val="tx2"/>
                </a:solidFill>
                <a:latin typeface="Franklin Gothic Medium" pitchFamily="34" charset="0"/>
                <a:cs typeface="Arial" pitchFamily="34" charset="0"/>
              </a:defRPr>
            </a:lvl1pPr>
          </a:lstStyle>
          <a:p>
            <a:r>
              <a:rPr lang="en-US" dirty="0" smtClean="0"/>
              <a:t>Microsoft</a:t>
            </a:r>
            <a:br>
              <a:rPr lang="en-US" dirty="0" smtClean="0"/>
            </a:br>
            <a:r>
              <a:rPr lang="en-US" dirty="0" smtClean="0"/>
              <a:t>Excel 2010</a:t>
            </a:r>
            <a:endParaRPr lang="en-US" dirty="0"/>
          </a:p>
        </p:txBody>
      </p:sp>
      <p:pic>
        <p:nvPicPr>
          <p:cNvPr id="15" name="Picture 6" descr="SCSite"/>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82102" t="9073" r="5147" b="8212"/>
          <a:stretch/>
        </p:blipFill>
        <p:spPr bwMode="auto">
          <a:xfrm>
            <a:off x="76200" y="6019800"/>
            <a:ext cx="1156225" cy="7405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userDrawn="1"/>
        </p:nvPicPr>
        <p:blipFill>
          <a:blip r:embed="rId3" cstate="print"/>
          <a:srcRect/>
          <a:stretch>
            <a:fillRect/>
          </a:stretch>
        </p:blipFill>
        <p:spPr bwMode="auto">
          <a:xfrm>
            <a:off x="5026330" y="3657600"/>
            <a:ext cx="4117670" cy="3200400"/>
          </a:xfrm>
          <a:prstGeom prst="rect">
            <a:avLst/>
          </a:prstGeom>
          <a:noFill/>
          <a:ln w="9525">
            <a:noFill/>
            <a:miter lim="800000"/>
            <a:headEnd/>
            <a:tailEnd/>
          </a:ln>
        </p:spPr>
      </p:pic>
    </p:spTree>
    <p:extLst>
      <p:ext uri="{BB962C8B-B14F-4D97-AF65-F5344CB8AC3E}">
        <p14:creationId xmlns:p14="http://schemas.microsoft.com/office/powerpoint/2010/main" xmlns="" val="1306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52400" y="1371600"/>
            <a:ext cx="8839199"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371600"/>
            <a:ext cx="8839200" cy="4865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t>What-If Analysis, Charting, and Working with Large Worksheets</a:t>
            </a:r>
            <a:endParaRPr lang="en-US" dirty="0"/>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0"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309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382000" y="6324600"/>
            <a:ext cx="609600" cy="381000"/>
          </a:xfrm>
          <a:prstGeom prst="rect">
            <a:avLst/>
          </a:prstGeom>
          <a:solidFill>
            <a:schemeClr val="bg1"/>
          </a:solidFill>
        </p:spPr>
        <p:txBody>
          <a:bodyPr/>
          <a:lstStyle>
            <a:lvl1pPr algn="ctr">
              <a:defRPr sz="1200"/>
            </a:lvl1pPr>
          </a:lstStyle>
          <a:p>
            <a:fld id="{C5B040E3-E7AD-4D6F-84F3-0CFC8A5C384E}" type="slidenum">
              <a:rPr lang="en-US" smtClean="0"/>
              <a:pPr/>
              <a:t>‹#›</a:t>
            </a:fld>
            <a:endParaRPr lang="en-US" dirty="0"/>
          </a:p>
        </p:txBody>
      </p:sp>
      <p:sp>
        <p:nvSpPr>
          <p:cNvPr id="6" name="Footer Placeholder 5"/>
          <p:cNvSpPr>
            <a:spLocks noGrp="1"/>
          </p:cNvSpPr>
          <p:nvPr>
            <p:ph type="ftr" sz="quarter" idx="11"/>
          </p:nvPr>
        </p:nvSpPr>
        <p:spPr>
          <a:xfrm>
            <a:off x="152400" y="6324600"/>
            <a:ext cx="8229600" cy="381000"/>
          </a:xfrm>
          <a:prstGeom prst="rect">
            <a:avLst/>
          </a:prstGeom>
          <a:solidFill>
            <a:schemeClr val="bg1"/>
          </a:solidFill>
        </p:spPr>
        <p:txBody>
          <a:bodyPr/>
          <a:lstStyle>
            <a:lvl1pPr>
              <a:defRPr sz="1200"/>
            </a:lvl1pPr>
          </a:lstStyle>
          <a:p>
            <a:r>
              <a:rPr lang="en-US" smtClean="0"/>
              <a:t>What-If Analysis, Charting, and Working with Large Worksheets</a:t>
            </a:r>
            <a:endParaRPr lang="en-US" dirty="0"/>
          </a:p>
        </p:txBody>
      </p:sp>
      <p:cxnSp>
        <p:nvCxnSpPr>
          <p:cNvPr id="10" name="Straight Connector 9"/>
          <p:cNvCxnSpPr/>
          <p:nvPr userDrawn="1"/>
        </p:nvCxnSpPr>
        <p:spPr>
          <a:xfrm>
            <a:off x="152400" y="6324600"/>
            <a:ext cx="88392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08440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762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2400" y="1371600"/>
            <a:ext cx="8839200" cy="5410200"/>
          </a:xfrm>
          <a:prstGeom prst="rect">
            <a:avLst/>
          </a:prstGeom>
          <a:solidFill>
            <a:schemeClr val="bg1"/>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0" y="9144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2400" y="76200"/>
            <a:ext cx="8153400" cy="1219200"/>
          </a:xfrm>
          <a:prstGeom prst="rect">
            <a:avLst/>
          </a:prstGeom>
          <a:solidFill>
            <a:schemeClr val="bg1"/>
          </a:solidFill>
          <a:ln w="28575">
            <a:solidFill>
              <a:schemeClr val="tx1"/>
            </a:solidFill>
            <a:prstDash val="dash"/>
          </a:ln>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177312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dt="0"/>
  <p:txStyles>
    <p:titleStyle>
      <a:lvl1pPr algn="l" defTabSz="914400" rtl="0" eaLnBrk="1" latinLnBrk="0" hangingPunct="1">
        <a:spcBef>
          <a:spcPct val="0"/>
        </a:spcBef>
        <a:buNone/>
        <a:defRPr sz="3600" kern="1200">
          <a:solidFill>
            <a:srgbClr val="C00000"/>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a:t>
            </a:r>
            <a:br>
              <a:rPr lang="en-US" dirty="0" smtClean="0"/>
            </a:br>
            <a:r>
              <a:rPr lang="en-US" dirty="0" smtClean="0"/>
              <a:t>Excel 2010</a:t>
            </a:r>
            <a:endParaRPr lang="en-US" dirty="0"/>
          </a:p>
        </p:txBody>
      </p:sp>
      <p:sp>
        <p:nvSpPr>
          <p:cNvPr id="3" name="Subtitle 2"/>
          <p:cNvSpPr>
            <a:spLocks noGrp="1"/>
          </p:cNvSpPr>
          <p:nvPr>
            <p:ph type="subTitle" idx="1"/>
          </p:nvPr>
        </p:nvSpPr>
        <p:spPr/>
        <p:txBody>
          <a:bodyPr/>
          <a:lstStyle/>
          <a:p>
            <a:r>
              <a:rPr lang="en-US" dirty="0" smtClean="0"/>
              <a:t>Chapter 3</a:t>
            </a:r>
            <a:br>
              <a:rPr lang="en-US" dirty="0" smtClean="0"/>
            </a:br>
            <a:endParaRPr lang="en-US" dirty="0" smtClean="0"/>
          </a:p>
          <a:p>
            <a:r>
              <a:rPr lang="en-US" dirty="0" smtClean="0"/>
              <a:t>What-If Analysis, Charting, and Working </a:t>
            </a:r>
            <a:br>
              <a:rPr lang="en-US" dirty="0" smtClean="0"/>
            </a:br>
            <a:r>
              <a:rPr lang="en-US" dirty="0" smtClean="0"/>
              <a:t>with Large Worksheets</a:t>
            </a:r>
            <a:endParaRPr lang="en-US" dirty="0"/>
          </a:p>
        </p:txBody>
      </p:sp>
    </p:spTree>
    <p:extLst>
      <p:ext uri="{BB962C8B-B14F-4D97-AF65-F5344CB8AC3E}">
        <p14:creationId xmlns:p14="http://schemas.microsoft.com/office/powerpoint/2010/main" xmlns="" val="747360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cell or range of cells to copy, and then click the Copy button on the Home tab to copy the values and formats of the selected range to the Office Clipboard</a:t>
            </a:r>
          </a:p>
          <a:p>
            <a:r>
              <a:rPr lang="en-US" dirty="0" smtClean="0"/>
              <a:t>Click the first cell in the destination area </a:t>
            </a:r>
          </a:p>
          <a:p>
            <a:r>
              <a:rPr lang="en-US" dirty="0" smtClean="0"/>
              <a:t>Click the Paste button on the Home tab to copy the values and formats of the last item placed on the Office Clipboard to the destination area</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10</a:t>
            </a:fld>
            <a:endParaRPr lang="en-US" dirty="0"/>
          </a:p>
        </p:txBody>
      </p:sp>
      <p:sp>
        <p:nvSpPr>
          <p:cNvPr id="5" name="Title 4"/>
          <p:cNvSpPr>
            <a:spLocks noGrp="1"/>
          </p:cNvSpPr>
          <p:nvPr>
            <p:ph type="title"/>
          </p:nvPr>
        </p:nvSpPr>
        <p:spPr/>
        <p:txBody>
          <a:bodyPr/>
          <a:lstStyle/>
          <a:p>
            <a:r>
              <a:rPr lang="en-US" dirty="0" smtClean="0"/>
              <a:t>Copying a Range of Cells </a:t>
            </a:r>
            <a:br>
              <a:rPr lang="en-US" dirty="0" smtClean="0"/>
            </a:br>
            <a:r>
              <a:rPr lang="en-US" dirty="0" smtClean="0"/>
              <a:t>to a Nonadjacent Destination Area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11</a:t>
            </a:fld>
            <a:endParaRPr lang="en-US" dirty="0"/>
          </a:p>
        </p:txBody>
      </p:sp>
      <p:sp>
        <p:nvSpPr>
          <p:cNvPr id="5" name="Title 4"/>
          <p:cNvSpPr>
            <a:spLocks noGrp="1"/>
          </p:cNvSpPr>
          <p:nvPr>
            <p:ph type="title"/>
          </p:nvPr>
        </p:nvSpPr>
        <p:spPr/>
        <p:txBody>
          <a:bodyPr/>
          <a:lstStyle/>
          <a:p>
            <a:r>
              <a:rPr lang="en-US" dirty="0" smtClean="0"/>
              <a:t>Copying a Range of Cells </a:t>
            </a:r>
            <a:br>
              <a:rPr lang="en-US" dirty="0" smtClean="0"/>
            </a:br>
            <a:r>
              <a:rPr lang="en-US" dirty="0" smtClean="0"/>
              <a:t>to a Nonadjacent Destination Area</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01143" y="1371600"/>
            <a:ext cx="4941714" cy="486568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Right-click the row heading below where you want to insert a row to display the shortcut menu and the Mini toolbar</a:t>
            </a:r>
          </a:p>
          <a:p>
            <a:r>
              <a:rPr lang="en-US" dirty="0" smtClean="0"/>
              <a:t>Click Insert on the shortcut menu to insert a new row in the worksheet by shifting the selected row and all rows below it down one row </a:t>
            </a:r>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12</a:t>
            </a:fld>
            <a:endParaRPr lang="en-US" dirty="0"/>
          </a:p>
        </p:txBody>
      </p:sp>
      <p:sp>
        <p:nvSpPr>
          <p:cNvPr id="5" name="Title 4"/>
          <p:cNvSpPr>
            <a:spLocks noGrp="1"/>
          </p:cNvSpPr>
          <p:nvPr>
            <p:ph type="title"/>
          </p:nvPr>
        </p:nvSpPr>
        <p:spPr/>
        <p:txBody>
          <a:bodyPr/>
          <a:lstStyle/>
          <a:p>
            <a:r>
              <a:rPr lang="en-US" dirty="0" smtClean="0"/>
              <a:t>Inserting a Row</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13</a:t>
            </a:fld>
            <a:endParaRPr lang="en-US" dirty="0"/>
          </a:p>
        </p:txBody>
      </p:sp>
      <p:sp>
        <p:nvSpPr>
          <p:cNvPr id="5" name="Title 4"/>
          <p:cNvSpPr>
            <a:spLocks noGrp="1"/>
          </p:cNvSpPr>
          <p:nvPr>
            <p:ph type="title"/>
          </p:nvPr>
        </p:nvSpPr>
        <p:spPr/>
        <p:txBody>
          <a:bodyPr/>
          <a:lstStyle/>
          <a:p>
            <a:r>
              <a:rPr lang="en-US" dirty="0" smtClean="0"/>
              <a:t>Inserting a Row</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05470" y="1371600"/>
            <a:ext cx="6733060" cy="486568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14</a:t>
            </a:fld>
            <a:endParaRPr lang="en-US" dirty="0"/>
          </a:p>
        </p:txBody>
      </p:sp>
      <p:sp>
        <p:nvSpPr>
          <p:cNvPr id="5" name="Title 4"/>
          <p:cNvSpPr>
            <a:spLocks noGrp="1"/>
          </p:cNvSpPr>
          <p:nvPr>
            <p:ph type="title"/>
          </p:nvPr>
        </p:nvSpPr>
        <p:spPr/>
        <p:txBody>
          <a:bodyPr/>
          <a:lstStyle/>
          <a:p>
            <a:r>
              <a:rPr lang="en-US" dirty="0" smtClean="0"/>
              <a:t>Entering Numbers with Format Symbols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2328069"/>
            <a:ext cx="7620000" cy="29527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cell on which to freeze panes</a:t>
            </a:r>
          </a:p>
          <a:p>
            <a:r>
              <a:rPr lang="en-US" dirty="0" smtClean="0"/>
              <a:t>Display the View tab and then click the Freeze Panes button to display the Freeze Panes gallery</a:t>
            </a:r>
          </a:p>
          <a:p>
            <a:r>
              <a:rPr lang="en-US" dirty="0" smtClean="0"/>
              <a:t>Click Freeze Panes in the Freeze Panes gallery to freeze rows and columns to the left and above the selected cell</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15</a:t>
            </a:fld>
            <a:endParaRPr lang="en-US" dirty="0"/>
          </a:p>
        </p:txBody>
      </p:sp>
      <p:sp>
        <p:nvSpPr>
          <p:cNvPr id="5" name="Title 4"/>
          <p:cNvSpPr>
            <a:spLocks noGrp="1"/>
          </p:cNvSpPr>
          <p:nvPr>
            <p:ph type="title"/>
          </p:nvPr>
        </p:nvSpPr>
        <p:spPr/>
        <p:txBody>
          <a:bodyPr/>
          <a:lstStyle/>
          <a:p>
            <a:r>
              <a:rPr lang="en-US" dirty="0" smtClean="0"/>
              <a:t>Freezing Column and Row Titles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16</a:t>
            </a:fld>
            <a:endParaRPr lang="en-US" dirty="0"/>
          </a:p>
        </p:txBody>
      </p:sp>
      <p:sp>
        <p:nvSpPr>
          <p:cNvPr id="5" name="Title 4"/>
          <p:cNvSpPr>
            <a:spLocks noGrp="1"/>
          </p:cNvSpPr>
          <p:nvPr>
            <p:ph type="title"/>
          </p:nvPr>
        </p:nvSpPr>
        <p:spPr/>
        <p:txBody>
          <a:bodyPr/>
          <a:lstStyle/>
          <a:p>
            <a:r>
              <a:rPr lang="en-US" dirty="0" smtClean="0"/>
              <a:t>Freezing Column and Row Titles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94697" y="1371600"/>
            <a:ext cx="8154606" cy="48656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Select the cell in which you want to insert the date, and then click the Insert Function box in the formula bar to display the Insert Function </a:t>
            </a:r>
            <a:r>
              <a:rPr lang="en-US" dirty="0" smtClean="0"/>
              <a:t>dialog </a:t>
            </a:r>
            <a:r>
              <a:rPr lang="en-US" dirty="0" smtClean="0"/>
              <a:t>box</a:t>
            </a:r>
          </a:p>
          <a:p>
            <a:r>
              <a:rPr lang="en-US" dirty="0" smtClean="0"/>
              <a:t>Click the ‘Or select a category’ box arrow and then select Date &amp; Time in the list to populate the ‘Select a function’ list with date and time functions</a:t>
            </a:r>
          </a:p>
          <a:p>
            <a:r>
              <a:rPr lang="en-US" dirty="0" smtClean="0"/>
              <a:t>Scroll down in the ‘Select a function list’ and then click NOW to select the function</a:t>
            </a:r>
          </a:p>
          <a:p>
            <a:r>
              <a:rPr lang="en-US" dirty="0" smtClean="0"/>
              <a:t>Click the OK button to close the Insert Function dialog box</a:t>
            </a:r>
          </a:p>
          <a:p>
            <a:r>
              <a:rPr lang="en-US" dirty="0" smtClean="0"/>
              <a:t>Click the OK button to display the system date and time in the selected cell</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17</a:t>
            </a:fld>
            <a:endParaRPr lang="en-US" dirty="0"/>
          </a:p>
        </p:txBody>
      </p:sp>
      <p:sp>
        <p:nvSpPr>
          <p:cNvPr id="5" name="Title 4"/>
          <p:cNvSpPr>
            <a:spLocks noGrp="1"/>
          </p:cNvSpPr>
          <p:nvPr>
            <p:ph type="title"/>
          </p:nvPr>
        </p:nvSpPr>
        <p:spPr/>
        <p:txBody>
          <a:bodyPr/>
          <a:lstStyle/>
          <a:p>
            <a:r>
              <a:rPr lang="en-US" dirty="0" smtClean="0"/>
              <a:t>Entering the System Date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18</a:t>
            </a:fld>
            <a:endParaRPr lang="en-US" dirty="0"/>
          </a:p>
        </p:txBody>
      </p:sp>
      <p:sp>
        <p:nvSpPr>
          <p:cNvPr id="5" name="Title 4"/>
          <p:cNvSpPr>
            <a:spLocks noGrp="1"/>
          </p:cNvSpPr>
          <p:nvPr>
            <p:ph type="title"/>
          </p:nvPr>
        </p:nvSpPr>
        <p:spPr/>
        <p:txBody>
          <a:bodyPr/>
          <a:lstStyle/>
          <a:p>
            <a:r>
              <a:rPr lang="en-US" dirty="0" smtClean="0"/>
              <a:t>Entering the System Date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73320" y="1371600"/>
            <a:ext cx="6797359" cy="48656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19</a:t>
            </a:fld>
            <a:endParaRPr lang="en-US" dirty="0"/>
          </a:p>
        </p:txBody>
      </p:sp>
      <p:sp>
        <p:nvSpPr>
          <p:cNvPr id="5" name="Title 4"/>
          <p:cNvSpPr>
            <a:spLocks noGrp="1"/>
          </p:cNvSpPr>
          <p:nvPr>
            <p:ph type="title"/>
          </p:nvPr>
        </p:nvSpPr>
        <p:spPr/>
        <p:txBody>
          <a:bodyPr/>
          <a:lstStyle/>
          <a:p>
            <a:r>
              <a:rPr lang="en-US" dirty="0" smtClean="0"/>
              <a:t>Absolute versus Relative Addressing</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2128044"/>
            <a:ext cx="7620000" cy="33528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r>
              <a:rPr lang="en-US" dirty="0" smtClean="0"/>
              <a:t>Rotate text in a cell</a:t>
            </a:r>
          </a:p>
          <a:p>
            <a:r>
              <a:rPr lang="en-US" dirty="0" smtClean="0"/>
              <a:t>Create a series of month names</a:t>
            </a:r>
          </a:p>
          <a:p>
            <a:r>
              <a:rPr lang="en-US" dirty="0" smtClean="0"/>
              <a:t>Copy, paste, insert, and delete cells</a:t>
            </a:r>
          </a:p>
          <a:p>
            <a:r>
              <a:rPr lang="en-US" dirty="0" smtClean="0"/>
              <a:t>Format numbers using format symbols</a:t>
            </a:r>
          </a:p>
          <a:p>
            <a:r>
              <a:rPr lang="en-US" dirty="0" smtClean="0"/>
              <a:t>Freeze and unfreeze rows and columns</a:t>
            </a:r>
          </a:p>
          <a:p>
            <a:r>
              <a:rPr lang="en-US" dirty="0" smtClean="0"/>
              <a:t>Show and format the system date</a:t>
            </a:r>
          </a:p>
          <a:p>
            <a:r>
              <a:rPr lang="en-US" dirty="0" smtClean="0"/>
              <a:t>Use absolute and mixed cell references in a formula</a:t>
            </a:r>
          </a:p>
          <a:p>
            <a:r>
              <a:rPr lang="en-US" dirty="0" smtClean="0"/>
              <a:t>Use the IF function to perform a logical test</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Objectives</a:t>
            </a:r>
            <a:endParaRPr lang="en-US" dirty="0"/>
          </a:p>
        </p:txBody>
      </p:sp>
      <p:sp>
        <p:nvSpPr>
          <p:cNvPr id="15" name="Footer Placeholder 14"/>
          <p:cNvSpPr>
            <a:spLocks noGrp="1"/>
          </p:cNvSpPr>
          <p:nvPr>
            <p:ph type="ftr" sz="quarter" idx="11"/>
          </p:nvPr>
        </p:nvSpPr>
        <p:spPr/>
        <p:txBody>
          <a:bodyPr/>
          <a:lstStyle/>
          <a:p>
            <a:r>
              <a:rPr lang="en-US" smtClean="0"/>
              <a:t>What-If Analysis, Charting, and Working with Large Worksheets</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2</a:t>
            </a:fld>
            <a:endParaRPr lang="en-US" dirty="0"/>
          </a:p>
        </p:txBody>
      </p:sp>
    </p:spTree>
    <p:extLst>
      <p:ext uri="{BB962C8B-B14F-4D97-AF65-F5344CB8AC3E}">
        <p14:creationId xmlns:p14="http://schemas.microsoft.com/office/powerpoint/2010/main" xmlns="" val="309336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20</a:t>
            </a:fld>
            <a:endParaRPr lang="en-US" dirty="0"/>
          </a:p>
        </p:txBody>
      </p:sp>
      <p:sp>
        <p:nvSpPr>
          <p:cNvPr id="5" name="Title 4"/>
          <p:cNvSpPr>
            <a:spLocks noGrp="1"/>
          </p:cNvSpPr>
          <p:nvPr>
            <p:ph type="title"/>
          </p:nvPr>
        </p:nvSpPr>
        <p:spPr/>
        <p:txBody>
          <a:bodyPr/>
          <a:lstStyle/>
          <a:p>
            <a:r>
              <a:rPr lang="en-US" dirty="0" smtClean="0"/>
              <a:t>Absolute versus Relative Addressing</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1532" y="1371600"/>
            <a:ext cx="8560935" cy="486568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Click the cell to contain the formula, and then click the Insert Function box in the formula bar to display the Insert Function dialog box</a:t>
            </a:r>
          </a:p>
          <a:p>
            <a:r>
              <a:rPr lang="en-US" dirty="0" smtClean="0"/>
              <a:t>Click the ‘Or select a category’ box arrow and then select Logical in the list to populate the ‘Select a function’ list with logic functions</a:t>
            </a:r>
          </a:p>
          <a:p>
            <a:r>
              <a:rPr lang="en-US" dirty="0" smtClean="0"/>
              <a:t>Click IF in the ‘Select a function list’ to select the required function</a:t>
            </a:r>
          </a:p>
          <a:p>
            <a:r>
              <a:rPr lang="en-US" dirty="0" smtClean="0"/>
              <a:t>Click the OK button to display the Function Arguments dialog box </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21</a:t>
            </a:fld>
            <a:endParaRPr lang="en-US" dirty="0"/>
          </a:p>
        </p:txBody>
      </p:sp>
      <p:sp>
        <p:nvSpPr>
          <p:cNvPr id="5" name="Title 4"/>
          <p:cNvSpPr>
            <a:spLocks noGrp="1"/>
          </p:cNvSpPr>
          <p:nvPr>
            <p:ph type="title"/>
          </p:nvPr>
        </p:nvSpPr>
        <p:spPr/>
        <p:txBody>
          <a:bodyPr/>
          <a:lstStyle/>
          <a:p>
            <a:r>
              <a:rPr lang="en-US" dirty="0" smtClean="0"/>
              <a:t>Entering an IF Function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Enter the logical test in the Logical text box to enter a logical test for the IF function</a:t>
            </a:r>
          </a:p>
          <a:p>
            <a:r>
              <a:rPr lang="en-US" dirty="0" smtClean="0"/>
              <a:t>Type the result of the IF function if the logical test is true in the </a:t>
            </a:r>
            <a:r>
              <a:rPr lang="en-US" dirty="0" err="1" smtClean="0"/>
              <a:t>Value_if_true</a:t>
            </a:r>
            <a:r>
              <a:rPr lang="en-US" dirty="0" smtClean="0"/>
              <a:t> box</a:t>
            </a:r>
          </a:p>
          <a:p>
            <a:r>
              <a:rPr lang="en-US" dirty="0" smtClean="0"/>
              <a:t>Type the result of the IF function if the logical test is false in the </a:t>
            </a:r>
            <a:r>
              <a:rPr lang="en-US" dirty="0" err="1" smtClean="0"/>
              <a:t>Value_if_false</a:t>
            </a:r>
            <a:r>
              <a:rPr lang="en-US" dirty="0" smtClean="0"/>
              <a:t> box</a:t>
            </a:r>
          </a:p>
          <a:p>
            <a:r>
              <a:rPr lang="en-US" dirty="0" smtClean="0"/>
              <a:t>Click the OK button to insert the IF function in the selected cell</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22</a:t>
            </a:fld>
            <a:endParaRPr lang="en-US" dirty="0"/>
          </a:p>
        </p:txBody>
      </p:sp>
      <p:sp>
        <p:nvSpPr>
          <p:cNvPr id="5" name="Title 4"/>
          <p:cNvSpPr>
            <a:spLocks noGrp="1"/>
          </p:cNvSpPr>
          <p:nvPr>
            <p:ph type="title"/>
          </p:nvPr>
        </p:nvSpPr>
        <p:spPr/>
        <p:txBody>
          <a:bodyPr/>
          <a:lstStyle/>
          <a:p>
            <a:r>
              <a:rPr lang="en-US" dirty="0" smtClean="0"/>
              <a:t>Entering an IF Function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23</a:t>
            </a:fld>
            <a:endParaRPr lang="en-US" dirty="0"/>
          </a:p>
        </p:txBody>
      </p:sp>
      <p:sp>
        <p:nvSpPr>
          <p:cNvPr id="5" name="Title 4"/>
          <p:cNvSpPr>
            <a:spLocks noGrp="1"/>
          </p:cNvSpPr>
          <p:nvPr>
            <p:ph type="title"/>
          </p:nvPr>
        </p:nvSpPr>
        <p:spPr/>
        <p:txBody>
          <a:bodyPr/>
          <a:lstStyle/>
          <a:p>
            <a:r>
              <a:rPr lang="en-US" dirty="0" smtClean="0"/>
              <a:t>Entering an IF Function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11376" y="1371600"/>
            <a:ext cx="7921247" cy="48656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Select the cell in which you want to insert a </a:t>
            </a:r>
            <a:r>
              <a:rPr lang="en-US" dirty="0" err="1" smtClean="0"/>
              <a:t>Sparkline</a:t>
            </a:r>
            <a:r>
              <a:rPr lang="en-US" dirty="0" smtClean="0"/>
              <a:t> chart</a:t>
            </a:r>
          </a:p>
          <a:p>
            <a:r>
              <a:rPr lang="en-US" dirty="0" smtClean="0"/>
              <a:t>Display the Insert tab and then click Line to display the Create </a:t>
            </a:r>
            <a:r>
              <a:rPr lang="en-US" dirty="0" err="1" smtClean="0"/>
              <a:t>Sparklines</a:t>
            </a:r>
            <a:r>
              <a:rPr lang="en-US" dirty="0" smtClean="0"/>
              <a:t> dialog box</a:t>
            </a:r>
          </a:p>
          <a:p>
            <a:r>
              <a:rPr lang="en-US" dirty="0" smtClean="0"/>
              <a:t>Drag through the range of cells of which you want to chart, and then release the mouse button to insert the selected range in the Data Range text box</a:t>
            </a:r>
          </a:p>
          <a:p>
            <a:r>
              <a:rPr lang="en-US" dirty="0" smtClean="0"/>
              <a:t>Click the OK button to insert a Line </a:t>
            </a:r>
            <a:r>
              <a:rPr lang="en-US" dirty="0" err="1" smtClean="0"/>
              <a:t>Sparkline</a:t>
            </a:r>
            <a:r>
              <a:rPr lang="en-US" dirty="0" smtClean="0"/>
              <a:t> chart in the selected cell and display the </a:t>
            </a:r>
            <a:r>
              <a:rPr lang="en-US" dirty="0" err="1" smtClean="0"/>
              <a:t>Sparkline</a:t>
            </a:r>
            <a:r>
              <a:rPr lang="en-US" dirty="0" smtClean="0"/>
              <a:t> Tools contextual tab</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24</a:t>
            </a:fld>
            <a:endParaRPr lang="en-US" dirty="0"/>
          </a:p>
        </p:txBody>
      </p:sp>
      <p:sp>
        <p:nvSpPr>
          <p:cNvPr id="5" name="Title 4"/>
          <p:cNvSpPr>
            <a:spLocks noGrp="1"/>
          </p:cNvSpPr>
          <p:nvPr>
            <p:ph type="title"/>
          </p:nvPr>
        </p:nvSpPr>
        <p:spPr/>
        <p:txBody>
          <a:bodyPr/>
          <a:lstStyle/>
          <a:p>
            <a:r>
              <a:rPr lang="en-US" dirty="0" smtClean="0"/>
              <a:t>Adding a </a:t>
            </a:r>
            <a:r>
              <a:rPr lang="en-US" dirty="0" smtClean="0"/>
              <a:t>Line </a:t>
            </a:r>
            <a:r>
              <a:rPr lang="en-US" dirty="0" err="1" smtClean="0"/>
              <a:t>Sparkline</a:t>
            </a:r>
            <a:r>
              <a:rPr lang="en-US" dirty="0" smtClean="0"/>
              <a:t> </a:t>
            </a:r>
            <a:r>
              <a:rPr lang="en-US" dirty="0" smtClean="0"/>
              <a:t>Chart </a:t>
            </a:r>
            <a:r>
              <a:rPr lang="en-US" dirty="0" smtClean="0"/>
              <a:t/>
            </a:r>
            <a:br>
              <a:rPr lang="en-US" dirty="0" smtClean="0"/>
            </a:br>
            <a:r>
              <a:rPr lang="en-US" dirty="0" smtClean="0"/>
              <a:t>to </a:t>
            </a:r>
            <a:r>
              <a:rPr lang="en-US" dirty="0" smtClean="0"/>
              <a:t>the </a:t>
            </a:r>
            <a:r>
              <a:rPr lang="en-US" dirty="0" smtClean="0"/>
              <a:t>Worksheet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25</a:t>
            </a:fld>
            <a:endParaRPr lang="en-US" dirty="0"/>
          </a:p>
        </p:txBody>
      </p:sp>
      <p:sp>
        <p:nvSpPr>
          <p:cNvPr id="5" name="Title 4"/>
          <p:cNvSpPr>
            <a:spLocks noGrp="1"/>
          </p:cNvSpPr>
          <p:nvPr>
            <p:ph type="title"/>
          </p:nvPr>
        </p:nvSpPr>
        <p:spPr/>
        <p:txBody>
          <a:bodyPr/>
          <a:lstStyle/>
          <a:p>
            <a:r>
              <a:rPr lang="en-US" dirty="0" smtClean="0"/>
              <a:t>Adding a Line </a:t>
            </a:r>
            <a:r>
              <a:rPr lang="en-US" dirty="0" err="1" smtClean="0"/>
              <a:t>Sparkline</a:t>
            </a:r>
            <a:r>
              <a:rPr lang="en-US" dirty="0" smtClean="0"/>
              <a:t> Chart </a:t>
            </a:r>
            <a:br>
              <a:rPr lang="en-US" dirty="0" smtClean="0"/>
            </a:br>
            <a:r>
              <a:rPr lang="en-US" dirty="0" smtClean="0"/>
              <a:t>to the Worksheet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54968" y="1371600"/>
            <a:ext cx="7834063" cy="48656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cell containing the </a:t>
            </a:r>
            <a:r>
              <a:rPr lang="en-US" dirty="0" err="1" smtClean="0"/>
              <a:t>Sparkline</a:t>
            </a:r>
            <a:r>
              <a:rPr lang="en-US" dirty="0" smtClean="0"/>
              <a:t> chart, and then click the More button on the </a:t>
            </a:r>
            <a:r>
              <a:rPr lang="en-US" dirty="0" err="1" smtClean="0"/>
              <a:t>Sparkline</a:t>
            </a:r>
            <a:r>
              <a:rPr lang="en-US" dirty="0" smtClean="0"/>
              <a:t> Tools Design tab to display the Style gallery</a:t>
            </a:r>
          </a:p>
          <a:p>
            <a:r>
              <a:rPr lang="en-US" dirty="0" smtClean="0"/>
              <a:t>Click the desired Sparkline style to apply the style to the Sparkline chart in the selected cell</a:t>
            </a:r>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26</a:t>
            </a:fld>
            <a:endParaRPr lang="en-US" dirty="0"/>
          </a:p>
        </p:txBody>
      </p:sp>
      <p:sp>
        <p:nvSpPr>
          <p:cNvPr id="5" name="Title 4"/>
          <p:cNvSpPr>
            <a:spLocks noGrp="1"/>
          </p:cNvSpPr>
          <p:nvPr>
            <p:ph type="title"/>
          </p:nvPr>
        </p:nvSpPr>
        <p:spPr/>
        <p:txBody>
          <a:bodyPr/>
          <a:lstStyle/>
          <a:p>
            <a:r>
              <a:rPr lang="en-US" dirty="0" smtClean="0"/>
              <a:t>Formatting the </a:t>
            </a:r>
            <a:r>
              <a:rPr lang="en-US" dirty="0" err="1" smtClean="0"/>
              <a:t>Sparkline</a:t>
            </a:r>
            <a:r>
              <a:rPr lang="en-US" dirty="0" smtClean="0"/>
              <a:t> Chart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0800" y="3962400"/>
            <a:ext cx="3886200" cy="22125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first range to format</a:t>
            </a:r>
          </a:p>
          <a:p>
            <a:r>
              <a:rPr lang="en-US" dirty="0" smtClean="0"/>
              <a:t>While holding down the CTRL key, select the nonadjacent ranges</a:t>
            </a:r>
          </a:p>
          <a:p>
            <a:r>
              <a:rPr lang="en-US" dirty="0" smtClean="0"/>
              <a:t>Click the Format Cells: Number Dialog Box Launcher on the Home tab to display the Format Cells dialog box</a:t>
            </a:r>
          </a:p>
          <a:p>
            <a:r>
              <a:rPr lang="en-US" dirty="0" smtClean="0"/>
              <a:t>Click the desired category and style, and then click the OK button</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27</a:t>
            </a:fld>
            <a:endParaRPr lang="en-US" dirty="0"/>
          </a:p>
        </p:txBody>
      </p:sp>
      <p:sp>
        <p:nvSpPr>
          <p:cNvPr id="5" name="Title 4"/>
          <p:cNvSpPr>
            <a:spLocks noGrp="1"/>
          </p:cNvSpPr>
          <p:nvPr>
            <p:ph type="title"/>
          </p:nvPr>
        </p:nvSpPr>
        <p:spPr/>
        <p:txBody>
          <a:bodyPr/>
          <a:lstStyle/>
          <a:p>
            <a:r>
              <a:rPr lang="en-US" dirty="0" smtClean="0"/>
              <a:t>Assigning Formats to Nonadjacent Ranges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28</a:t>
            </a:fld>
            <a:endParaRPr lang="en-US" dirty="0"/>
          </a:p>
        </p:txBody>
      </p:sp>
      <p:sp>
        <p:nvSpPr>
          <p:cNvPr id="5" name="Title 4"/>
          <p:cNvSpPr>
            <a:spLocks noGrp="1"/>
          </p:cNvSpPr>
          <p:nvPr>
            <p:ph type="title"/>
          </p:nvPr>
        </p:nvSpPr>
        <p:spPr/>
        <p:txBody>
          <a:bodyPr/>
          <a:lstStyle/>
          <a:p>
            <a:r>
              <a:rPr lang="en-US" dirty="0" smtClean="0"/>
              <a:t>Assigning Formats to Nonadjacent Ranges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6060" y="1371600"/>
            <a:ext cx="8331880" cy="486568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Select the desired cell(s) to format</a:t>
            </a:r>
          </a:p>
          <a:p>
            <a:r>
              <a:rPr lang="en-US" dirty="0" smtClean="0"/>
              <a:t>Click the Bold button on the Home tab to bold all of the data in the selected cell(s)</a:t>
            </a:r>
          </a:p>
          <a:p>
            <a:r>
              <a:rPr lang="en-US" dirty="0" smtClean="0"/>
              <a:t>Click the Font Size box arrow on the Home tab, and then click the desired font size</a:t>
            </a:r>
          </a:p>
          <a:p>
            <a:r>
              <a:rPr lang="en-US" dirty="0" smtClean="0"/>
              <a:t>Click the Fill Color button arrow on the Home tab, and then click the desired color to add a background color to the selected cell(s)</a:t>
            </a:r>
          </a:p>
          <a:p>
            <a:r>
              <a:rPr lang="en-US" dirty="0" smtClean="0"/>
              <a:t>Click the Font Color button arrow on the Home tab, and then click the desired color to change the font color of the selected cell(s)</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29</a:t>
            </a:fld>
            <a:endParaRPr lang="en-US" dirty="0"/>
          </a:p>
        </p:txBody>
      </p:sp>
      <p:sp>
        <p:nvSpPr>
          <p:cNvPr id="5" name="Title 4"/>
          <p:cNvSpPr>
            <a:spLocks noGrp="1"/>
          </p:cNvSpPr>
          <p:nvPr>
            <p:ph type="title"/>
          </p:nvPr>
        </p:nvSpPr>
        <p:spPr/>
        <p:txBody>
          <a:bodyPr/>
          <a:lstStyle/>
          <a:p>
            <a:r>
              <a:rPr lang="en-US" dirty="0" smtClean="0"/>
              <a:t>Formatting the Worksheet Titles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Create </a:t>
            </a:r>
            <a:r>
              <a:rPr lang="en-US" dirty="0" err="1" smtClean="0"/>
              <a:t>Sparkline</a:t>
            </a:r>
            <a:r>
              <a:rPr lang="en-US" dirty="0" smtClean="0"/>
              <a:t> charts</a:t>
            </a:r>
          </a:p>
          <a:p>
            <a:r>
              <a:rPr lang="en-US" dirty="0" smtClean="0"/>
              <a:t>Use the Format Painter button to format cells</a:t>
            </a:r>
          </a:p>
          <a:p>
            <a:r>
              <a:rPr lang="en-US" dirty="0" smtClean="0"/>
              <a:t>Create a 3-D Pie chart on a separate chart sheet </a:t>
            </a:r>
          </a:p>
          <a:p>
            <a:r>
              <a:rPr lang="en-US" dirty="0" smtClean="0"/>
              <a:t>Rearrange worksheet tabs</a:t>
            </a:r>
          </a:p>
          <a:p>
            <a:r>
              <a:rPr lang="en-US" dirty="0" smtClean="0"/>
              <a:t>Change the worksheet view</a:t>
            </a:r>
          </a:p>
          <a:p>
            <a:r>
              <a:rPr lang="en-US" dirty="0" smtClean="0"/>
              <a:t>Answer what-if questions</a:t>
            </a:r>
          </a:p>
          <a:p>
            <a:r>
              <a:rPr lang="en-US" dirty="0" smtClean="0"/>
              <a:t>Goal seek to answer what-if questions</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a:t>
            </a:fld>
            <a:endParaRPr lang="en-US" dirty="0"/>
          </a:p>
        </p:txBody>
      </p:sp>
      <p:sp>
        <p:nvSpPr>
          <p:cNvPr id="5" name="Title 4"/>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xmlns="" val="3142622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30</a:t>
            </a:fld>
            <a:endParaRPr lang="en-US" dirty="0"/>
          </a:p>
        </p:txBody>
      </p:sp>
      <p:sp>
        <p:nvSpPr>
          <p:cNvPr id="5" name="Title 4"/>
          <p:cNvSpPr>
            <a:spLocks noGrp="1"/>
          </p:cNvSpPr>
          <p:nvPr>
            <p:ph type="title"/>
          </p:nvPr>
        </p:nvSpPr>
        <p:spPr/>
        <p:txBody>
          <a:bodyPr/>
          <a:lstStyle/>
          <a:p>
            <a:r>
              <a:rPr lang="en-US" dirty="0" smtClean="0"/>
              <a:t>Formatting the Worksheet Titles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43342" y="1371600"/>
            <a:ext cx="7057315" cy="486568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source cell for the format to paint</a:t>
            </a:r>
          </a:p>
          <a:p>
            <a:r>
              <a:rPr lang="en-US" dirty="0" smtClean="0"/>
              <a:t>Double-click the Format Painter button on the Home tab</a:t>
            </a:r>
          </a:p>
          <a:p>
            <a:r>
              <a:rPr lang="en-US" dirty="0" smtClean="0"/>
              <a:t>Click the cell(s) to receive the format to assign the format of the source cell to the destination cell(s)</a:t>
            </a:r>
          </a:p>
          <a:p>
            <a:r>
              <a:rPr lang="en-US" dirty="0" smtClean="0"/>
              <a:t>Press the ESC key to stop the format painter</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31</a:t>
            </a:fld>
            <a:endParaRPr lang="en-US" dirty="0"/>
          </a:p>
        </p:txBody>
      </p:sp>
      <p:sp>
        <p:nvSpPr>
          <p:cNvPr id="5" name="Title 4"/>
          <p:cNvSpPr>
            <a:spLocks noGrp="1"/>
          </p:cNvSpPr>
          <p:nvPr>
            <p:ph type="title"/>
          </p:nvPr>
        </p:nvSpPr>
        <p:spPr/>
        <p:txBody>
          <a:bodyPr/>
          <a:lstStyle/>
          <a:p>
            <a:r>
              <a:rPr lang="en-US" dirty="0" smtClean="0"/>
              <a:t>Copying a Cell’s Format </a:t>
            </a:r>
            <a:br>
              <a:rPr lang="en-US" dirty="0" smtClean="0"/>
            </a:br>
            <a:r>
              <a:rPr lang="en-US" dirty="0" smtClean="0"/>
              <a:t>Using the Format Painter Button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32</a:t>
            </a:fld>
            <a:endParaRPr lang="en-US" dirty="0"/>
          </a:p>
        </p:txBody>
      </p:sp>
      <p:sp>
        <p:nvSpPr>
          <p:cNvPr id="5" name="Title 4"/>
          <p:cNvSpPr>
            <a:spLocks noGrp="1"/>
          </p:cNvSpPr>
          <p:nvPr>
            <p:ph type="title"/>
          </p:nvPr>
        </p:nvSpPr>
        <p:spPr/>
        <p:txBody>
          <a:bodyPr/>
          <a:lstStyle/>
          <a:p>
            <a:r>
              <a:rPr lang="en-US" dirty="0" smtClean="0"/>
              <a:t>Copying a Cell’s Format </a:t>
            </a:r>
            <a:br>
              <a:rPr lang="en-US" dirty="0" smtClean="0"/>
            </a:br>
            <a:r>
              <a:rPr lang="en-US" dirty="0" smtClean="0"/>
              <a:t>Using the Format Painter Button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97779" y="1371600"/>
            <a:ext cx="7148442" cy="486568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Select the range of cells to include in the chart</a:t>
            </a:r>
          </a:p>
          <a:p>
            <a:r>
              <a:rPr lang="en-US" dirty="0" smtClean="0"/>
              <a:t>Click the Pie button on the Insert tab to display the Pie gallery</a:t>
            </a:r>
          </a:p>
          <a:p>
            <a:r>
              <a:rPr lang="en-US" dirty="0" smtClean="0"/>
              <a:t>Click the desired chart type in the Pie gallery</a:t>
            </a:r>
          </a:p>
          <a:p>
            <a:r>
              <a:rPr lang="en-US" dirty="0" smtClean="0"/>
              <a:t>Click the Move Chart button on the Chart Tools Design tab to display the Move Chart dialog box</a:t>
            </a:r>
          </a:p>
          <a:p>
            <a:r>
              <a:rPr lang="en-US" dirty="0" smtClean="0"/>
              <a:t>Click New sheet, and then type the name of the sheet tab for the chart sheet</a:t>
            </a:r>
          </a:p>
          <a:p>
            <a:r>
              <a:rPr lang="en-US" dirty="0" smtClean="0"/>
              <a:t>Click the OK button to move the chart to a new chart sheet</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33</a:t>
            </a:fld>
            <a:endParaRPr lang="en-US" dirty="0"/>
          </a:p>
        </p:txBody>
      </p:sp>
      <p:sp>
        <p:nvSpPr>
          <p:cNvPr id="5" name="Title 4"/>
          <p:cNvSpPr>
            <a:spLocks noGrp="1"/>
          </p:cNvSpPr>
          <p:nvPr>
            <p:ph type="title"/>
          </p:nvPr>
        </p:nvSpPr>
        <p:spPr/>
        <p:txBody>
          <a:bodyPr/>
          <a:lstStyle/>
          <a:p>
            <a:r>
              <a:rPr lang="en-US" dirty="0" smtClean="0"/>
              <a:t>Drawing a 3-D Pie Chart </a:t>
            </a:r>
            <a:br>
              <a:rPr lang="en-US" dirty="0" smtClean="0"/>
            </a:br>
            <a:r>
              <a:rPr lang="en-US" dirty="0" smtClean="0"/>
              <a:t>on a Separate Chart Sheet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34</a:t>
            </a:fld>
            <a:endParaRPr lang="en-US" dirty="0"/>
          </a:p>
        </p:txBody>
      </p:sp>
      <p:sp>
        <p:nvSpPr>
          <p:cNvPr id="5" name="Title 4"/>
          <p:cNvSpPr>
            <a:spLocks noGrp="1"/>
          </p:cNvSpPr>
          <p:nvPr>
            <p:ph type="title"/>
          </p:nvPr>
        </p:nvSpPr>
        <p:spPr/>
        <p:txBody>
          <a:bodyPr/>
          <a:lstStyle/>
          <a:p>
            <a:r>
              <a:rPr lang="en-US" dirty="0" smtClean="0"/>
              <a:t>Drawing a 3-D Pie Chart </a:t>
            </a:r>
            <a:br>
              <a:rPr lang="en-US" dirty="0" smtClean="0"/>
            </a:br>
            <a:r>
              <a:rPr lang="en-US" dirty="0" smtClean="0"/>
              <a:t>on a Separate Chart Sheet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71695" y="1371600"/>
            <a:ext cx="5600609" cy="486568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Click anywhere in the chart area outside the chart to select the chart</a:t>
            </a:r>
          </a:p>
          <a:p>
            <a:r>
              <a:rPr lang="en-US" dirty="0" smtClean="0"/>
              <a:t>Click the Chart Title button on the Chart Tools Layout tab to display the Chart Title gallery</a:t>
            </a:r>
          </a:p>
          <a:p>
            <a:r>
              <a:rPr lang="en-US" dirty="0" smtClean="0"/>
              <a:t>Click the desired option to add a chart title</a:t>
            </a:r>
          </a:p>
          <a:p>
            <a:r>
              <a:rPr lang="en-US" dirty="0" smtClean="0"/>
              <a:t>Select the text in the chart title and then type the new chart title</a:t>
            </a:r>
          </a:p>
          <a:p>
            <a:r>
              <a:rPr lang="en-US" dirty="0" smtClean="0"/>
              <a:t>Display the Chart Tools Layout tab and then click the Legend button to display the Legend gallery </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35</a:t>
            </a:fld>
            <a:endParaRPr lang="en-US" dirty="0"/>
          </a:p>
        </p:txBody>
      </p:sp>
      <p:sp>
        <p:nvSpPr>
          <p:cNvPr id="5" name="Title 4"/>
          <p:cNvSpPr>
            <a:spLocks noGrp="1"/>
          </p:cNvSpPr>
          <p:nvPr>
            <p:ph type="title"/>
          </p:nvPr>
        </p:nvSpPr>
        <p:spPr/>
        <p:txBody>
          <a:bodyPr/>
          <a:lstStyle/>
          <a:p>
            <a:r>
              <a:rPr lang="en-US" dirty="0" smtClean="0"/>
              <a:t>Inserting a Chart Title and Data Labels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Select the desired option for the legend</a:t>
            </a:r>
          </a:p>
          <a:p>
            <a:r>
              <a:rPr lang="en-US" dirty="0" smtClean="0"/>
              <a:t>Click the Data Labels button on the Layout tab and then click the desired location for the data labels</a:t>
            </a:r>
          </a:p>
          <a:p>
            <a:r>
              <a:rPr lang="en-US" dirty="0" smtClean="0"/>
              <a:t>If necessary, right-click any data label to select all of the data labels on the chart and to display a shortcut menu</a:t>
            </a:r>
          </a:p>
          <a:p>
            <a:r>
              <a:rPr lang="en-US" dirty="0" smtClean="0"/>
              <a:t>Click the Format Data Labels command on the shortcut menu to display the Format Data Labels dialog box</a:t>
            </a:r>
          </a:p>
          <a:p>
            <a:r>
              <a:rPr lang="en-US" dirty="0" smtClean="0"/>
              <a:t>Select the desired formatting options for the data labels, and then click the Close button to close the Format Data Labels dialog box and display the chart</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36</a:t>
            </a:fld>
            <a:endParaRPr lang="en-US" dirty="0"/>
          </a:p>
        </p:txBody>
      </p:sp>
      <p:sp>
        <p:nvSpPr>
          <p:cNvPr id="5" name="Title 4"/>
          <p:cNvSpPr>
            <a:spLocks noGrp="1"/>
          </p:cNvSpPr>
          <p:nvPr>
            <p:ph type="title"/>
          </p:nvPr>
        </p:nvSpPr>
        <p:spPr/>
        <p:txBody>
          <a:bodyPr/>
          <a:lstStyle/>
          <a:p>
            <a:r>
              <a:rPr lang="en-US" dirty="0" smtClean="0"/>
              <a:t>Inserting a Chart Title and Data Labels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37</a:t>
            </a:fld>
            <a:endParaRPr lang="en-US" dirty="0"/>
          </a:p>
        </p:txBody>
      </p:sp>
      <p:sp>
        <p:nvSpPr>
          <p:cNvPr id="5" name="Title 4"/>
          <p:cNvSpPr>
            <a:spLocks noGrp="1"/>
          </p:cNvSpPr>
          <p:nvPr>
            <p:ph type="title"/>
          </p:nvPr>
        </p:nvSpPr>
        <p:spPr/>
        <p:txBody>
          <a:bodyPr/>
          <a:lstStyle/>
          <a:p>
            <a:r>
              <a:rPr lang="en-US" dirty="0" smtClean="0"/>
              <a:t>Inserting a Chart Title and Data Labels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47215" y="1371600"/>
            <a:ext cx="6449570" cy="486568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chart, and then click the 3-D Rotation button on the Chart Tools Layout tab to display the Format Chart Area dialog box</a:t>
            </a:r>
          </a:p>
          <a:p>
            <a:r>
              <a:rPr lang="en-US" dirty="0" smtClean="0"/>
              <a:t>Click the Increase X Rotation button in the Rotation area until the X rotation is at the desired setting</a:t>
            </a:r>
          </a:p>
          <a:p>
            <a:r>
              <a:rPr lang="en-US" dirty="0" smtClean="0"/>
              <a:t>Click the Close button to close the dialog box and display the rotated chart</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38</a:t>
            </a:fld>
            <a:endParaRPr lang="en-US" dirty="0"/>
          </a:p>
        </p:txBody>
      </p:sp>
      <p:sp>
        <p:nvSpPr>
          <p:cNvPr id="5" name="Title 4"/>
          <p:cNvSpPr>
            <a:spLocks noGrp="1"/>
          </p:cNvSpPr>
          <p:nvPr>
            <p:ph type="title"/>
          </p:nvPr>
        </p:nvSpPr>
        <p:spPr/>
        <p:txBody>
          <a:bodyPr/>
          <a:lstStyle/>
          <a:p>
            <a:r>
              <a:rPr lang="en-US" dirty="0" smtClean="0"/>
              <a:t>Rotating a 3-D Pie Chart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39</a:t>
            </a:fld>
            <a:endParaRPr lang="en-US" dirty="0"/>
          </a:p>
        </p:txBody>
      </p:sp>
      <p:sp>
        <p:nvSpPr>
          <p:cNvPr id="5" name="Title 4"/>
          <p:cNvSpPr>
            <a:spLocks noGrp="1"/>
          </p:cNvSpPr>
          <p:nvPr>
            <p:ph type="title"/>
          </p:nvPr>
        </p:nvSpPr>
        <p:spPr/>
        <p:txBody>
          <a:bodyPr/>
          <a:lstStyle/>
          <a:p>
            <a:r>
              <a:rPr lang="en-US" dirty="0" smtClean="0"/>
              <a:t>Rotating a 3-D Pie Chart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48583" y="1371600"/>
            <a:ext cx="6246833" cy="48656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a:t>
            </a:fld>
            <a:endParaRPr lang="en-US" dirty="0"/>
          </a:p>
        </p:txBody>
      </p:sp>
      <p:sp>
        <p:nvSpPr>
          <p:cNvPr id="5" name="Title 4"/>
          <p:cNvSpPr>
            <a:spLocks noGrp="1"/>
          </p:cNvSpPr>
          <p:nvPr>
            <p:ph type="title"/>
          </p:nvPr>
        </p:nvSpPr>
        <p:spPr/>
        <p:txBody>
          <a:bodyPr/>
          <a:lstStyle/>
          <a:p>
            <a:r>
              <a:rPr lang="en-US" dirty="0" smtClean="0"/>
              <a:t>Project – Financial Projection Worksheet with What-If Analysis and Chart</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799" y="1524000"/>
            <a:ext cx="3922643" cy="2819400"/>
          </a:xfr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600" y="2978727"/>
            <a:ext cx="4234942" cy="3048000"/>
          </a:xfrm>
          <a:prstGeom prst="rect">
            <a:avLst/>
          </a:prstGeom>
        </p:spPr>
      </p:pic>
    </p:spTree>
    <p:extLst>
      <p:ext uri="{BB962C8B-B14F-4D97-AF65-F5344CB8AC3E}">
        <p14:creationId xmlns:p14="http://schemas.microsoft.com/office/powerpoint/2010/main" xmlns="" val="3372314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Right-click the chart to display a shortcut menu and Mini toolbar</a:t>
            </a:r>
          </a:p>
          <a:p>
            <a:r>
              <a:rPr lang="en-US" dirty="0" smtClean="0"/>
              <a:t>Click the Format Data Series command on the shortcut menu to display the Format Data Series dialog box and then click the 3-D Format category on the left side of the dialog box to display the 3-D Format panel</a:t>
            </a:r>
          </a:p>
          <a:p>
            <a:r>
              <a:rPr lang="en-US" dirty="0" smtClean="0"/>
              <a:t>Select the desired formatting options, and then click the Close button to apply the desired formatting to the chart</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40</a:t>
            </a:fld>
            <a:endParaRPr lang="en-US" dirty="0"/>
          </a:p>
        </p:txBody>
      </p:sp>
      <p:sp>
        <p:nvSpPr>
          <p:cNvPr id="5" name="Title 4"/>
          <p:cNvSpPr>
            <a:spLocks noGrp="1"/>
          </p:cNvSpPr>
          <p:nvPr>
            <p:ph type="title"/>
          </p:nvPr>
        </p:nvSpPr>
        <p:spPr/>
        <p:txBody>
          <a:bodyPr/>
          <a:lstStyle/>
          <a:p>
            <a:r>
              <a:rPr lang="en-US" dirty="0" smtClean="0"/>
              <a:t>Applying a 3-D Format to the Pie Chart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41</a:t>
            </a:fld>
            <a:endParaRPr lang="en-US" dirty="0"/>
          </a:p>
        </p:txBody>
      </p:sp>
      <p:sp>
        <p:nvSpPr>
          <p:cNvPr id="5" name="Title 4"/>
          <p:cNvSpPr>
            <a:spLocks noGrp="1"/>
          </p:cNvSpPr>
          <p:nvPr>
            <p:ph type="title"/>
          </p:nvPr>
        </p:nvSpPr>
        <p:spPr/>
        <p:txBody>
          <a:bodyPr/>
          <a:lstStyle/>
          <a:p>
            <a:r>
              <a:rPr lang="en-US" dirty="0" smtClean="0"/>
              <a:t>Applying a 3-D Format to the Pie Chart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77951" y="1371600"/>
            <a:ext cx="6788098" cy="486568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Click the slice to explode twice (do not double-click), and then right-click the slice to display a shortcut menu and Mini toolbar</a:t>
            </a:r>
          </a:p>
          <a:p>
            <a:r>
              <a:rPr lang="en-US" dirty="0" smtClean="0"/>
              <a:t>Click Format Data Point on the shortcut menu to display the Format Data Point dialog box</a:t>
            </a:r>
          </a:p>
          <a:p>
            <a:r>
              <a:rPr lang="en-US" dirty="0" smtClean="0"/>
              <a:t>Drag the Point Explosion slider to the desired location to set how far the slice in the 3-D Pie Chart should be offset from the rest of the chart</a:t>
            </a:r>
          </a:p>
          <a:p>
            <a:r>
              <a:rPr lang="en-US" dirty="0" smtClean="0"/>
              <a:t>Click the Fill category on the left side of the dialog box to display the Fill panel</a:t>
            </a:r>
          </a:p>
          <a:p>
            <a:r>
              <a:rPr lang="en-US" dirty="0" smtClean="0"/>
              <a:t>Click the desired fill type, and then click the Color button to display the Color gallery</a:t>
            </a:r>
          </a:p>
          <a:p>
            <a:r>
              <a:rPr lang="en-US" dirty="0" smtClean="0"/>
              <a:t>Click the desired color in the color gallery and then click the Close button to change the color of the selected slice and close the dialog box</a:t>
            </a:r>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42</a:t>
            </a:fld>
            <a:endParaRPr lang="en-US" dirty="0"/>
          </a:p>
        </p:txBody>
      </p:sp>
      <p:sp>
        <p:nvSpPr>
          <p:cNvPr id="5" name="Title 4"/>
          <p:cNvSpPr>
            <a:spLocks noGrp="1"/>
          </p:cNvSpPr>
          <p:nvPr>
            <p:ph type="title"/>
          </p:nvPr>
        </p:nvSpPr>
        <p:spPr/>
        <p:txBody>
          <a:bodyPr/>
          <a:lstStyle/>
          <a:p>
            <a:r>
              <a:rPr lang="en-US" dirty="0" smtClean="0"/>
              <a:t>Exploding the 3-D Pie Chart and Changing the Color of a Slice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43</a:t>
            </a:fld>
            <a:endParaRPr lang="en-US" dirty="0"/>
          </a:p>
        </p:txBody>
      </p:sp>
      <p:sp>
        <p:nvSpPr>
          <p:cNvPr id="5" name="Title 4"/>
          <p:cNvSpPr>
            <a:spLocks noGrp="1"/>
          </p:cNvSpPr>
          <p:nvPr>
            <p:ph type="title"/>
          </p:nvPr>
        </p:nvSpPr>
        <p:spPr/>
        <p:txBody>
          <a:bodyPr/>
          <a:lstStyle/>
          <a:p>
            <a:r>
              <a:rPr lang="en-US" dirty="0" smtClean="0"/>
              <a:t>Exploding the 3-D Pie Chart and Changing the Color of a Slice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68677" y="1371600"/>
            <a:ext cx="6806645" cy="486568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Drag the tab to reorder to the tabs</a:t>
            </a:r>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44</a:t>
            </a:fld>
            <a:endParaRPr lang="en-US" dirty="0"/>
          </a:p>
        </p:txBody>
      </p:sp>
      <p:sp>
        <p:nvSpPr>
          <p:cNvPr id="5" name="Title 4"/>
          <p:cNvSpPr>
            <a:spLocks noGrp="1"/>
          </p:cNvSpPr>
          <p:nvPr>
            <p:ph type="title"/>
          </p:nvPr>
        </p:nvSpPr>
        <p:spPr/>
        <p:txBody>
          <a:bodyPr/>
          <a:lstStyle/>
          <a:p>
            <a:r>
              <a:rPr lang="en-US" dirty="0" smtClean="0"/>
              <a:t>Reordering the Sheet Tabs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2057399"/>
            <a:ext cx="6248400" cy="411881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Display the View tab and then click the Zoom button to display a list of magnifications in the Zoom dialog box</a:t>
            </a:r>
          </a:p>
          <a:p>
            <a:r>
              <a:rPr lang="en-US" dirty="0" smtClean="0"/>
              <a:t>Click the desired zoom level, and then click the OK button</a:t>
            </a:r>
          </a:p>
          <a:p>
            <a:r>
              <a:rPr lang="en-US" dirty="0" smtClean="0"/>
              <a:t>Click the Zoom in button on the status bar until the worksheet is displayed at the desired magnification</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45</a:t>
            </a:fld>
            <a:endParaRPr lang="en-US" dirty="0"/>
          </a:p>
        </p:txBody>
      </p:sp>
      <p:sp>
        <p:nvSpPr>
          <p:cNvPr id="5" name="Title 4"/>
          <p:cNvSpPr>
            <a:spLocks noGrp="1"/>
          </p:cNvSpPr>
          <p:nvPr>
            <p:ph type="title"/>
          </p:nvPr>
        </p:nvSpPr>
        <p:spPr/>
        <p:txBody>
          <a:bodyPr/>
          <a:lstStyle/>
          <a:p>
            <a:r>
              <a:rPr lang="en-US" dirty="0" smtClean="0"/>
              <a:t>Shrinking and Magnifying the View </a:t>
            </a:r>
            <a:br>
              <a:rPr lang="en-US" dirty="0" smtClean="0"/>
            </a:br>
            <a:r>
              <a:rPr lang="en-US" dirty="0" smtClean="0"/>
              <a:t>of a Worksheet or Chart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46</a:t>
            </a:fld>
            <a:endParaRPr lang="en-US" dirty="0"/>
          </a:p>
        </p:txBody>
      </p:sp>
      <p:sp>
        <p:nvSpPr>
          <p:cNvPr id="5" name="Title 4"/>
          <p:cNvSpPr>
            <a:spLocks noGrp="1"/>
          </p:cNvSpPr>
          <p:nvPr>
            <p:ph type="title"/>
          </p:nvPr>
        </p:nvSpPr>
        <p:spPr/>
        <p:txBody>
          <a:bodyPr/>
          <a:lstStyle/>
          <a:p>
            <a:r>
              <a:rPr lang="en-US" dirty="0" smtClean="0"/>
              <a:t>Shrinking and Magnifying the View </a:t>
            </a:r>
            <a:br>
              <a:rPr lang="en-US" dirty="0" smtClean="0"/>
            </a:br>
            <a:r>
              <a:rPr lang="en-US" dirty="0" smtClean="0"/>
              <a:t>of a Worksheet or Chart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50382" y="1371600"/>
            <a:ext cx="6443235" cy="4865688"/>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cell at the intersection of the four proposed panes to select the cell at which to split the window</a:t>
            </a:r>
          </a:p>
          <a:p>
            <a:r>
              <a:rPr lang="en-US" dirty="0" smtClean="0"/>
              <a:t>Click the Split button on the View tab to divide the window into four panes</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47</a:t>
            </a:fld>
            <a:endParaRPr lang="en-US" dirty="0"/>
          </a:p>
        </p:txBody>
      </p:sp>
      <p:sp>
        <p:nvSpPr>
          <p:cNvPr id="5" name="Title 4"/>
          <p:cNvSpPr>
            <a:spLocks noGrp="1"/>
          </p:cNvSpPr>
          <p:nvPr>
            <p:ph type="title"/>
          </p:nvPr>
        </p:nvSpPr>
        <p:spPr/>
        <p:txBody>
          <a:bodyPr/>
          <a:lstStyle/>
          <a:p>
            <a:r>
              <a:rPr lang="en-US" dirty="0" smtClean="0"/>
              <a:t>Splitting a Window into Panes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48</a:t>
            </a:fld>
            <a:endParaRPr lang="en-US" dirty="0"/>
          </a:p>
        </p:txBody>
      </p:sp>
      <p:sp>
        <p:nvSpPr>
          <p:cNvPr id="5" name="Title 4"/>
          <p:cNvSpPr>
            <a:spLocks noGrp="1"/>
          </p:cNvSpPr>
          <p:nvPr>
            <p:ph type="title"/>
          </p:nvPr>
        </p:nvSpPr>
        <p:spPr/>
        <p:txBody>
          <a:bodyPr/>
          <a:lstStyle/>
          <a:p>
            <a:r>
              <a:rPr lang="en-US" dirty="0" smtClean="0"/>
              <a:t>Splitting a Window into Panes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82879" y="1371600"/>
            <a:ext cx="6978241" cy="4865688"/>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automatic recalculation feature of Excel is a powerful tool that can be used to analyze worksheet data</a:t>
            </a:r>
          </a:p>
          <a:p>
            <a:r>
              <a:rPr lang="en-US" dirty="0" smtClean="0"/>
              <a:t>Using Excel to scrutinize the impact of changing values in cells that are referenced by a formula in another cell is called what-if analysis or </a:t>
            </a:r>
            <a:r>
              <a:rPr lang="en-US" b="1" dirty="0" smtClean="0"/>
              <a:t>sensitivity analysis </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49</a:t>
            </a:fld>
            <a:endParaRPr lang="en-US" dirty="0"/>
          </a:p>
        </p:txBody>
      </p:sp>
      <p:sp>
        <p:nvSpPr>
          <p:cNvPr id="5" name="Title 4"/>
          <p:cNvSpPr>
            <a:spLocks noGrp="1"/>
          </p:cNvSpPr>
          <p:nvPr>
            <p:ph type="title"/>
          </p:nvPr>
        </p:nvSpPr>
        <p:spPr/>
        <p:txBody>
          <a:bodyPr/>
          <a:lstStyle/>
          <a:p>
            <a:r>
              <a:rPr lang="en-US" dirty="0" smtClean="0"/>
              <a:t>What-If Analysis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Plan the layout of the worksheet</a:t>
            </a:r>
          </a:p>
          <a:p>
            <a:r>
              <a:rPr lang="en-US" dirty="0" smtClean="0"/>
              <a:t>Determine the necessary formulas and functions needed</a:t>
            </a:r>
          </a:p>
          <a:p>
            <a:r>
              <a:rPr lang="en-US" dirty="0" smtClean="0"/>
              <a:t>Specify how to best utilize </a:t>
            </a:r>
            <a:r>
              <a:rPr lang="en-US" dirty="0" err="1" smtClean="0"/>
              <a:t>Sparkline</a:t>
            </a:r>
            <a:r>
              <a:rPr lang="en-US" dirty="0" smtClean="0"/>
              <a:t> charts</a:t>
            </a:r>
          </a:p>
          <a:p>
            <a:r>
              <a:rPr lang="en-US" dirty="0" smtClean="0"/>
              <a:t>Identify how to format various elements</a:t>
            </a:r>
          </a:p>
          <a:p>
            <a:r>
              <a:rPr lang="en-US" dirty="0" smtClean="0"/>
              <a:t>Specify how charts should convey necessary information</a:t>
            </a:r>
          </a:p>
          <a:p>
            <a:r>
              <a:rPr lang="en-US" dirty="0" smtClean="0"/>
              <a:t>Perform what-if analysis and goal seeking using the best techniques</a:t>
            </a:r>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a:t>
            </a:fld>
            <a:endParaRPr lang="en-US" dirty="0"/>
          </a:p>
        </p:txBody>
      </p:sp>
      <p:sp>
        <p:nvSpPr>
          <p:cNvPr id="5" name="Title 4"/>
          <p:cNvSpPr>
            <a:spLocks noGrp="1"/>
          </p:cNvSpPr>
          <p:nvPr>
            <p:ph type="title"/>
          </p:nvPr>
        </p:nvSpPr>
        <p:spPr/>
        <p:txBody>
          <a:bodyPr/>
          <a:lstStyle/>
          <a:p>
            <a:r>
              <a:rPr lang="en-US" dirty="0" smtClean="0"/>
              <a:t>General Project Guidelines</a:t>
            </a:r>
            <a:endParaRPr lang="en-US" dirty="0"/>
          </a:p>
        </p:txBody>
      </p:sp>
    </p:spTree>
    <p:extLst>
      <p:ext uri="{BB962C8B-B14F-4D97-AF65-F5344CB8AC3E}">
        <p14:creationId xmlns:p14="http://schemas.microsoft.com/office/powerpoint/2010/main" xmlns="" val="3302949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know the result you want a formula to produce, you can use </a:t>
            </a:r>
            <a:r>
              <a:rPr lang="en-US" b="1" dirty="0" smtClean="0"/>
              <a:t>goal seeking </a:t>
            </a:r>
            <a:r>
              <a:rPr lang="en-US" dirty="0" smtClean="0"/>
              <a:t>to determine the value of a cell on which the formula depends</a:t>
            </a:r>
          </a:p>
          <a:p>
            <a:pPr lvl="1"/>
            <a:r>
              <a:rPr lang="en-US" dirty="0" smtClean="0"/>
              <a:t>Goal Seek command on the Data tab</a:t>
            </a:r>
          </a:p>
          <a:p>
            <a:r>
              <a:rPr lang="en-US" dirty="0" smtClean="0"/>
              <a:t>Goal seeking assumes you can change the value of only one cell referenced directly or indirectly to reach a specific goal for a value in </a:t>
            </a:r>
            <a:r>
              <a:rPr lang="en-US" dirty="0" err="1" smtClean="0"/>
              <a:t>aother</a:t>
            </a:r>
            <a:r>
              <a:rPr lang="en-US" dirty="0" smtClean="0"/>
              <a:t> cell </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50</a:t>
            </a:fld>
            <a:endParaRPr lang="en-US" dirty="0"/>
          </a:p>
        </p:txBody>
      </p:sp>
      <p:sp>
        <p:nvSpPr>
          <p:cNvPr id="5" name="Title 4"/>
          <p:cNvSpPr>
            <a:spLocks noGrp="1"/>
          </p:cNvSpPr>
          <p:nvPr>
            <p:ph type="title"/>
          </p:nvPr>
        </p:nvSpPr>
        <p:spPr/>
        <p:txBody>
          <a:bodyPr/>
          <a:lstStyle/>
          <a:p>
            <a:r>
              <a:rPr lang="en-US" dirty="0" smtClean="0"/>
              <a:t>Goal Seeking</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51</a:t>
            </a:fld>
            <a:endParaRPr lang="en-US" dirty="0"/>
          </a:p>
        </p:txBody>
      </p:sp>
      <p:sp>
        <p:nvSpPr>
          <p:cNvPr id="5" name="Title 4"/>
          <p:cNvSpPr>
            <a:spLocks noGrp="1"/>
          </p:cNvSpPr>
          <p:nvPr>
            <p:ph type="title"/>
          </p:nvPr>
        </p:nvSpPr>
        <p:spPr/>
        <p:txBody>
          <a:bodyPr/>
          <a:lstStyle/>
          <a:p>
            <a:r>
              <a:rPr lang="en-US" dirty="0" smtClean="0"/>
              <a:t>Goal Seeking</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81286" y="1371600"/>
            <a:ext cx="7381428" cy="4865688"/>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52</a:t>
            </a:fld>
            <a:endParaRPr lang="en-US" dirty="0"/>
          </a:p>
        </p:txBody>
      </p:sp>
      <p:sp>
        <p:nvSpPr>
          <p:cNvPr id="5" name="Title 4"/>
          <p:cNvSpPr>
            <a:spLocks noGrp="1"/>
          </p:cNvSpPr>
          <p:nvPr>
            <p:ph type="title"/>
          </p:nvPr>
        </p:nvSpPr>
        <p:spPr/>
        <p:txBody>
          <a:bodyPr/>
          <a:lstStyle/>
          <a:p>
            <a:r>
              <a:rPr lang="en-US" dirty="0" smtClean="0"/>
              <a:t>Goal Seeking</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91766" y="1371600"/>
            <a:ext cx="6760467" cy="486568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lnSpcReduction="10000"/>
          </a:bodyPr>
          <a:lstStyle/>
          <a:p>
            <a:r>
              <a:rPr lang="en-US" dirty="0" smtClean="0"/>
              <a:t>Rotate text in a cell</a:t>
            </a:r>
          </a:p>
          <a:p>
            <a:r>
              <a:rPr lang="en-US" dirty="0" smtClean="0"/>
              <a:t>Create a series of month names</a:t>
            </a:r>
          </a:p>
          <a:p>
            <a:r>
              <a:rPr lang="en-US" dirty="0" smtClean="0"/>
              <a:t>Copy, paste, insert, and delete cells</a:t>
            </a:r>
          </a:p>
          <a:p>
            <a:r>
              <a:rPr lang="en-US" dirty="0" smtClean="0"/>
              <a:t>Format numbers using format symbols</a:t>
            </a:r>
          </a:p>
          <a:p>
            <a:r>
              <a:rPr lang="en-US" dirty="0" smtClean="0"/>
              <a:t>Freeze and unfreeze rows and columns</a:t>
            </a:r>
          </a:p>
          <a:p>
            <a:r>
              <a:rPr lang="en-US" dirty="0" smtClean="0"/>
              <a:t>Show and format the system date</a:t>
            </a:r>
          </a:p>
          <a:p>
            <a:r>
              <a:rPr lang="en-US" dirty="0" smtClean="0"/>
              <a:t>Use absolute and mixed cell references in a formula</a:t>
            </a:r>
          </a:p>
          <a:p>
            <a:r>
              <a:rPr lang="en-US" dirty="0" smtClean="0"/>
              <a:t>Use the IF function to perform a logical test</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Chapter Summary</a:t>
            </a:r>
            <a:endParaRPr lang="en-US" dirty="0"/>
          </a:p>
        </p:txBody>
      </p:sp>
      <p:sp>
        <p:nvSpPr>
          <p:cNvPr id="15" name="Footer Placeholder 14"/>
          <p:cNvSpPr>
            <a:spLocks noGrp="1"/>
          </p:cNvSpPr>
          <p:nvPr>
            <p:ph type="ftr" sz="quarter" idx="11"/>
          </p:nvPr>
        </p:nvSpPr>
        <p:spPr/>
        <p:txBody>
          <a:bodyPr/>
          <a:lstStyle/>
          <a:p>
            <a:r>
              <a:rPr lang="en-US" smtClean="0"/>
              <a:t>What-If Analysis, Charting, and Working with Large Worksheets</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53</a:t>
            </a:fld>
            <a:endParaRPr lang="en-US" dirty="0"/>
          </a:p>
        </p:txBody>
      </p:sp>
    </p:spTree>
    <p:extLst>
      <p:ext uri="{BB962C8B-B14F-4D97-AF65-F5344CB8AC3E}">
        <p14:creationId xmlns:p14="http://schemas.microsoft.com/office/powerpoint/2010/main" xmlns="" val="30933669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Create </a:t>
            </a:r>
            <a:r>
              <a:rPr lang="en-US" dirty="0" err="1" smtClean="0"/>
              <a:t>Sparkline</a:t>
            </a:r>
            <a:r>
              <a:rPr lang="en-US" dirty="0" smtClean="0"/>
              <a:t> charts</a:t>
            </a:r>
          </a:p>
          <a:p>
            <a:r>
              <a:rPr lang="en-US" dirty="0" smtClean="0"/>
              <a:t>Use the Format Painter button to format cells</a:t>
            </a:r>
          </a:p>
          <a:p>
            <a:r>
              <a:rPr lang="en-US" dirty="0" smtClean="0"/>
              <a:t>Create a 3-D Pie chart on a separate chart sheet </a:t>
            </a:r>
          </a:p>
          <a:p>
            <a:r>
              <a:rPr lang="en-US" dirty="0" smtClean="0"/>
              <a:t>Rearrange worksheet tabs</a:t>
            </a:r>
          </a:p>
          <a:p>
            <a:r>
              <a:rPr lang="en-US" dirty="0" smtClean="0"/>
              <a:t>Change the worksheet view</a:t>
            </a:r>
          </a:p>
          <a:p>
            <a:r>
              <a:rPr lang="en-US" dirty="0" smtClean="0"/>
              <a:t>Answer what-if questions</a:t>
            </a:r>
          </a:p>
          <a:p>
            <a:r>
              <a:rPr lang="en-US" dirty="0" smtClean="0"/>
              <a:t>Goal seek to answer what-if questions</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54</a:t>
            </a:fld>
            <a:endParaRPr lang="en-US" dirty="0"/>
          </a:p>
        </p:txBody>
      </p:sp>
      <p:sp>
        <p:nvSpPr>
          <p:cNvPr id="5" name="Title 4"/>
          <p:cNvSpPr>
            <a:spLocks noGrp="1"/>
          </p:cNvSpPr>
          <p:nvPr>
            <p:ph type="title"/>
          </p:nvPr>
        </p:nvSpPr>
        <p:spPr/>
        <p:txBody>
          <a:bodyPr/>
          <a:lstStyle/>
          <a:p>
            <a:r>
              <a:rPr lang="en-US" dirty="0" smtClean="0"/>
              <a:t>Chapter Summary</a:t>
            </a:r>
            <a:endParaRPr lang="en-US" dirty="0"/>
          </a:p>
        </p:txBody>
      </p:sp>
    </p:spTree>
    <p:extLst>
      <p:ext uri="{BB962C8B-B14F-4D97-AF65-F5344CB8AC3E}">
        <p14:creationId xmlns:p14="http://schemas.microsoft.com/office/powerpoint/2010/main" xmlns="" val="3142622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3352801"/>
            <a:ext cx="4572000" cy="2590800"/>
          </a:xfrm>
        </p:spPr>
        <p:txBody>
          <a:bodyPr/>
          <a:lstStyle/>
          <a:p>
            <a:r>
              <a:rPr lang="en-US" dirty="0" smtClean="0"/>
              <a:t>Chapter 3 Complete</a:t>
            </a:r>
            <a:endParaRPr lang="en-US" dirty="0"/>
          </a:p>
        </p:txBody>
      </p:sp>
      <p:sp>
        <p:nvSpPr>
          <p:cNvPr id="6" name="Title 5"/>
          <p:cNvSpPr>
            <a:spLocks noGrp="1"/>
          </p:cNvSpPr>
          <p:nvPr>
            <p:ph type="ctrTitle"/>
          </p:nvPr>
        </p:nvSpPr>
        <p:spPr/>
        <p:txBody>
          <a:bodyPr/>
          <a:lstStyle/>
          <a:p>
            <a:r>
              <a:rPr lang="en-US" dirty="0" smtClean="0"/>
              <a:t>Microsoft</a:t>
            </a:r>
            <a:br>
              <a:rPr lang="en-US" dirty="0" smtClean="0"/>
            </a:br>
            <a:r>
              <a:rPr lang="en-US" dirty="0" smtClean="0"/>
              <a:t>Excel 2010</a:t>
            </a:r>
            <a:endParaRPr lang="en-US" dirty="0"/>
          </a:p>
        </p:txBody>
      </p:sp>
    </p:spTree>
    <p:extLst>
      <p:ext uri="{BB962C8B-B14F-4D97-AF65-F5344CB8AC3E}">
        <p14:creationId xmlns:p14="http://schemas.microsoft.com/office/powerpoint/2010/main" xmlns="" val="998909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If necessary, select the Home tab and then select the cell that will include the first month name in the series of month names</a:t>
            </a:r>
          </a:p>
          <a:p>
            <a:r>
              <a:rPr lang="en-US" dirty="0" smtClean="0"/>
              <a:t>Type the first month in the series as the cell entry and then click the Enter box</a:t>
            </a:r>
          </a:p>
          <a:p>
            <a:r>
              <a:rPr lang="en-US" dirty="0" smtClean="0"/>
              <a:t>Click the Format Cells: Alignment Dialog Box Launcher on the Home tab to display the Format Cells dialog box</a:t>
            </a:r>
          </a:p>
          <a:p>
            <a:r>
              <a:rPr lang="en-US" dirty="0" smtClean="0"/>
              <a:t>Click the desired point in the Orientation area to move the Text hand in the Orientation area and to display a new orientation in the Degrees box</a:t>
            </a:r>
          </a:p>
          <a:p>
            <a:r>
              <a:rPr lang="en-US" dirty="0" smtClean="0"/>
              <a:t>Click the OK button to rotate the text in the active cell and automatically increase the height of the current row to best fit the rotated text </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a:t>
            </a:fld>
            <a:endParaRPr lang="en-US" dirty="0"/>
          </a:p>
        </p:txBody>
      </p:sp>
      <p:sp>
        <p:nvSpPr>
          <p:cNvPr id="5" name="Title 4"/>
          <p:cNvSpPr>
            <a:spLocks noGrp="1"/>
          </p:cNvSpPr>
          <p:nvPr>
            <p:ph type="title"/>
          </p:nvPr>
        </p:nvSpPr>
        <p:spPr/>
        <p:txBody>
          <a:bodyPr>
            <a:normAutofit/>
          </a:bodyPr>
          <a:lstStyle/>
          <a:p>
            <a:r>
              <a:rPr lang="en-US" dirty="0" smtClean="0"/>
              <a:t>Rotating Text and Using the Fill Handle to Create a Series of Month Names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Point to the fill handle on the lower-right corner of the cell containing the first month to display the crosshair mouse pointer in preparation of filling the month series</a:t>
            </a:r>
          </a:p>
          <a:p>
            <a:r>
              <a:rPr lang="en-US" dirty="0" smtClean="0"/>
              <a:t>Drag the fill handle to select the range to contain the remainder of the series, and then release the mouse button</a:t>
            </a:r>
          </a:p>
          <a:p>
            <a:r>
              <a:rPr lang="en-US" dirty="0" smtClean="0"/>
              <a:t>Click the Auto Fill Options button below the lower-right corner of the fill area to display the Auto Fill Options menu </a:t>
            </a:r>
          </a:p>
          <a:p>
            <a:r>
              <a:rPr lang="en-US" dirty="0" smtClean="0"/>
              <a:t>Click the Auto Fill Options button to hide the Auto Fill Options menu</a:t>
            </a:r>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7</a:t>
            </a:fld>
            <a:endParaRPr lang="en-US" dirty="0"/>
          </a:p>
        </p:txBody>
      </p:sp>
      <p:sp>
        <p:nvSpPr>
          <p:cNvPr id="5" name="Title 4"/>
          <p:cNvSpPr>
            <a:spLocks noGrp="1"/>
          </p:cNvSpPr>
          <p:nvPr>
            <p:ph type="title"/>
          </p:nvPr>
        </p:nvSpPr>
        <p:spPr/>
        <p:txBody>
          <a:bodyPr/>
          <a:lstStyle/>
          <a:p>
            <a:r>
              <a:rPr lang="en-US" dirty="0" smtClean="0"/>
              <a:t>Rotating Text and Using the Fill Handle to Create a Series of Month Names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8</a:t>
            </a:fld>
            <a:endParaRPr lang="en-US" dirty="0"/>
          </a:p>
        </p:txBody>
      </p:sp>
      <p:sp>
        <p:nvSpPr>
          <p:cNvPr id="5" name="Title 4"/>
          <p:cNvSpPr>
            <a:spLocks noGrp="1"/>
          </p:cNvSpPr>
          <p:nvPr>
            <p:ph type="title"/>
          </p:nvPr>
        </p:nvSpPr>
        <p:spPr/>
        <p:txBody>
          <a:bodyPr/>
          <a:lstStyle/>
          <a:p>
            <a:r>
              <a:rPr lang="en-US" dirty="0" smtClean="0"/>
              <a:t>Rotating Text and Using the Fill Handle to Create a Series of Month Names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11938" y="1371600"/>
            <a:ext cx="6120123" cy="48656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 the cell to which you want to apply the indent</a:t>
            </a:r>
          </a:p>
          <a:p>
            <a:r>
              <a:rPr lang="en-US" dirty="0" smtClean="0"/>
              <a:t>Click the Increase Indent button on the Home tab to increase the indentation of the text in the selected cell</a:t>
            </a:r>
            <a:endParaRPr lang="en-US" dirty="0"/>
          </a:p>
        </p:txBody>
      </p:sp>
      <p:sp>
        <p:nvSpPr>
          <p:cNvPr id="3" name="Footer Placeholder 2"/>
          <p:cNvSpPr>
            <a:spLocks noGrp="1"/>
          </p:cNvSpPr>
          <p:nvPr>
            <p:ph type="ftr" sz="quarter" idx="11"/>
          </p:nvPr>
        </p:nvSpPr>
        <p:spPr/>
        <p:txBody>
          <a:bodyPr/>
          <a:lstStyle/>
          <a:p>
            <a:r>
              <a:rPr lang="en-US" smtClean="0"/>
              <a:t>What-If Analysis, Charting, and Working with Large Worksheets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9</a:t>
            </a:fld>
            <a:endParaRPr lang="en-US" dirty="0"/>
          </a:p>
        </p:txBody>
      </p:sp>
      <p:sp>
        <p:nvSpPr>
          <p:cNvPr id="5" name="Title 4"/>
          <p:cNvSpPr>
            <a:spLocks noGrp="1"/>
          </p:cNvSpPr>
          <p:nvPr>
            <p:ph type="title"/>
          </p:nvPr>
        </p:nvSpPr>
        <p:spPr/>
        <p:txBody>
          <a:bodyPr/>
          <a:lstStyle/>
          <a:p>
            <a:r>
              <a:rPr lang="en-US" dirty="0" smtClean="0"/>
              <a:t>Indenting Text in Cells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0400" y="3505199"/>
            <a:ext cx="4449886" cy="2776833"/>
          </a:xfrm>
          <a:prstGeom prst="rect">
            <a:avLst/>
          </a:prstGeom>
        </p:spPr>
      </p:pic>
    </p:spTree>
  </p:cSld>
  <p:clrMapOvr>
    <a:masterClrMapping/>
  </p:clrMapOvr>
</p:sld>
</file>

<file path=ppt/theme/theme1.xml><?xml version="1.0" encoding="utf-8"?>
<a:theme xmlns:a="http://schemas.openxmlformats.org/drawingml/2006/main" name="Access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Access 2010</Template>
  <TotalTime>558</TotalTime>
  <Words>2764</Words>
  <Application>Microsoft Office PowerPoint</Application>
  <PresentationFormat>On-screen Show (4:3)</PresentationFormat>
  <Paragraphs>290</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Access 2010</vt:lpstr>
      <vt:lpstr>Microsoft Excel 2010</vt:lpstr>
      <vt:lpstr>Objectives</vt:lpstr>
      <vt:lpstr>Objectives</vt:lpstr>
      <vt:lpstr>Project – Financial Projection Worksheet with What-If Analysis and Chart</vt:lpstr>
      <vt:lpstr>General Project Guidelines</vt:lpstr>
      <vt:lpstr>Rotating Text and Using the Fill Handle to Create a Series of Month Names</vt:lpstr>
      <vt:lpstr>Rotating Text and Using the Fill Handle to Create a Series of Month Names</vt:lpstr>
      <vt:lpstr>Rotating Text and Using the Fill Handle to Create a Series of Month Names</vt:lpstr>
      <vt:lpstr>Indenting Text in Cells</vt:lpstr>
      <vt:lpstr>Copying a Range of Cells  to a Nonadjacent Destination Area</vt:lpstr>
      <vt:lpstr>Copying a Range of Cells  to a Nonadjacent Destination Area</vt:lpstr>
      <vt:lpstr>Inserting a Row</vt:lpstr>
      <vt:lpstr>Inserting a Row</vt:lpstr>
      <vt:lpstr>Entering Numbers with Format Symbols</vt:lpstr>
      <vt:lpstr>Freezing Column and Row Titles</vt:lpstr>
      <vt:lpstr>Freezing Column and Row Titles</vt:lpstr>
      <vt:lpstr>Entering the System Date</vt:lpstr>
      <vt:lpstr>Entering the System Date</vt:lpstr>
      <vt:lpstr>Absolute versus Relative Addressing</vt:lpstr>
      <vt:lpstr>Absolute versus Relative Addressing</vt:lpstr>
      <vt:lpstr>Entering an IF Function</vt:lpstr>
      <vt:lpstr>Entering an IF Function</vt:lpstr>
      <vt:lpstr>Entering an IF Function</vt:lpstr>
      <vt:lpstr>Adding a Line Sparkline Chart  to the Worksheet</vt:lpstr>
      <vt:lpstr>Adding a Line Sparkline Chart  to the Worksheet</vt:lpstr>
      <vt:lpstr>Formatting the Sparkline Chart</vt:lpstr>
      <vt:lpstr>Assigning Formats to Nonadjacent Ranges</vt:lpstr>
      <vt:lpstr>Assigning Formats to Nonadjacent Ranges</vt:lpstr>
      <vt:lpstr>Formatting the Worksheet Titles</vt:lpstr>
      <vt:lpstr>Formatting the Worksheet Titles</vt:lpstr>
      <vt:lpstr>Copying a Cell’s Format  Using the Format Painter Button</vt:lpstr>
      <vt:lpstr>Copying a Cell’s Format  Using the Format Painter Button</vt:lpstr>
      <vt:lpstr>Drawing a 3-D Pie Chart  on a Separate Chart Sheet</vt:lpstr>
      <vt:lpstr>Drawing a 3-D Pie Chart  on a Separate Chart Sheet</vt:lpstr>
      <vt:lpstr>Inserting a Chart Title and Data Labels</vt:lpstr>
      <vt:lpstr>Inserting a Chart Title and Data Labels</vt:lpstr>
      <vt:lpstr>Inserting a Chart Title and Data Labels</vt:lpstr>
      <vt:lpstr>Rotating a 3-D Pie Chart</vt:lpstr>
      <vt:lpstr>Rotating a 3-D Pie Chart</vt:lpstr>
      <vt:lpstr>Applying a 3-D Format to the Pie Chart</vt:lpstr>
      <vt:lpstr>Applying a 3-D Format to the Pie Chart</vt:lpstr>
      <vt:lpstr>Exploding the 3-D Pie Chart and Changing the Color of a Slice</vt:lpstr>
      <vt:lpstr>Exploding the 3-D Pie Chart and Changing the Color of a Slice</vt:lpstr>
      <vt:lpstr>Reordering the Sheet Tabs</vt:lpstr>
      <vt:lpstr>Shrinking and Magnifying the View  of a Worksheet or Chart</vt:lpstr>
      <vt:lpstr>Shrinking and Magnifying the View  of a Worksheet or Chart</vt:lpstr>
      <vt:lpstr>Splitting a Window into Panes</vt:lpstr>
      <vt:lpstr>Splitting a Window into Panes</vt:lpstr>
      <vt:lpstr>What-If Analysis</vt:lpstr>
      <vt:lpstr>Goal Seeking</vt:lpstr>
      <vt:lpstr>Goal Seeking</vt:lpstr>
      <vt:lpstr>Goal Seeking</vt:lpstr>
      <vt:lpstr>Chapter Summary</vt:lpstr>
      <vt:lpstr>Chapter Summary</vt:lpstr>
      <vt:lpstr>Microsoft Excel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Access 2010</dc:title>
  <dc:creator>Steven Freund</dc:creator>
  <cp:lastModifiedBy>apoirier</cp:lastModifiedBy>
  <cp:revision>57</cp:revision>
  <dcterms:created xsi:type="dcterms:W3CDTF">2010-06-08T18:09:49Z</dcterms:created>
  <dcterms:modified xsi:type="dcterms:W3CDTF">2010-07-15T19:56:44Z</dcterms:modified>
</cp:coreProperties>
</file>