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258" r:id="rId4"/>
    <p:sldId id="259" r:id="rId5"/>
    <p:sldId id="260"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18" r:id="rId52"/>
    <p:sldId id="319" r:id="rId53"/>
    <p:sldId id="31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7/15/2010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xmlns=""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4572000" cy="3286125"/>
          </a:xfrm>
          <a:noFill/>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0" y="0"/>
            <a:ext cx="9144000" cy="2819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29718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57200" y="914400"/>
            <a:ext cx="4588412" cy="2286000"/>
          </a:xfrm>
        </p:spPr>
        <p:txBody>
          <a:bodyPr>
            <a:normAutofit/>
          </a:bodyPr>
          <a:lstStyle>
            <a:lvl1pPr algn="l">
              <a:defRPr sz="6000" b="1" baseline="0">
                <a:solidFill>
                  <a:schemeClr val="tx2"/>
                </a:solidFill>
                <a:latin typeface="Franklin Gothic Medium" pitchFamily="34" charset="0"/>
                <a:cs typeface="Arial" pitchFamily="34" charset="0"/>
              </a:defRPr>
            </a:lvl1pPr>
          </a:lstStyle>
          <a:p>
            <a:r>
              <a:rPr lang="en-US" dirty="0" smtClean="0"/>
              <a:t>Microsoft</a:t>
            </a:r>
            <a:br>
              <a:rPr lang="en-US" dirty="0" smtClean="0"/>
            </a:br>
            <a:r>
              <a:rPr lang="en-US" dirty="0" smtClean="0"/>
              <a:t>Excel 2010</a:t>
            </a:r>
            <a:endParaRPr lang="en-US" dirty="0"/>
          </a:p>
        </p:txBody>
      </p:sp>
      <p:pic>
        <p:nvPicPr>
          <p:cNvPr id="15" name="Picture 6" descr="SCSite"/>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82102" t="9073" r="5147" b="8212"/>
          <a:stretch/>
        </p:blipFill>
        <p:spPr bwMode="auto">
          <a:xfrm>
            <a:off x="76200" y="6019800"/>
            <a:ext cx="1156225" cy="7405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029201" y="3415737"/>
            <a:ext cx="4081848" cy="3442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52400" y="1371600"/>
            <a:ext cx="8839199"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Formulas, Functions, and Formatting</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309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382000" y="6324600"/>
            <a:ext cx="609600" cy="381000"/>
          </a:xfrm>
          <a:prstGeom prst="rect">
            <a:avLst/>
          </a:prstGeom>
          <a:solidFill>
            <a:schemeClr val="bg1"/>
          </a:solidFill>
        </p:spPr>
        <p:txBody>
          <a:bodyPr/>
          <a:lstStyle>
            <a:lvl1pPr algn="ctr">
              <a:defRPr sz="1200"/>
            </a:lvl1pPr>
          </a:lstStyle>
          <a:p>
            <a:fld id="{C5B040E3-E7AD-4D6F-84F3-0CFC8A5C384E}" type="slidenum">
              <a:rPr lang="en-US" smtClean="0"/>
              <a:pPr/>
              <a:t>‹#›</a:t>
            </a:fld>
            <a:endParaRPr lang="en-US" dirty="0"/>
          </a:p>
        </p:txBody>
      </p:sp>
      <p:sp>
        <p:nvSpPr>
          <p:cNvPr id="6" name="Footer Placeholder 5"/>
          <p:cNvSpPr>
            <a:spLocks noGrp="1"/>
          </p:cNvSpPr>
          <p:nvPr>
            <p:ph type="ftr" sz="quarter" idx="11"/>
          </p:nvPr>
        </p:nvSpPr>
        <p:spPr>
          <a:xfrm>
            <a:off x="152400" y="6324600"/>
            <a:ext cx="8229600" cy="381000"/>
          </a:xfrm>
          <a:prstGeom prst="rect">
            <a:avLst/>
          </a:prstGeom>
          <a:solidFill>
            <a:schemeClr val="bg1"/>
          </a:solidFill>
        </p:spPr>
        <p:txBody>
          <a:bodyPr/>
          <a:lstStyle>
            <a:lvl1pPr>
              <a:defRPr sz="1200"/>
            </a:lvl1pPr>
          </a:lstStyle>
          <a:p>
            <a:r>
              <a:rPr lang="en-US" smtClean="0"/>
              <a:t>Formulas, Functions, and Formatting</a:t>
            </a:r>
            <a:endParaRPr lang="en-US" dirty="0"/>
          </a:p>
        </p:txBody>
      </p:sp>
      <p:cxnSp>
        <p:nvCxnSpPr>
          <p:cNvPr id="10" name="Straight Connector 9"/>
          <p:cNvCxnSpPr/>
          <p:nvPr userDrawn="1"/>
        </p:nvCxnSpPr>
        <p:spPr>
          <a:xfrm>
            <a:off x="152400" y="6324600"/>
            <a:ext cx="88392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8440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762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2400" y="1371600"/>
            <a:ext cx="8839200" cy="5410200"/>
          </a:xfrm>
          <a:prstGeom prst="rect">
            <a:avLst/>
          </a:prstGeom>
          <a:solidFill>
            <a:schemeClr val="bg1"/>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0" y="9144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2400" y="76200"/>
            <a:ext cx="8153400" cy="1219200"/>
          </a:xfrm>
          <a:prstGeom prst="rect">
            <a:avLst/>
          </a:prstGeom>
          <a:solidFill>
            <a:schemeClr val="bg1"/>
          </a:solidFill>
          <a:ln w="28575">
            <a:solidFill>
              <a:schemeClr val="tx1"/>
            </a:solidFill>
            <a:prstDash val="dash"/>
          </a:ln>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177312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C00000"/>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a:t>
            </a:r>
            <a:br>
              <a:rPr lang="en-US" dirty="0" smtClean="0"/>
            </a:br>
            <a:r>
              <a:rPr lang="en-US" dirty="0" smtClean="0"/>
              <a:t>Excel 2010</a:t>
            </a:r>
            <a:endParaRPr lang="en-US" dirty="0"/>
          </a:p>
        </p:txBody>
      </p:sp>
      <p:sp>
        <p:nvSpPr>
          <p:cNvPr id="3" name="Subtitle 2"/>
          <p:cNvSpPr>
            <a:spLocks noGrp="1"/>
          </p:cNvSpPr>
          <p:nvPr>
            <p:ph type="subTitle" idx="1"/>
          </p:nvPr>
        </p:nvSpPr>
        <p:spPr/>
        <p:txBody>
          <a:bodyPr/>
          <a:lstStyle/>
          <a:p>
            <a:r>
              <a:rPr lang="en-US" dirty="0" smtClean="0"/>
              <a:t>Chapter 2</a:t>
            </a:r>
            <a:br>
              <a:rPr lang="en-US" dirty="0" smtClean="0"/>
            </a:br>
            <a:endParaRPr lang="en-US" dirty="0" smtClean="0"/>
          </a:p>
          <a:p>
            <a:r>
              <a:rPr lang="en-US" dirty="0" smtClean="0"/>
              <a:t>Formulas, Functions, </a:t>
            </a:r>
            <a:br>
              <a:rPr lang="en-US" dirty="0" smtClean="0"/>
            </a:br>
            <a:r>
              <a:rPr lang="en-US" dirty="0" smtClean="0"/>
              <a:t>and Formatting</a:t>
            </a:r>
            <a:endParaRPr lang="en-US" dirty="0"/>
          </a:p>
        </p:txBody>
      </p:sp>
    </p:spTree>
    <p:extLst>
      <p:ext uri="{BB962C8B-B14F-4D97-AF65-F5344CB8AC3E}">
        <p14:creationId xmlns:p14="http://schemas.microsoft.com/office/powerpoint/2010/main" xmlns="" val="74736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cell in which you want to enter the formula</a:t>
            </a:r>
          </a:p>
          <a:p>
            <a:r>
              <a:rPr lang="en-US" dirty="0" smtClean="0"/>
              <a:t>Type the formula. Instead of using the keyboard to type cell references, select the cells for use in the formula by clicking the cells with the mouse</a:t>
            </a:r>
          </a:p>
          <a:p>
            <a:r>
              <a:rPr lang="en-US" dirty="0" smtClean="0"/>
              <a:t>Click the Enter box in the formula bar when you have finished entering the formula</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10</a:t>
            </a:fld>
            <a:endParaRPr lang="en-US" dirty="0"/>
          </a:p>
        </p:txBody>
      </p:sp>
      <p:sp>
        <p:nvSpPr>
          <p:cNvPr id="5" name="Title 4"/>
          <p:cNvSpPr>
            <a:spLocks noGrp="1"/>
          </p:cNvSpPr>
          <p:nvPr>
            <p:ph type="title"/>
          </p:nvPr>
        </p:nvSpPr>
        <p:spPr/>
        <p:txBody>
          <a:bodyPr/>
          <a:lstStyle/>
          <a:p>
            <a:r>
              <a:rPr lang="en-US" dirty="0" smtClean="0"/>
              <a:t>Entering Formulas Using Point Mode</a:t>
            </a:r>
            <a:endParaRPr lang="en-US" dirty="0"/>
          </a:p>
        </p:txBody>
      </p:sp>
    </p:spTree>
    <p:extLst>
      <p:ext uri="{BB962C8B-B14F-4D97-AF65-F5344CB8AC3E}">
        <p14:creationId xmlns:p14="http://schemas.microsoft.com/office/powerpoint/2010/main" xmlns="" val="265983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11</a:t>
            </a:fld>
            <a:endParaRPr lang="en-US" dirty="0"/>
          </a:p>
        </p:txBody>
      </p:sp>
      <p:sp>
        <p:nvSpPr>
          <p:cNvPr id="5" name="Title 4"/>
          <p:cNvSpPr>
            <a:spLocks noGrp="1"/>
          </p:cNvSpPr>
          <p:nvPr>
            <p:ph type="title"/>
          </p:nvPr>
        </p:nvSpPr>
        <p:spPr/>
        <p:txBody>
          <a:bodyPr/>
          <a:lstStyle/>
          <a:p>
            <a:r>
              <a:rPr lang="en-US" dirty="0"/>
              <a:t>Entering Formulas Using Point Mode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9071" y="1371600"/>
            <a:ext cx="8725857" cy="4865688"/>
          </a:xfrm>
        </p:spPr>
      </p:pic>
    </p:spTree>
    <p:extLst>
      <p:ext uri="{BB962C8B-B14F-4D97-AF65-F5344CB8AC3E}">
        <p14:creationId xmlns:p14="http://schemas.microsoft.com/office/powerpoint/2010/main" xmlns="" val="85497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source range, and then point to the fill handle</a:t>
            </a:r>
          </a:p>
          <a:p>
            <a:r>
              <a:rPr lang="en-US" dirty="0" smtClean="0"/>
              <a:t>Drag the fill handle down through the cells to receive the copied formula(s) to select the destination range</a:t>
            </a:r>
          </a:p>
          <a:p>
            <a:r>
              <a:rPr lang="en-US" dirty="0" smtClean="0"/>
              <a:t>Release the mouse button to copy the formulas to the destination range</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12</a:t>
            </a:fld>
            <a:endParaRPr lang="en-US" dirty="0"/>
          </a:p>
        </p:txBody>
      </p:sp>
      <p:sp>
        <p:nvSpPr>
          <p:cNvPr id="5" name="Title 4"/>
          <p:cNvSpPr>
            <a:spLocks noGrp="1"/>
          </p:cNvSpPr>
          <p:nvPr>
            <p:ph type="title"/>
          </p:nvPr>
        </p:nvSpPr>
        <p:spPr/>
        <p:txBody>
          <a:bodyPr/>
          <a:lstStyle/>
          <a:p>
            <a:r>
              <a:rPr lang="en-US" dirty="0" smtClean="0"/>
              <a:t>Copying Formulas Using the Fill Handle</a:t>
            </a:r>
            <a:endParaRPr lang="en-US" dirty="0"/>
          </a:p>
        </p:txBody>
      </p:sp>
    </p:spTree>
    <p:extLst>
      <p:ext uri="{BB962C8B-B14F-4D97-AF65-F5344CB8AC3E}">
        <p14:creationId xmlns:p14="http://schemas.microsoft.com/office/powerpoint/2010/main" xmlns="" val="296572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13</a:t>
            </a:fld>
            <a:endParaRPr lang="en-US" dirty="0"/>
          </a:p>
        </p:txBody>
      </p:sp>
      <p:sp>
        <p:nvSpPr>
          <p:cNvPr id="5" name="Title 4"/>
          <p:cNvSpPr>
            <a:spLocks noGrp="1"/>
          </p:cNvSpPr>
          <p:nvPr>
            <p:ph type="title"/>
          </p:nvPr>
        </p:nvSpPr>
        <p:spPr/>
        <p:txBody>
          <a:bodyPr/>
          <a:lstStyle/>
          <a:p>
            <a:r>
              <a:rPr lang="en-US" dirty="0"/>
              <a:t>Copying Formulas Using the Fill Handle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97899" y="1371600"/>
            <a:ext cx="6348202" cy="4865688"/>
          </a:xfrm>
        </p:spPr>
      </p:pic>
    </p:spTree>
    <p:extLst>
      <p:ext uri="{BB962C8B-B14F-4D97-AF65-F5344CB8AC3E}">
        <p14:creationId xmlns:p14="http://schemas.microsoft.com/office/powerpoint/2010/main" xmlns="" val="273171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Select the cell to contain the average</a:t>
            </a:r>
          </a:p>
          <a:p>
            <a:r>
              <a:rPr lang="en-US" dirty="0" smtClean="0"/>
              <a:t>Type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av</a:t>
            </a:r>
            <a:r>
              <a:rPr lang="en-US" dirty="0" smtClean="0">
                <a:latin typeface="Courier New" pitchFamily="49" charset="0"/>
                <a:cs typeface="Courier New" pitchFamily="49" charset="0"/>
              </a:rPr>
              <a:t> </a:t>
            </a:r>
            <a:r>
              <a:rPr lang="en-US" dirty="0" smtClean="0"/>
              <a:t>in the cell to display the Formula AutoComplete list. Press the DOWN ARROW key to highlight the required formula</a:t>
            </a:r>
          </a:p>
          <a:p>
            <a:r>
              <a:rPr lang="en-US" dirty="0" smtClean="0"/>
              <a:t>Double-click AVERAGE in the Formula AutoComplete list to select the function</a:t>
            </a:r>
          </a:p>
          <a:p>
            <a:r>
              <a:rPr lang="en-US" dirty="0" smtClean="0"/>
              <a:t>Select the range to be averaged to insert the range as the argument to the function</a:t>
            </a:r>
          </a:p>
          <a:p>
            <a:r>
              <a:rPr lang="en-US" dirty="0" smtClean="0"/>
              <a:t>Click the Enter box to compute the average of the numbers in the selected range and display the result in the selected cell</a:t>
            </a:r>
          </a:p>
          <a:p>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14</a:t>
            </a:fld>
            <a:endParaRPr lang="en-US" dirty="0"/>
          </a:p>
        </p:txBody>
      </p:sp>
      <p:sp>
        <p:nvSpPr>
          <p:cNvPr id="5" name="Title 4"/>
          <p:cNvSpPr>
            <a:spLocks noGrp="1"/>
          </p:cNvSpPr>
          <p:nvPr>
            <p:ph type="title"/>
          </p:nvPr>
        </p:nvSpPr>
        <p:spPr/>
        <p:txBody>
          <a:bodyPr/>
          <a:lstStyle/>
          <a:p>
            <a:r>
              <a:rPr lang="en-US" dirty="0" smtClean="0"/>
              <a:t>Determining the Average of a Range of Numbers Using the Keyboard and Mouse</a:t>
            </a:r>
            <a:endParaRPr lang="en-US" dirty="0"/>
          </a:p>
        </p:txBody>
      </p:sp>
    </p:spTree>
    <p:extLst>
      <p:ext uri="{BB962C8B-B14F-4D97-AF65-F5344CB8AC3E}">
        <p14:creationId xmlns:p14="http://schemas.microsoft.com/office/powerpoint/2010/main" xmlns="" val="365881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15</a:t>
            </a:fld>
            <a:endParaRPr lang="en-US" dirty="0"/>
          </a:p>
        </p:txBody>
      </p:sp>
      <p:sp>
        <p:nvSpPr>
          <p:cNvPr id="5" name="Title 4"/>
          <p:cNvSpPr>
            <a:spLocks noGrp="1"/>
          </p:cNvSpPr>
          <p:nvPr>
            <p:ph type="title"/>
          </p:nvPr>
        </p:nvSpPr>
        <p:spPr/>
        <p:txBody>
          <a:bodyPr/>
          <a:lstStyle/>
          <a:p>
            <a:r>
              <a:rPr lang="en-US" dirty="0"/>
              <a:t>Determining the Average of a Range of Numbers Using the Keyboard and Mouse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28208" y="1371600"/>
            <a:ext cx="6487584" cy="4865688"/>
          </a:xfrm>
        </p:spPr>
      </p:pic>
    </p:spTree>
    <p:extLst>
      <p:ext uri="{BB962C8B-B14F-4D97-AF65-F5344CB8AC3E}">
        <p14:creationId xmlns:p14="http://schemas.microsoft.com/office/powerpoint/2010/main" xmlns="" val="299783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Select the cell to contain the maximum number</a:t>
            </a:r>
          </a:p>
          <a:p>
            <a:r>
              <a:rPr lang="en-US" dirty="0" smtClean="0"/>
              <a:t>Click the Insert Function box in the formula bar to display the Insert Function dialog box</a:t>
            </a:r>
          </a:p>
          <a:p>
            <a:r>
              <a:rPr lang="en-US" dirty="0" smtClean="0"/>
              <a:t>Click MAX in the ‘Select a function’ list to select it</a:t>
            </a:r>
          </a:p>
          <a:p>
            <a:r>
              <a:rPr lang="en-US" dirty="0" smtClean="0"/>
              <a:t>Click the OK button to display the Function arguments dialog box</a:t>
            </a:r>
          </a:p>
          <a:p>
            <a:r>
              <a:rPr lang="en-US" dirty="0" smtClean="0"/>
              <a:t>Type the range in the Number1 box to enter the first argument of the function</a:t>
            </a:r>
          </a:p>
          <a:p>
            <a:r>
              <a:rPr lang="en-US" dirty="0" smtClean="0"/>
              <a:t>Click the OK button to display the highest value in the chosen range in the selected cell</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16</a:t>
            </a:fld>
            <a:endParaRPr lang="en-US" dirty="0"/>
          </a:p>
        </p:txBody>
      </p:sp>
      <p:sp>
        <p:nvSpPr>
          <p:cNvPr id="5" name="Title 4"/>
          <p:cNvSpPr>
            <a:spLocks noGrp="1"/>
          </p:cNvSpPr>
          <p:nvPr>
            <p:ph type="title"/>
          </p:nvPr>
        </p:nvSpPr>
        <p:spPr/>
        <p:txBody>
          <a:bodyPr>
            <a:normAutofit fontScale="90000"/>
          </a:bodyPr>
          <a:lstStyle/>
          <a:p>
            <a:r>
              <a:rPr lang="en-US" dirty="0" smtClean="0"/>
              <a:t>Determining the Highest Number in a Range of Numbers Using the Insert Function Box</a:t>
            </a:r>
            <a:endParaRPr lang="en-US" dirty="0"/>
          </a:p>
        </p:txBody>
      </p:sp>
    </p:spTree>
    <p:extLst>
      <p:ext uri="{BB962C8B-B14F-4D97-AF65-F5344CB8AC3E}">
        <p14:creationId xmlns:p14="http://schemas.microsoft.com/office/powerpoint/2010/main" xmlns="" val="33208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17</a:t>
            </a:fld>
            <a:endParaRPr lang="en-US" dirty="0"/>
          </a:p>
        </p:txBody>
      </p:sp>
      <p:sp>
        <p:nvSpPr>
          <p:cNvPr id="5" name="Title 4"/>
          <p:cNvSpPr>
            <a:spLocks noGrp="1"/>
          </p:cNvSpPr>
          <p:nvPr>
            <p:ph type="title"/>
          </p:nvPr>
        </p:nvSpPr>
        <p:spPr/>
        <p:txBody>
          <a:bodyPr>
            <a:normAutofit fontScale="90000"/>
          </a:bodyPr>
          <a:lstStyle/>
          <a:p>
            <a:r>
              <a:rPr lang="en-US" dirty="0"/>
              <a:t>Determining the Highest Number in a Range of Numbers Using the Insert Function Box</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81286" y="1371600"/>
            <a:ext cx="7381428" cy="4865688"/>
          </a:xfrm>
        </p:spPr>
      </p:pic>
    </p:spTree>
    <p:extLst>
      <p:ext uri="{BB962C8B-B14F-4D97-AF65-F5344CB8AC3E}">
        <p14:creationId xmlns:p14="http://schemas.microsoft.com/office/powerpoint/2010/main" xmlns="" val="41894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Select the cell to contain the lowest number</a:t>
            </a:r>
          </a:p>
          <a:p>
            <a:r>
              <a:rPr lang="en-US" dirty="0" smtClean="0"/>
              <a:t>Click the Sum button arrow on the Home tab to display the Sum button menu</a:t>
            </a:r>
          </a:p>
          <a:p>
            <a:r>
              <a:rPr lang="en-US" dirty="0" smtClean="0"/>
              <a:t>Click Min to display the MIN function in the formula bar and in the active cell</a:t>
            </a:r>
          </a:p>
          <a:p>
            <a:r>
              <a:rPr lang="en-US" dirty="0" smtClean="0"/>
              <a:t>Drag through the range of values of which you want to determine the lowest number</a:t>
            </a:r>
          </a:p>
          <a:p>
            <a:r>
              <a:rPr lang="en-US" dirty="0" smtClean="0"/>
              <a:t>Click the Enter box to determine the lowest value in the range and display the result in the formula bar and in the selected cell</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18</a:t>
            </a:fld>
            <a:endParaRPr lang="en-US" dirty="0"/>
          </a:p>
        </p:txBody>
      </p:sp>
      <p:sp>
        <p:nvSpPr>
          <p:cNvPr id="5" name="Title 4"/>
          <p:cNvSpPr>
            <a:spLocks noGrp="1"/>
          </p:cNvSpPr>
          <p:nvPr>
            <p:ph type="title"/>
          </p:nvPr>
        </p:nvSpPr>
        <p:spPr/>
        <p:txBody>
          <a:bodyPr/>
          <a:lstStyle/>
          <a:p>
            <a:r>
              <a:rPr lang="en-US" dirty="0" smtClean="0"/>
              <a:t>Determining the Lowest Number in a Range of Numbers Using the Sum Menu</a:t>
            </a:r>
            <a:endParaRPr lang="en-US" dirty="0"/>
          </a:p>
        </p:txBody>
      </p:sp>
    </p:spTree>
    <p:extLst>
      <p:ext uri="{BB962C8B-B14F-4D97-AF65-F5344CB8AC3E}">
        <p14:creationId xmlns:p14="http://schemas.microsoft.com/office/powerpoint/2010/main" xmlns="" val="111647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19</a:t>
            </a:fld>
            <a:endParaRPr lang="en-US" dirty="0"/>
          </a:p>
        </p:txBody>
      </p:sp>
      <p:sp>
        <p:nvSpPr>
          <p:cNvPr id="5" name="Title 4"/>
          <p:cNvSpPr>
            <a:spLocks noGrp="1"/>
          </p:cNvSpPr>
          <p:nvPr>
            <p:ph type="title"/>
          </p:nvPr>
        </p:nvSpPr>
        <p:spPr/>
        <p:txBody>
          <a:bodyPr/>
          <a:lstStyle/>
          <a:p>
            <a:r>
              <a:rPr lang="en-US" dirty="0"/>
              <a:t>Determining the Lowest Number in a Range of Numbers Using the Sum Menu</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97616" y="1371600"/>
            <a:ext cx="7348767" cy="4865688"/>
          </a:xfrm>
        </p:spPr>
      </p:pic>
    </p:spTree>
    <p:extLst>
      <p:ext uri="{BB962C8B-B14F-4D97-AF65-F5344CB8AC3E}">
        <p14:creationId xmlns:p14="http://schemas.microsoft.com/office/powerpoint/2010/main" xmlns="" val="46903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Enter </a:t>
            </a:r>
            <a:r>
              <a:rPr lang="en-US" dirty="0"/>
              <a:t>formulas using the </a:t>
            </a:r>
            <a:r>
              <a:rPr lang="en-US" dirty="0" smtClean="0"/>
              <a:t>keyboard</a:t>
            </a:r>
            <a:endParaRPr lang="en-US" dirty="0"/>
          </a:p>
          <a:p>
            <a:r>
              <a:rPr lang="en-US" dirty="0"/>
              <a:t>Enter formulas using Point </a:t>
            </a:r>
            <a:r>
              <a:rPr lang="en-US" dirty="0" smtClean="0"/>
              <a:t>mode</a:t>
            </a:r>
            <a:endParaRPr lang="en-US" dirty="0"/>
          </a:p>
          <a:p>
            <a:r>
              <a:rPr lang="en-US" dirty="0"/>
              <a:t>Apply the AVERAGE, MAX, and </a:t>
            </a:r>
            <a:r>
              <a:rPr lang="en-US" dirty="0" smtClean="0"/>
              <a:t>MIN </a:t>
            </a:r>
            <a:r>
              <a:rPr lang="en-US" dirty="0"/>
              <a:t>functions</a:t>
            </a:r>
          </a:p>
          <a:p>
            <a:r>
              <a:rPr lang="en-US" dirty="0"/>
              <a:t>Verify a formula using Range </a:t>
            </a:r>
            <a:r>
              <a:rPr lang="en-US" dirty="0" smtClean="0"/>
              <a:t>Finder</a:t>
            </a:r>
            <a:endParaRPr lang="en-US" dirty="0"/>
          </a:p>
          <a:p>
            <a:r>
              <a:rPr lang="en-US" dirty="0"/>
              <a:t>Apply a theme to a </a:t>
            </a:r>
            <a:r>
              <a:rPr lang="en-US" dirty="0" smtClean="0"/>
              <a:t>workbook</a:t>
            </a:r>
            <a:endParaRPr lang="en-US" dirty="0"/>
          </a:p>
          <a:p>
            <a:r>
              <a:rPr lang="en-US" dirty="0"/>
              <a:t>Apply a date format to a cell or </a:t>
            </a:r>
            <a:r>
              <a:rPr lang="en-US" dirty="0" smtClean="0"/>
              <a:t>range</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Objectives</a:t>
            </a:r>
            <a:endParaRPr lang="en-US" dirty="0"/>
          </a:p>
        </p:txBody>
      </p:sp>
      <p:sp>
        <p:nvSpPr>
          <p:cNvPr id="15" name="Footer Placeholder 14"/>
          <p:cNvSpPr>
            <a:spLocks noGrp="1"/>
          </p:cNvSpPr>
          <p:nvPr>
            <p:ph type="ftr" sz="quarter" idx="11"/>
          </p:nvPr>
        </p:nvSpPr>
        <p:spPr/>
        <p:txBody>
          <a:bodyPr/>
          <a:lstStyle/>
          <a:p>
            <a:r>
              <a:rPr lang="en-US" smtClean="0"/>
              <a:t>Formulas, Functions, and Formatting</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2</a:t>
            </a:fld>
            <a:endParaRPr lang="en-US" dirty="0"/>
          </a:p>
        </p:txBody>
      </p:sp>
    </p:spTree>
    <p:extLst>
      <p:ext uri="{BB962C8B-B14F-4D97-AF65-F5344CB8AC3E}">
        <p14:creationId xmlns:p14="http://schemas.microsoft.com/office/powerpoint/2010/main" xmlns="" val="309336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source range from which to copy</a:t>
            </a:r>
          </a:p>
          <a:p>
            <a:r>
              <a:rPr lang="en-US" dirty="0" smtClean="0"/>
              <a:t>Drag the fill handle in the lower-right corner of the selected range through the end of the destination area, and then release the mouse button</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20</a:t>
            </a:fld>
            <a:endParaRPr lang="en-US" dirty="0"/>
          </a:p>
        </p:txBody>
      </p:sp>
      <p:sp>
        <p:nvSpPr>
          <p:cNvPr id="5" name="Title 4"/>
          <p:cNvSpPr>
            <a:spLocks noGrp="1"/>
          </p:cNvSpPr>
          <p:nvPr>
            <p:ph type="title"/>
          </p:nvPr>
        </p:nvSpPr>
        <p:spPr/>
        <p:txBody>
          <a:bodyPr>
            <a:normAutofit fontScale="90000"/>
          </a:bodyPr>
          <a:lstStyle/>
          <a:p>
            <a:r>
              <a:rPr lang="en-US" dirty="0" smtClean="0"/>
              <a:t>Copying a Range of Cells Across Columns to an Adjacent Range Using the Fill Handle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1200" y="3505200"/>
            <a:ext cx="6750584" cy="2590800"/>
          </a:xfrm>
          <a:prstGeom prst="rect">
            <a:avLst/>
          </a:prstGeom>
        </p:spPr>
      </p:pic>
    </p:spTree>
    <p:extLst>
      <p:ext uri="{BB962C8B-B14F-4D97-AF65-F5344CB8AC3E}">
        <p14:creationId xmlns:p14="http://schemas.microsoft.com/office/powerpoint/2010/main" xmlns="" val="362680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Double-click a cell containing a formula to activate Range Finder</a:t>
            </a:r>
          </a:p>
          <a:p>
            <a:r>
              <a:rPr lang="en-US" dirty="0" smtClean="0"/>
              <a:t>Press the ESC key to quit Range Finder</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21</a:t>
            </a:fld>
            <a:endParaRPr lang="en-US" dirty="0"/>
          </a:p>
        </p:txBody>
      </p:sp>
      <p:sp>
        <p:nvSpPr>
          <p:cNvPr id="5" name="Title 4"/>
          <p:cNvSpPr>
            <a:spLocks noGrp="1"/>
          </p:cNvSpPr>
          <p:nvPr>
            <p:ph type="title"/>
          </p:nvPr>
        </p:nvSpPr>
        <p:spPr/>
        <p:txBody>
          <a:bodyPr/>
          <a:lstStyle/>
          <a:p>
            <a:r>
              <a:rPr lang="en-US" dirty="0" smtClean="0"/>
              <a:t>Verifying a Formula Using Range Finder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1199" y="2971800"/>
            <a:ext cx="5169859" cy="3276600"/>
          </a:xfrm>
          <a:prstGeom prst="rect">
            <a:avLst/>
          </a:prstGeom>
        </p:spPr>
      </p:pic>
    </p:spTree>
    <p:extLst>
      <p:ext uri="{BB962C8B-B14F-4D97-AF65-F5344CB8AC3E}">
        <p14:creationId xmlns:p14="http://schemas.microsoft.com/office/powerpoint/2010/main" xmlns="" val="298530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22</a:t>
            </a:fld>
            <a:endParaRPr lang="en-US" dirty="0"/>
          </a:p>
        </p:txBody>
      </p:sp>
      <p:sp>
        <p:nvSpPr>
          <p:cNvPr id="5" name="Title 4"/>
          <p:cNvSpPr>
            <a:spLocks noGrp="1"/>
          </p:cNvSpPr>
          <p:nvPr>
            <p:ph type="title"/>
          </p:nvPr>
        </p:nvSpPr>
        <p:spPr/>
        <p:txBody>
          <a:bodyPr/>
          <a:lstStyle/>
          <a:p>
            <a:r>
              <a:rPr lang="en-US" dirty="0" smtClean="0"/>
              <a:t>Formatting a Worksheet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78968" y="1371600"/>
            <a:ext cx="4986063" cy="4865688"/>
          </a:xfrm>
        </p:spPr>
      </p:pic>
    </p:spTree>
    <p:extLst>
      <p:ext uri="{BB962C8B-B14F-4D97-AF65-F5344CB8AC3E}">
        <p14:creationId xmlns:p14="http://schemas.microsoft.com/office/powerpoint/2010/main" xmlns="" val="1993693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Themes button on the Page Layout tab to display the Themes gallery</a:t>
            </a:r>
          </a:p>
          <a:p>
            <a:r>
              <a:rPr lang="en-US" dirty="0" smtClean="0"/>
              <a:t>Click the desired theme in the Themes gallery to change the workbook theme</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23</a:t>
            </a:fld>
            <a:endParaRPr lang="en-US" dirty="0"/>
          </a:p>
        </p:txBody>
      </p:sp>
      <p:sp>
        <p:nvSpPr>
          <p:cNvPr id="5" name="Title 4"/>
          <p:cNvSpPr>
            <a:spLocks noGrp="1"/>
          </p:cNvSpPr>
          <p:nvPr>
            <p:ph type="title"/>
          </p:nvPr>
        </p:nvSpPr>
        <p:spPr/>
        <p:txBody>
          <a:bodyPr/>
          <a:lstStyle/>
          <a:p>
            <a:r>
              <a:rPr lang="en-US" dirty="0" smtClean="0"/>
              <a:t>Changing the Workbook Theme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3429000"/>
            <a:ext cx="3962400" cy="2766715"/>
          </a:xfrm>
          <a:prstGeom prst="rect">
            <a:avLst/>
          </a:prstGeom>
        </p:spPr>
      </p:pic>
    </p:spTree>
    <p:extLst>
      <p:ext uri="{BB962C8B-B14F-4D97-AF65-F5344CB8AC3E}">
        <p14:creationId xmlns:p14="http://schemas.microsoft.com/office/powerpoint/2010/main" xmlns="" val="307226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Select the range to format, and then click the Fill Color button arrow on the Home tab to display the Fill Color gallery</a:t>
            </a:r>
          </a:p>
          <a:p>
            <a:r>
              <a:rPr lang="en-US" dirty="0" smtClean="0"/>
              <a:t>Click the desired fill color in the Fill Color gallery to change the background color of the range of cells</a:t>
            </a:r>
          </a:p>
          <a:p>
            <a:r>
              <a:rPr lang="en-US" dirty="0" smtClean="0"/>
              <a:t>Click the Borders button arrow on the Home tab to display the Borders list</a:t>
            </a:r>
          </a:p>
          <a:p>
            <a:r>
              <a:rPr lang="en-US" dirty="0" smtClean="0"/>
              <a:t>Click the desired border in the Borders list to display the border around the selected range</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24</a:t>
            </a:fld>
            <a:endParaRPr lang="en-US" dirty="0"/>
          </a:p>
        </p:txBody>
      </p:sp>
      <p:sp>
        <p:nvSpPr>
          <p:cNvPr id="5" name="Title 4"/>
          <p:cNvSpPr>
            <a:spLocks noGrp="1"/>
          </p:cNvSpPr>
          <p:nvPr>
            <p:ph type="title"/>
          </p:nvPr>
        </p:nvSpPr>
        <p:spPr/>
        <p:txBody>
          <a:bodyPr>
            <a:noAutofit/>
          </a:bodyPr>
          <a:lstStyle/>
          <a:p>
            <a:r>
              <a:rPr lang="en-US" sz="2800" dirty="0" smtClean="0"/>
              <a:t>Changing the Background Color and Applying a Box Border to the Worksheet Title and Subtitle</a:t>
            </a:r>
            <a:endParaRPr lang="en-US" sz="2800" dirty="0"/>
          </a:p>
        </p:txBody>
      </p:sp>
    </p:spTree>
    <p:extLst>
      <p:ext uri="{BB962C8B-B14F-4D97-AF65-F5344CB8AC3E}">
        <p14:creationId xmlns:p14="http://schemas.microsoft.com/office/powerpoint/2010/main" xmlns="" val="260745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25</a:t>
            </a:fld>
            <a:endParaRPr lang="en-US" dirty="0"/>
          </a:p>
        </p:txBody>
      </p:sp>
      <p:sp>
        <p:nvSpPr>
          <p:cNvPr id="5" name="Title 4"/>
          <p:cNvSpPr>
            <a:spLocks noGrp="1"/>
          </p:cNvSpPr>
          <p:nvPr>
            <p:ph type="title"/>
          </p:nvPr>
        </p:nvSpPr>
        <p:spPr/>
        <p:txBody>
          <a:bodyPr>
            <a:normAutofit/>
          </a:bodyPr>
          <a:lstStyle/>
          <a:p>
            <a:r>
              <a:rPr lang="en-US" sz="2800" dirty="0"/>
              <a:t>Changing the Background Color and Applying a Box Border to the Worksheet Title and Subtitle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23979" y="1371600"/>
            <a:ext cx="6496042" cy="4865688"/>
          </a:xfrm>
        </p:spPr>
      </p:pic>
    </p:spTree>
    <p:extLst>
      <p:ext uri="{BB962C8B-B14F-4D97-AF65-F5344CB8AC3E}">
        <p14:creationId xmlns:p14="http://schemas.microsoft.com/office/powerpoint/2010/main" xmlns="" val="112269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Select the range to contain the new date format</a:t>
            </a:r>
          </a:p>
          <a:p>
            <a:r>
              <a:rPr lang="en-US" dirty="0" smtClean="0"/>
              <a:t>Click the Format Cells: Number Dialog Box Launcher on the Home tab to display the Format Cells dialog box</a:t>
            </a:r>
          </a:p>
          <a:p>
            <a:r>
              <a:rPr lang="en-US" dirty="0" smtClean="0"/>
              <a:t>If necessary, click the Number tab, click Date in the Category list, and then click the desired date type in the Type list to choose the format for the selected range</a:t>
            </a:r>
          </a:p>
          <a:p>
            <a:r>
              <a:rPr lang="en-US" dirty="0" smtClean="0"/>
              <a:t>Click the OK button to format the dates in the selected range using the selected date format style</a:t>
            </a:r>
          </a:p>
          <a:p>
            <a:r>
              <a:rPr lang="en-US" dirty="0"/>
              <a:t>Select the range </a:t>
            </a:r>
            <a:r>
              <a:rPr lang="en-US" dirty="0" smtClean="0"/>
              <a:t>containing data to </a:t>
            </a:r>
            <a:r>
              <a:rPr lang="en-US" dirty="0"/>
              <a:t>center, and then click the Center button on the Home tab to center the data in the selected </a:t>
            </a:r>
            <a:r>
              <a:rPr lang="en-US" dirty="0" smtClean="0"/>
              <a:t>range</a:t>
            </a:r>
          </a:p>
          <a:p>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26</a:t>
            </a:fld>
            <a:endParaRPr lang="en-US" dirty="0"/>
          </a:p>
        </p:txBody>
      </p:sp>
      <p:sp>
        <p:nvSpPr>
          <p:cNvPr id="5" name="Title 4"/>
          <p:cNvSpPr>
            <a:spLocks noGrp="1"/>
          </p:cNvSpPr>
          <p:nvPr>
            <p:ph type="title"/>
          </p:nvPr>
        </p:nvSpPr>
        <p:spPr/>
        <p:txBody>
          <a:bodyPr/>
          <a:lstStyle/>
          <a:p>
            <a:r>
              <a:rPr lang="en-US" dirty="0" smtClean="0"/>
              <a:t>Formatting Dates and Centering Data </a:t>
            </a:r>
            <a:br>
              <a:rPr lang="en-US" dirty="0" smtClean="0"/>
            </a:br>
            <a:r>
              <a:rPr lang="en-US" dirty="0" smtClean="0"/>
              <a:t>in Cells</a:t>
            </a:r>
            <a:endParaRPr lang="en-US" dirty="0"/>
          </a:p>
        </p:txBody>
      </p:sp>
    </p:spTree>
    <p:extLst>
      <p:ext uri="{BB962C8B-B14F-4D97-AF65-F5344CB8AC3E}">
        <p14:creationId xmlns:p14="http://schemas.microsoft.com/office/powerpoint/2010/main" xmlns="" val="45775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27</a:t>
            </a:fld>
            <a:endParaRPr lang="en-US" dirty="0"/>
          </a:p>
        </p:txBody>
      </p:sp>
      <p:sp>
        <p:nvSpPr>
          <p:cNvPr id="5" name="Title 4"/>
          <p:cNvSpPr>
            <a:spLocks noGrp="1"/>
          </p:cNvSpPr>
          <p:nvPr>
            <p:ph type="title"/>
          </p:nvPr>
        </p:nvSpPr>
        <p:spPr/>
        <p:txBody>
          <a:bodyPr/>
          <a:lstStyle/>
          <a:p>
            <a:r>
              <a:rPr lang="en-US" dirty="0"/>
              <a:t>Formatting Dates and Centering Data </a:t>
            </a:r>
            <a:br>
              <a:rPr lang="en-US" dirty="0"/>
            </a:br>
            <a:r>
              <a:rPr lang="en-US" dirty="0"/>
              <a:t>in Cells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77951" y="1371600"/>
            <a:ext cx="6788098" cy="4865688"/>
          </a:xfrm>
        </p:spPr>
      </p:pic>
    </p:spTree>
    <p:extLst>
      <p:ext uri="{BB962C8B-B14F-4D97-AF65-F5344CB8AC3E}">
        <p14:creationId xmlns:p14="http://schemas.microsoft.com/office/powerpoint/2010/main" xmlns="" val="325928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Select the range to contain the Accounting number </a:t>
            </a:r>
            <a:r>
              <a:rPr lang="en-US" dirty="0"/>
              <a:t>f</a:t>
            </a:r>
            <a:r>
              <a:rPr lang="en-US" dirty="0" smtClean="0"/>
              <a:t>ormat</a:t>
            </a:r>
          </a:p>
          <a:p>
            <a:r>
              <a:rPr lang="en-US" dirty="0" smtClean="0"/>
              <a:t>Click the Accounting Number Format button on the Home tab to apply the Accounting number format to the selected range</a:t>
            </a:r>
          </a:p>
          <a:p>
            <a:r>
              <a:rPr lang="en-US" dirty="0" smtClean="0"/>
              <a:t>Select the range to contain the Comma style format</a:t>
            </a:r>
          </a:p>
          <a:p>
            <a:r>
              <a:rPr lang="en-US" dirty="0" smtClean="0"/>
              <a:t>Click the Comma Style button on the Home tab to assign the Comma style format to the selected range</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28</a:t>
            </a:fld>
            <a:endParaRPr lang="en-US" dirty="0"/>
          </a:p>
        </p:txBody>
      </p:sp>
      <p:sp>
        <p:nvSpPr>
          <p:cNvPr id="5" name="Title 4"/>
          <p:cNvSpPr>
            <a:spLocks noGrp="1"/>
          </p:cNvSpPr>
          <p:nvPr>
            <p:ph type="title"/>
          </p:nvPr>
        </p:nvSpPr>
        <p:spPr/>
        <p:txBody>
          <a:bodyPr>
            <a:normAutofit fontScale="90000"/>
          </a:bodyPr>
          <a:lstStyle/>
          <a:p>
            <a:r>
              <a:rPr lang="en-US" dirty="0" smtClean="0"/>
              <a:t>Applying an Accounting Number Format and Comma Style Format Using the Ribbon</a:t>
            </a:r>
            <a:endParaRPr lang="en-US" dirty="0"/>
          </a:p>
        </p:txBody>
      </p:sp>
    </p:spTree>
    <p:extLst>
      <p:ext uri="{BB962C8B-B14F-4D97-AF65-F5344CB8AC3E}">
        <p14:creationId xmlns:p14="http://schemas.microsoft.com/office/powerpoint/2010/main" xmlns="" val="2080314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29</a:t>
            </a:fld>
            <a:endParaRPr lang="en-US" dirty="0"/>
          </a:p>
        </p:txBody>
      </p:sp>
      <p:sp>
        <p:nvSpPr>
          <p:cNvPr id="5" name="Title 4"/>
          <p:cNvSpPr>
            <a:spLocks noGrp="1"/>
          </p:cNvSpPr>
          <p:nvPr>
            <p:ph type="title"/>
          </p:nvPr>
        </p:nvSpPr>
        <p:spPr/>
        <p:txBody>
          <a:bodyPr>
            <a:normAutofit fontScale="90000"/>
          </a:bodyPr>
          <a:lstStyle/>
          <a:p>
            <a:r>
              <a:rPr lang="en-US" dirty="0"/>
              <a:t>Applying an Accounting Number Format and Comma Style Format Using the Ribbon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05603" y="1371600"/>
            <a:ext cx="6132794" cy="4865688"/>
          </a:xfrm>
        </p:spPr>
      </p:pic>
    </p:spTree>
    <p:extLst>
      <p:ext uri="{BB962C8B-B14F-4D97-AF65-F5344CB8AC3E}">
        <p14:creationId xmlns:p14="http://schemas.microsoft.com/office/powerpoint/2010/main" xmlns="" val="400331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 </a:t>
            </a:r>
            <a:r>
              <a:rPr lang="en-US" dirty="0"/>
              <a:t>conditional formatting to </a:t>
            </a:r>
            <a:r>
              <a:rPr lang="en-US" dirty="0" smtClean="0"/>
              <a:t>cells</a:t>
            </a:r>
            <a:endParaRPr lang="en-US" dirty="0"/>
          </a:p>
          <a:p>
            <a:r>
              <a:rPr lang="en-US" dirty="0"/>
              <a:t>Change column width and row </a:t>
            </a:r>
            <a:r>
              <a:rPr lang="en-US" dirty="0" smtClean="0"/>
              <a:t>height</a:t>
            </a:r>
            <a:endParaRPr lang="en-US" dirty="0"/>
          </a:p>
          <a:p>
            <a:r>
              <a:rPr lang="en-US" dirty="0"/>
              <a:t>Check the spelling in a </a:t>
            </a:r>
            <a:r>
              <a:rPr lang="en-US" dirty="0" smtClean="0"/>
              <a:t>worksheet</a:t>
            </a:r>
            <a:endParaRPr lang="en-US" dirty="0"/>
          </a:p>
          <a:p>
            <a:r>
              <a:rPr lang="en-US" dirty="0"/>
              <a:t>Set margins, headers, and </a:t>
            </a:r>
            <a:r>
              <a:rPr lang="en-US" dirty="0" smtClean="0"/>
              <a:t>footers </a:t>
            </a:r>
            <a:r>
              <a:rPr lang="en-US" dirty="0"/>
              <a:t>in Page Layout view</a:t>
            </a:r>
          </a:p>
          <a:p>
            <a:r>
              <a:rPr lang="en-US" dirty="0"/>
              <a:t>Preview and print versions of </a:t>
            </a:r>
            <a:r>
              <a:rPr lang="en-US" dirty="0" smtClean="0"/>
              <a:t>a </a:t>
            </a:r>
            <a:r>
              <a:rPr lang="en-US" dirty="0"/>
              <a:t>worksheet</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a:t>
            </a:fld>
            <a:endParaRPr lang="en-US" dirty="0"/>
          </a:p>
        </p:txBody>
      </p:sp>
      <p:sp>
        <p:nvSpPr>
          <p:cNvPr id="5" name="Title 4"/>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xmlns="" val="3142622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Select the range to format, and then click the Format Cells: Number Dialog Box Launcher on the Home tab to display the Format Cells dialog box</a:t>
            </a:r>
          </a:p>
          <a:p>
            <a:r>
              <a:rPr lang="en-US" dirty="0" smtClean="0"/>
              <a:t>If necessary, click the Number tab to display the Number tab</a:t>
            </a:r>
          </a:p>
          <a:p>
            <a:r>
              <a:rPr lang="en-US" dirty="0" smtClean="0"/>
              <a:t>Click Currency in the Category list to select the necessary number format category, and then click the desired style to select the desired currency format</a:t>
            </a:r>
          </a:p>
          <a:p>
            <a:r>
              <a:rPr lang="en-US" dirty="0" smtClean="0"/>
              <a:t>Click the OK button to assign the Currency style format to the selected range</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30</a:t>
            </a:fld>
            <a:endParaRPr lang="en-US" dirty="0"/>
          </a:p>
        </p:txBody>
      </p:sp>
      <p:sp>
        <p:nvSpPr>
          <p:cNvPr id="5" name="Title 4"/>
          <p:cNvSpPr>
            <a:spLocks noGrp="1"/>
          </p:cNvSpPr>
          <p:nvPr>
            <p:ph type="title"/>
          </p:nvPr>
        </p:nvSpPr>
        <p:spPr/>
        <p:txBody>
          <a:bodyPr>
            <a:normAutofit/>
          </a:bodyPr>
          <a:lstStyle/>
          <a:p>
            <a:r>
              <a:rPr lang="en-US" sz="2800" dirty="0" smtClean="0"/>
              <a:t>Applying a Currency Style Format with a Floating Dollar Sign Using the Format Cells Dialog Box</a:t>
            </a:r>
            <a:endParaRPr lang="en-US" sz="2800" dirty="0"/>
          </a:p>
        </p:txBody>
      </p:sp>
    </p:spTree>
    <p:extLst>
      <p:ext uri="{BB962C8B-B14F-4D97-AF65-F5344CB8AC3E}">
        <p14:creationId xmlns:p14="http://schemas.microsoft.com/office/powerpoint/2010/main" xmlns="" val="103446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31</a:t>
            </a:fld>
            <a:endParaRPr lang="en-US" dirty="0"/>
          </a:p>
        </p:txBody>
      </p:sp>
      <p:sp>
        <p:nvSpPr>
          <p:cNvPr id="5" name="Title 4"/>
          <p:cNvSpPr>
            <a:spLocks noGrp="1"/>
          </p:cNvSpPr>
          <p:nvPr>
            <p:ph type="title"/>
          </p:nvPr>
        </p:nvSpPr>
        <p:spPr/>
        <p:txBody>
          <a:bodyPr>
            <a:normAutofit/>
          </a:bodyPr>
          <a:lstStyle/>
          <a:p>
            <a:r>
              <a:rPr lang="en-US" sz="2800" dirty="0"/>
              <a:t>Applying a Currency Style Format with a Floating Dollar Sign Using the Format Cells Dialog Box</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8809" y="1371600"/>
            <a:ext cx="7526381" cy="4865688"/>
          </a:xfrm>
        </p:spPr>
      </p:pic>
    </p:spTree>
    <p:extLst>
      <p:ext uri="{BB962C8B-B14F-4D97-AF65-F5344CB8AC3E}">
        <p14:creationId xmlns:p14="http://schemas.microsoft.com/office/powerpoint/2010/main" xmlns="" val="110046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range to format</a:t>
            </a:r>
          </a:p>
          <a:p>
            <a:r>
              <a:rPr lang="en-US" dirty="0" smtClean="0"/>
              <a:t>Click the Percent Style button on the Home tab to display the numbers in the selected range as a rounded whole percent</a:t>
            </a:r>
          </a:p>
          <a:p>
            <a:r>
              <a:rPr lang="en-US" dirty="0" smtClean="0"/>
              <a:t>Click the Increase Decimal button on the Home tab two </a:t>
            </a:r>
            <a:r>
              <a:rPr lang="en-US" dirty="0"/>
              <a:t>times to display the numbers in the selected range with two decimal </a:t>
            </a:r>
            <a:r>
              <a:rPr lang="en-US" dirty="0" smtClean="0"/>
              <a:t>places</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32</a:t>
            </a:fld>
            <a:endParaRPr lang="en-US" dirty="0"/>
          </a:p>
        </p:txBody>
      </p:sp>
      <p:sp>
        <p:nvSpPr>
          <p:cNvPr id="5" name="Title 4"/>
          <p:cNvSpPr>
            <a:spLocks noGrp="1"/>
          </p:cNvSpPr>
          <p:nvPr>
            <p:ph type="title"/>
          </p:nvPr>
        </p:nvSpPr>
        <p:spPr/>
        <p:txBody>
          <a:bodyPr/>
          <a:lstStyle/>
          <a:p>
            <a:r>
              <a:rPr lang="en-US" dirty="0" smtClean="0"/>
              <a:t>Applying a Percent Style Format and Using the Increase Decimal Button</a:t>
            </a:r>
            <a:endParaRPr lang="en-US" dirty="0"/>
          </a:p>
        </p:txBody>
      </p:sp>
    </p:spTree>
    <p:extLst>
      <p:ext uri="{BB962C8B-B14F-4D97-AF65-F5344CB8AC3E}">
        <p14:creationId xmlns:p14="http://schemas.microsoft.com/office/powerpoint/2010/main" xmlns="" val="105163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33</a:t>
            </a:fld>
            <a:endParaRPr lang="en-US" dirty="0"/>
          </a:p>
        </p:txBody>
      </p:sp>
      <p:sp>
        <p:nvSpPr>
          <p:cNvPr id="5" name="Title 4"/>
          <p:cNvSpPr>
            <a:spLocks noGrp="1"/>
          </p:cNvSpPr>
          <p:nvPr>
            <p:ph type="title"/>
          </p:nvPr>
        </p:nvSpPr>
        <p:spPr/>
        <p:txBody>
          <a:bodyPr/>
          <a:lstStyle/>
          <a:p>
            <a:r>
              <a:rPr lang="en-US" dirty="0"/>
              <a:t>Applying a Percent Style Format and Using the Increase Decimal Button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38649" y="1371600"/>
            <a:ext cx="5866701" cy="4865688"/>
          </a:xfrm>
        </p:spPr>
      </p:pic>
    </p:spTree>
    <p:extLst>
      <p:ext uri="{BB962C8B-B14F-4D97-AF65-F5344CB8AC3E}">
        <p14:creationId xmlns:p14="http://schemas.microsoft.com/office/powerpoint/2010/main" xmlns="" val="3066504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Select the range to which you wish to apply conditional formatting</a:t>
            </a:r>
          </a:p>
          <a:p>
            <a:r>
              <a:rPr lang="en-US" dirty="0" smtClean="0"/>
              <a:t>Click the Conditional Formatting button on the Home tab to display the Conditional Formatting list</a:t>
            </a:r>
          </a:p>
          <a:p>
            <a:r>
              <a:rPr lang="en-US" dirty="0" smtClean="0"/>
              <a:t>Click </a:t>
            </a:r>
            <a:r>
              <a:rPr lang="en-US" dirty="0"/>
              <a:t>New Rule in the Conditional Formatting list to display the New Formatting Rule dialog </a:t>
            </a:r>
            <a:r>
              <a:rPr lang="en-US" dirty="0" smtClean="0"/>
              <a:t>box</a:t>
            </a:r>
          </a:p>
          <a:p>
            <a:r>
              <a:rPr lang="en-US" dirty="0" smtClean="0"/>
              <a:t>Click the desired rule type in the Select a Rule Type area</a:t>
            </a:r>
          </a:p>
          <a:p>
            <a:r>
              <a:rPr lang="en-US" dirty="0" smtClean="0"/>
              <a:t>Select and type the desired values in the Edit the Rule Description area</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34</a:t>
            </a:fld>
            <a:endParaRPr lang="en-US" dirty="0"/>
          </a:p>
        </p:txBody>
      </p:sp>
      <p:sp>
        <p:nvSpPr>
          <p:cNvPr id="5" name="Title 4"/>
          <p:cNvSpPr>
            <a:spLocks noGrp="1"/>
          </p:cNvSpPr>
          <p:nvPr>
            <p:ph type="title"/>
          </p:nvPr>
        </p:nvSpPr>
        <p:spPr/>
        <p:txBody>
          <a:bodyPr/>
          <a:lstStyle/>
          <a:p>
            <a:r>
              <a:rPr lang="en-US" dirty="0" smtClean="0"/>
              <a:t>Applying Conditional Formatting</a:t>
            </a:r>
            <a:endParaRPr lang="en-US" dirty="0"/>
          </a:p>
        </p:txBody>
      </p:sp>
    </p:spTree>
    <p:extLst>
      <p:ext uri="{BB962C8B-B14F-4D97-AF65-F5344CB8AC3E}">
        <p14:creationId xmlns:p14="http://schemas.microsoft.com/office/powerpoint/2010/main" xmlns="" val="1238256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35</a:t>
            </a:fld>
            <a:endParaRPr lang="en-US" dirty="0"/>
          </a:p>
        </p:txBody>
      </p:sp>
      <p:sp>
        <p:nvSpPr>
          <p:cNvPr id="5" name="Title 4"/>
          <p:cNvSpPr>
            <a:spLocks noGrp="1"/>
          </p:cNvSpPr>
          <p:nvPr>
            <p:ph type="title"/>
          </p:nvPr>
        </p:nvSpPr>
        <p:spPr/>
        <p:txBody>
          <a:bodyPr/>
          <a:lstStyle/>
          <a:p>
            <a:r>
              <a:rPr lang="en-US" dirty="0"/>
              <a:t>Applying Conditional Formatting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25786" y="1371600"/>
            <a:ext cx="7492427" cy="4865688"/>
          </a:xfrm>
        </p:spPr>
      </p:pic>
    </p:spTree>
    <p:extLst>
      <p:ext uri="{BB962C8B-B14F-4D97-AF65-F5344CB8AC3E}">
        <p14:creationId xmlns:p14="http://schemas.microsoft.com/office/powerpoint/2010/main" xmlns="" val="335926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Click the Format button to display the Format Cells dialog box</a:t>
            </a:r>
          </a:p>
          <a:p>
            <a:r>
              <a:rPr lang="en-US" dirty="0" smtClean="0"/>
              <a:t>If necessary, click the Font tab. Click the Color box arrow to display the Color gallery and then click the desired font color</a:t>
            </a:r>
          </a:p>
          <a:p>
            <a:r>
              <a:rPr lang="en-US" dirty="0" smtClean="0"/>
              <a:t>Click the Fill tab to display the Fill sheet and then click the desired background color</a:t>
            </a:r>
          </a:p>
          <a:p>
            <a:r>
              <a:rPr lang="en-US" dirty="0" smtClean="0"/>
              <a:t>Click the OK button to close the Format Cells dialog box with the desired font and background colors displayed in the Preview box</a:t>
            </a:r>
          </a:p>
          <a:p>
            <a:r>
              <a:rPr lang="en-US" dirty="0" smtClean="0"/>
              <a:t>Click the OK button to assign the conditional format to the selected range</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36</a:t>
            </a:fld>
            <a:endParaRPr lang="en-US" dirty="0"/>
          </a:p>
        </p:txBody>
      </p:sp>
      <p:sp>
        <p:nvSpPr>
          <p:cNvPr id="5" name="Title 4"/>
          <p:cNvSpPr>
            <a:spLocks noGrp="1"/>
          </p:cNvSpPr>
          <p:nvPr>
            <p:ph type="title"/>
          </p:nvPr>
        </p:nvSpPr>
        <p:spPr/>
        <p:txBody>
          <a:bodyPr/>
          <a:lstStyle/>
          <a:p>
            <a:r>
              <a:rPr lang="en-US" dirty="0"/>
              <a:t>Applying Conditional Formatting</a:t>
            </a:r>
          </a:p>
        </p:txBody>
      </p:sp>
    </p:spTree>
    <p:extLst>
      <p:ext uri="{BB962C8B-B14F-4D97-AF65-F5344CB8AC3E}">
        <p14:creationId xmlns:p14="http://schemas.microsoft.com/office/powerpoint/2010/main" xmlns="" val="2637160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37</a:t>
            </a:fld>
            <a:endParaRPr lang="en-US" dirty="0"/>
          </a:p>
        </p:txBody>
      </p:sp>
      <p:sp>
        <p:nvSpPr>
          <p:cNvPr id="5" name="Title 4"/>
          <p:cNvSpPr>
            <a:spLocks noGrp="1"/>
          </p:cNvSpPr>
          <p:nvPr>
            <p:ph type="title"/>
          </p:nvPr>
        </p:nvSpPr>
        <p:spPr/>
        <p:txBody>
          <a:bodyPr/>
          <a:lstStyle/>
          <a:p>
            <a:r>
              <a:rPr lang="en-US" dirty="0"/>
              <a:t>Applying Conditional Formatting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28208" y="1371600"/>
            <a:ext cx="6487584" cy="4865688"/>
          </a:xfrm>
        </p:spPr>
      </p:pic>
    </p:spTree>
    <p:extLst>
      <p:ext uri="{BB962C8B-B14F-4D97-AF65-F5344CB8AC3E}">
        <p14:creationId xmlns:p14="http://schemas.microsoft.com/office/powerpoint/2010/main" xmlns="" val="3420949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38</a:t>
            </a:fld>
            <a:endParaRPr lang="en-US" dirty="0"/>
          </a:p>
        </p:txBody>
      </p:sp>
      <p:sp>
        <p:nvSpPr>
          <p:cNvPr id="5" name="Title 4"/>
          <p:cNvSpPr>
            <a:spLocks noGrp="1"/>
          </p:cNvSpPr>
          <p:nvPr>
            <p:ph type="title"/>
          </p:nvPr>
        </p:nvSpPr>
        <p:spPr/>
        <p:txBody>
          <a:bodyPr/>
          <a:lstStyle/>
          <a:p>
            <a:r>
              <a:rPr lang="en-US" dirty="0" smtClean="0"/>
              <a:t>Conditional Formatting Operators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 y="1991717"/>
            <a:ext cx="8839200" cy="3625453"/>
          </a:xfrm>
        </p:spPr>
      </p:pic>
    </p:spTree>
    <p:extLst>
      <p:ext uri="{BB962C8B-B14F-4D97-AF65-F5344CB8AC3E}">
        <p14:creationId xmlns:p14="http://schemas.microsoft.com/office/powerpoint/2010/main" xmlns="" val="44352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Drag through the column headings for the columns you wish to resize</a:t>
            </a:r>
          </a:p>
          <a:p>
            <a:r>
              <a:rPr lang="en-US" dirty="0" smtClean="0"/>
              <a:t>Point to the boundary on the right side of the rightmost column to cause the mouse pointer to become a split double arrow</a:t>
            </a:r>
          </a:p>
          <a:p>
            <a:r>
              <a:rPr lang="en-US" dirty="0" smtClean="0"/>
              <a:t>Double-click the right boundary of the column to change the width of the selected columns to best fit</a:t>
            </a:r>
          </a:p>
          <a:p>
            <a:r>
              <a:rPr lang="en-US" dirty="0" smtClean="0"/>
              <a:t>To resize a column by dragging, point to the boundary of the right side of the column heading. When the mouse pointer changes to a split double arrow, drag to the desired width, and then release the mouse button</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39</a:t>
            </a:fld>
            <a:endParaRPr lang="en-US" dirty="0"/>
          </a:p>
        </p:txBody>
      </p:sp>
      <p:sp>
        <p:nvSpPr>
          <p:cNvPr id="5" name="Title 4"/>
          <p:cNvSpPr>
            <a:spLocks noGrp="1"/>
          </p:cNvSpPr>
          <p:nvPr>
            <p:ph type="title"/>
          </p:nvPr>
        </p:nvSpPr>
        <p:spPr/>
        <p:txBody>
          <a:bodyPr/>
          <a:lstStyle/>
          <a:p>
            <a:r>
              <a:rPr lang="en-US" dirty="0" smtClean="0"/>
              <a:t>Changing the Width of Columns</a:t>
            </a:r>
            <a:endParaRPr lang="en-US" dirty="0"/>
          </a:p>
        </p:txBody>
      </p:sp>
    </p:spTree>
    <p:extLst>
      <p:ext uri="{BB962C8B-B14F-4D97-AF65-F5344CB8AC3E}">
        <p14:creationId xmlns:p14="http://schemas.microsoft.com/office/powerpoint/2010/main" xmlns="" val="258987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a:t>
            </a:fld>
            <a:endParaRPr lang="en-US" dirty="0"/>
          </a:p>
        </p:txBody>
      </p:sp>
      <p:sp>
        <p:nvSpPr>
          <p:cNvPr id="5" name="Title 4"/>
          <p:cNvSpPr>
            <a:spLocks noGrp="1"/>
          </p:cNvSpPr>
          <p:nvPr>
            <p:ph type="title"/>
          </p:nvPr>
        </p:nvSpPr>
        <p:spPr/>
        <p:txBody>
          <a:bodyPr/>
          <a:lstStyle/>
          <a:p>
            <a:r>
              <a:rPr lang="en-US" dirty="0" smtClean="0"/>
              <a:t>Project – Worksheet with Formulas </a:t>
            </a:r>
            <a:br>
              <a:rPr lang="en-US" dirty="0" smtClean="0"/>
            </a:br>
            <a:r>
              <a:rPr lang="en-US" dirty="0" smtClean="0"/>
              <a:t>and Functions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82568" y="1371600"/>
            <a:ext cx="6778863" cy="4865688"/>
          </a:xfrm>
        </p:spPr>
      </p:pic>
    </p:spTree>
    <p:extLst>
      <p:ext uri="{BB962C8B-B14F-4D97-AF65-F5344CB8AC3E}">
        <p14:creationId xmlns:p14="http://schemas.microsoft.com/office/powerpoint/2010/main" xmlns="" val="3372314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40</a:t>
            </a:fld>
            <a:endParaRPr lang="en-US" dirty="0"/>
          </a:p>
        </p:txBody>
      </p:sp>
      <p:sp>
        <p:nvSpPr>
          <p:cNvPr id="5" name="Title 4"/>
          <p:cNvSpPr>
            <a:spLocks noGrp="1"/>
          </p:cNvSpPr>
          <p:nvPr>
            <p:ph type="title"/>
          </p:nvPr>
        </p:nvSpPr>
        <p:spPr/>
        <p:txBody>
          <a:bodyPr/>
          <a:lstStyle/>
          <a:p>
            <a:r>
              <a:rPr lang="en-US" dirty="0"/>
              <a:t>Changing the Width of Columns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91766" y="1371600"/>
            <a:ext cx="6760467" cy="4865688"/>
          </a:xfrm>
        </p:spPr>
      </p:pic>
    </p:spTree>
    <p:extLst>
      <p:ext uri="{BB962C8B-B14F-4D97-AF65-F5344CB8AC3E}">
        <p14:creationId xmlns:p14="http://schemas.microsoft.com/office/powerpoint/2010/main" xmlns="" val="1638405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Point to the boundary below the row heading to resize</a:t>
            </a:r>
          </a:p>
          <a:p>
            <a:r>
              <a:rPr lang="en-US" dirty="0" smtClean="0"/>
              <a:t>Drag the boundary to the desired row height and then release the mouse button</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41</a:t>
            </a:fld>
            <a:endParaRPr lang="en-US" dirty="0"/>
          </a:p>
        </p:txBody>
      </p:sp>
      <p:sp>
        <p:nvSpPr>
          <p:cNvPr id="5" name="Title 4"/>
          <p:cNvSpPr>
            <a:spLocks noGrp="1"/>
          </p:cNvSpPr>
          <p:nvPr>
            <p:ph type="title"/>
          </p:nvPr>
        </p:nvSpPr>
        <p:spPr/>
        <p:txBody>
          <a:bodyPr/>
          <a:lstStyle/>
          <a:p>
            <a:r>
              <a:rPr lang="en-US" dirty="0" smtClean="0"/>
              <a:t>Changing the Heights of Rows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5400" y="3428999"/>
            <a:ext cx="5562600" cy="2808461"/>
          </a:xfrm>
          <a:prstGeom prst="rect">
            <a:avLst/>
          </a:prstGeom>
        </p:spPr>
      </p:pic>
    </p:spTree>
    <p:extLst>
      <p:ext uri="{BB962C8B-B14F-4D97-AF65-F5344CB8AC3E}">
        <p14:creationId xmlns:p14="http://schemas.microsoft.com/office/powerpoint/2010/main" xmlns="" val="1832912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cell A1 so that the spell checker begins checking at the selected cell</a:t>
            </a:r>
          </a:p>
          <a:p>
            <a:r>
              <a:rPr lang="en-US" dirty="0" smtClean="0"/>
              <a:t>Click the Spelling button on the Review tab to run the spell checker and display the misspelled words in the Spelling dialog box</a:t>
            </a:r>
          </a:p>
          <a:p>
            <a:r>
              <a:rPr lang="en-US" dirty="0" smtClean="0"/>
              <a:t>Apply the desired action to each misspelled word</a:t>
            </a:r>
          </a:p>
          <a:p>
            <a:r>
              <a:rPr lang="en-US" dirty="0" smtClean="0"/>
              <a:t>When the spell checker is finished, click the Close button</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42</a:t>
            </a:fld>
            <a:endParaRPr lang="en-US" dirty="0"/>
          </a:p>
        </p:txBody>
      </p:sp>
      <p:sp>
        <p:nvSpPr>
          <p:cNvPr id="5" name="Title 4"/>
          <p:cNvSpPr>
            <a:spLocks noGrp="1"/>
          </p:cNvSpPr>
          <p:nvPr>
            <p:ph type="title"/>
          </p:nvPr>
        </p:nvSpPr>
        <p:spPr/>
        <p:txBody>
          <a:bodyPr/>
          <a:lstStyle/>
          <a:p>
            <a:r>
              <a:rPr lang="en-US" dirty="0" smtClean="0"/>
              <a:t>Checking Spelling on the Worksheet</a:t>
            </a:r>
            <a:endParaRPr lang="en-US" dirty="0"/>
          </a:p>
        </p:txBody>
      </p:sp>
    </p:spTree>
    <p:extLst>
      <p:ext uri="{BB962C8B-B14F-4D97-AF65-F5344CB8AC3E}">
        <p14:creationId xmlns:p14="http://schemas.microsoft.com/office/powerpoint/2010/main" xmlns="" val="3519093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43</a:t>
            </a:fld>
            <a:endParaRPr lang="en-US" dirty="0"/>
          </a:p>
        </p:txBody>
      </p:sp>
      <p:sp>
        <p:nvSpPr>
          <p:cNvPr id="5" name="Title 4"/>
          <p:cNvSpPr>
            <a:spLocks noGrp="1"/>
          </p:cNvSpPr>
          <p:nvPr>
            <p:ph type="title"/>
          </p:nvPr>
        </p:nvSpPr>
        <p:spPr/>
        <p:txBody>
          <a:bodyPr/>
          <a:lstStyle/>
          <a:p>
            <a:r>
              <a:rPr lang="en-US" dirty="0"/>
              <a:t>Checking Spelling on the Worksheet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63591" y="1371600"/>
            <a:ext cx="6616818" cy="4865688"/>
          </a:xfrm>
        </p:spPr>
      </p:pic>
    </p:spTree>
    <p:extLst>
      <p:ext uri="{BB962C8B-B14F-4D97-AF65-F5344CB8AC3E}">
        <p14:creationId xmlns:p14="http://schemas.microsoft.com/office/powerpoint/2010/main" xmlns="" val="1686310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Click the Page Layout button on the status bar to view the worksheet in Page Layout view</a:t>
            </a:r>
          </a:p>
          <a:p>
            <a:r>
              <a:rPr lang="en-US" dirty="0" smtClean="0"/>
              <a:t>Click the Margins button on the Page Layout tab to display the Margins gallery</a:t>
            </a:r>
          </a:p>
          <a:p>
            <a:r>
              <a:rPr lang="en-US" dirty="0" smtClean="0"/>
              <a:t>Click the desired margin style to change the worksheet margins to the selected style</a:t>
            </a:r>
          </a:p>
          <a:p>
            <a:r>
              <a:rPr lang="en-US" dirty="0" smtClean="0"/>
              <a:t>Click above cell A1 in the center area of the Header area</a:t>
            </a:r>
          </a:p>
          <a:p>
            <a:r>
              <a:rPr lang="en-US" dirty="0" smtClean="0"/>
              <a:t>Type the desired worksheet header, and then press the ENTER key</a:t>
            </a:r>
            <a:endParaRPr lang="en-US" dirty="0"/>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44</a:t>
            </a:fld>
            <a:endParaRPr lang="en-US" dirty="0"/>
          </a:p>
        </p:txBody>
      </p:sp>
      <p:sp>
        <p:nvSpPr>
          <p:cNvPr id="5" name="Title 4"/>
          <p:cNvSpPr>
            <a:spLocks noGrp="1"/>
          </p:cNvSpPr>
          <p:nvPr>
            <p:ph type="title"/>
          </p:nvPr>
        </p:nvSpPr>
        <p:spPr/>
        <p:txBody>
          <a:bodyPr>
            <a:normAutofit fontScale="90000"/>
          </a:bodyPr>
          <a:lstStyle/>
          <a:p>
            <a:r>
              <a:rPr lang="en-US" dirty="0" smtClean="0"/>
              <a:t>Changing the Worksheet’s Margins, Header, and Orientation in Page Layout View</a:t>
            </a:r>
            <a:endParaRPr lang="en-US" dirty="0"/>
          </a:p>
        </p:txBody>
      </p:sp>
    </p:spTree>
    <p:extLst>
      <p:ext uri="{BB962C8B-B14F-4D97-AF65-F5344CB8AC3E}">
        <p14:creationId xmlns:p14="http://schemas.microsoft.com/office/powerpoint/2010/main" xmlns="" val="161818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45</a:t>
            </a:fld>
            <a:endParaRPr lang="en-US" dirty="0"/>
          </a:p>
        </p:txBody>
      </p:sp>
      <p:sp>
        <p:nvSpPr>
          <p:cNvPr id="5" name="Title 4"/>
          <p:cNvSpPr>
            <a:spLocks noGrp="1"/>
          </p:cNvSpPr>
          <p:nvPr>
            <p:ph type="title"/>
          </p:nvPr>
        </p:nvSpPr>
        <p:spPr/>
        <p:txBody>
          <a:bodyPr>
            <a:normAutofit fontScale="90000"/>
          </a:bodyPr>
          <a:lstStyle/>
          <a:p>
            <a:r>
              <a:rPr lang="en-US" dirty="0"/>
              <a:t>Changing the Worksheet’s Margins, Header, and Orientation in Page Layout View</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27792" y="1371600"/>
            <a:ext cx="8088416" cy="4865688"/>
          </a:xfrm>
        </p:spPr>
      </p:pic>
    </p:spTree>
    <p:extLst>
      <p:ext uri="{BB962C8B-B14F-4D97-AF65-F5344CB8AC3E}">
        <p14:creationId xmlns:p14="http://schemas.microsoft.com/office/powerpoint/2010/main" xmlns="" val="665122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Click another cell to deselect the header, and then click the Orientation button on the Page Layout tab to display the Orientation gallery</a:t>
            </a:r>
          </a:p>
          <a:p>
            <a:r>
              <a:rPr lang="en-US" sz="2800" dirty="0" smtClean="0"/>
              <a:t>Click the desired orientation in the Orientation gallery to change the worksheet’s orientation</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46</a:t>
            </a:fld>
            <a:endParaRPr lang="en-US" dirty="0"/>
          </a:p>
        </p:txBody>
      </p:sp>
      <p:sp>
        <p:nvSpPr>
          <p:cNvPr id="5" name="Title 4"/>
          <p:cNvSpPr>
            <a:spLocks noGrp="1"/>
          </p:cNvSpPr>
          <p:nvPr>
            <p:ph type="title"/>
          </p:nvPr>
        </p:nvSpPr>
        <p:spPr/>
        <p:txBody>
          <a:bodyPr>
            <a:normAutofit fontScale="90000"/>
          </a:bodyPr>
          <a:lstStyle/>
          <a:p>
            <a:r>
              <a:rPr lang="en-US" dirty="0"/>
              <a:t>Changing the Worksheet’s Margins, Header, and Orientation in Page Layout View</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7000" y="3644600"/>
            <a:ext cx="4267200" cy="2662833"/>
          </a:xfrm>
          <a:prstGeom prst="rect">
            <a:avLst/>
          </a:prstGeom>
        </p:spPr>
      </p:pic>
    </p:spTree>
    <p:extLst>
      <p:ext uri="{BB962C8B-B14F-4D97-AF65-F5344CB8AC3E}">
        <p14:creationId xmlns:p14="http://schemas.microsoft.com/office/powerpoint/2010/main" xmlns="" val="2031512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Select the range to print</a:t>
            </a:r>
          </a:p>
          <a:p>
            <a:r>
              <a:rPr lang="en-US" dirty="0" smtClean="0"/>
              <a:t>Click </a:t>
            </a:r>
            <a:r>
              <a:rPr lang="en-US" dirty="0"/>
              <a:t>File on the Ribbon to open the Backstage </a:t>
            </a:r>
            <a:r>
              <a:rPr lang="en-US" dirty="0" smtClean="0"/>
              <a:t>view</a:t>
            </a:r>
            <a:endParaRPr lang="en-US" dirty="0"/>
          </a:p>
          <a:p>
            <a:r>
              <a:rPr lang="en-US" dirty="0"/>
              <a:t>Click the Print </a:t>
            </a:r>
            <a:r>
              <a:rPr lang="en-US" dirty="0" smtClean="0"/>
              <a:t>tab</a:t>
            </a:r>
            <a:r>
              <a:rPr lang="en-US" b="1" dirty="0" smtClean="0"/>
              <a:t> </a:t>
            </a:r>
            <a:r>
              <a:rPr lang="en-US" dirty="0"/>
              <a:t>to display the Print </a:t>
            </a:r>
            <a:r>
              <a:rPr lang="en-US" dirty="0" smtClean="0"/>
              <a:t>gallery</a:t>
            </a:r>
            <a:endParaRPr lang="en-US" dirty="0"/>
          </a:p>
          <a:p>
            <a:r>
              <a:rPr lang="en-US" dirty="0"/>
              <a:t>Click Print Active </a:t>
            </a:r>
            <a:r>
              <a:rPr lang="en-US" dirty="0" smtClean="0"/>
              <a:t>Sheets </a:t>
            </a:r>
            <a:r>
              <a:rPr lang="en-US" dirty="0"/>
              <a:t>in the Settings area </a:t>
            </a:r>
            <a:r>
              <a:rPr lang="en-US" dirty="0" smtClean="0"/>
              <a:t>to </a:t>
            </a:r>
            <a:r>
              <a:rPr lang="en-US" dirty="0"/>
              <a:t>display a list of options that determine what Excel should </a:t>
            </a:r>
            <a:r>
              <a:rPr lang="en-US" dirty="0" smtClean="0"/>
              <a:t>print</a:t>
            </a:r>
          </a:p>
          <a:p>
            <a:r>
              <a:rPr lang="en-US" dirty="0" smtClean="0"/>
              <a:t>Click </a:t>
            </a:r>
            <a:r>
              <a:rPr lang="en-US" dirty="0"/>
              <a:t>Print Selection to instruct Excel to print only the selected </a:t>
            </a:r>
            <a:r>
              <a:rPr lang="en-US" dirty="0" smtClean="0"/>
              <a:t>range</a:t>
            </a:r>
            <a:endParaRPr lang="en-US" dirty="0"/>
          </a:p>
          <a:p>
            <a:r>
              <a:rPr lang="en-US" dirty="0"/>
              <a:t>Click the Print </a:t>
            </a:r>
            <a:r>
              <a:rPr lang="en-US" dirty="0" smtClean="0"/>
              <a:t>button </a:t>
            </a:r>
            <a:r>
              <a:rPr lang="en-US" dirty="0"/>
              <a:t>in the Print gallery to print the selected range of the worksheet on the currently selected printer </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47</a:t>
            </a:fld>
            <a:endParaRPr lang="en-US" dirty="0"/>
          </a:p>
        </p:txBody>
      </p:sp>
      <p:sp>
        <p:nvSpPr>
          <p:cNvPr id="5" name="Title 4"/>
          <p:cNvSpPr>
            <a:spLocks noGrp="1"/>
          </p:cNvSpPr>
          <p:nvPr>
            <p:ph type="title"/>
          </p:nvPr>
        </p:nvSpPr>
        <p:spPr/>
        <p:txBody>
          <a:bodyPr/>
          <a:lstStyle/>
          <a:p>
            <a:r>
              <a:rPr lang="en-US" dirty="0" smtClean="0"/>
              <a:t>Printing a Section of the Worksheet</a:t>
            </a:r>
            <a:endParaRPr lang="en-US" dirty="0"/>
          </a:p>
        </p:txBody>
      </p:sp>
    </p:spTree>
    <p:extLst>
      <p:ext uri="{BB962C8B-B14F-4D97-AF65-F5344CB8AC3E}">
        <p14:creationId xmlns:p14="http://schemas.microsoft.com/office/powerpoint/2010/main" xmlns="" val="919684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48</a:t>
            </a:fld>
            <a:endParaRPr lang="en-US" dirty="0"/>
          </a:p>
        </p:txBody>
      </p:sp>
      <p:sp>
        <p:nvSpPr>
          <p:cNvPr id="5" name="Title 4"/>
          <p:cNvSpPr>
            <a:spLocks noGrp="1"/>
          </p:cNvSpPr>
          <p:nvPr>
            <p:ph type="title"/>
          </p:nvPr>
        </p:nvSpPr>
        <p:spPr/>
        <p:txBody>
          <a:bodyPr/>
          <a:lstStyle/>
          <a:p>
            <a:r>
              <a:rPr lang="en-US" dirty="0"/>
              <a:t>Printing a Section of the Worksheet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1874" y="1371600"/>
            <a:ext cx="8680251" cy="4865688"/>
          </a:xfrm>
        </p:spPr>
      </p:pic>
    </p:spTree>
    <p:extLst>
      <p:ext uri="{BB962C8B-B14F-4D97-AF65-F5344CB8AC3E}">
        <p14:creationId xmlns:p14="http://schemas.microsoft.com/office/powerpoint/2010/main" xmlns="" val="476404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Press CTRL+ACCENT MARK (`) to display the worksheet with formulas</a:t>
            </a:r>
          </a:p>
          <a:p>
            <a:r>
              <a:rPr lang="en-US" dirty="0" smtClean="0"/>
              <a:t>Click the Page Setup Dialog Box Launcher on the Page Layout tab to display the Page Setup dialog box</a:t>
            </a:r>
          </a:p>
          <a:p>
            <a:r>
              <a:rPr lang="en-US" dirty="0" smtClean="0"/>
              <a:t>If necessary, click Fit to in the Scaling area to select it</a:t>
            </a:r>
          </a:p>
          <a:p>
            <a:r>
              <a:rPr lang="en-US" dirty="0" smtClean="0"/>
              <a:t>Click the Print button to print the formulas in the worksheet on one page. If necessary, in the Backstage view, select the Print Active Sheets option in the Settings area of the Print gallery</a:t>
            </a:r>
          </a:p>
          <a:p>
            <a:r>
              <a:rPr lang="en-US" dirty="0" smtClean="0"/>
              <a:t>When Excel displays the Backstage view, click the Print button to print the worksheet</a:t>
            </a:r>
          </a:p>
          <a:p>
            <a:r>
              <a:rPr lang="en-US" dirty="0" smtClean="0"/>
              <a:t>After </a:t>
            </a:r>
            <a:r>
              <a:rPr lang="en-US" dirty="0"/>
              <a:t>viewing and printing the formulas version, press </a:t>
            </a:r>
            <a:r>
              <a:rPr lang="en-US" dirty="0" smtClean="0"/>
              <a:t>CTRL+ACCENT MARK </a:t>
            </a:r>
            <a:r>
              <a:rPr lang="en-US" dirty="0"/>
              <a:t>(`) to instruct Excel to display the values version </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49</a:t>
            </a:fld>
            <a:endParaRPr lang="en-US" dirty="0"/>
          </a:p>
        </p:txBody>
      </p:sp>
      <p:sp>
        <p:nvSpPr>
          <p:cNvPr id="5" name="Title 4"/>
          <p:cNvSpPr>
            <a:spLocks noGrp="1"/>
          </p:cNvSpPr>
          <p:nvPr>
            <p:ph type="title"/>
          </p:nvPr>
        </p:nvSpPr>
        <p:spPr/>
        <p:txBody>
          <a:bodyPr>
            <a:normAutofit fontScale="90000"/>
          </a:bodyPr>
          <a:lstStyle/>
          <a:p>
            <a:r>
              <a:rPr lang="en-US" dirty="0" smtClean="0"/>
              <a:t>Displaying the Formulas in the Worksheet and Fitting the Printout on One Page</a:t>
            </a:r>
            <a:endParaRPr lang="en-US" dirty="0"/>
          </a:p>
        </p:txBody>
      </p:sp>
    </p:spTree>
    <p:extLst>
      <p:ext uri="{BB962C8B-B14F-4D97-AF65-F5344CB8AC3E}">
        <p14:creationId xmlns:p14="http://schemas.microsoft.com/office/powerpoint/2010/main" xmlns="" val="416534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Plan the layout of the worksheet</a:t>
            </a:r>
          </a:p>
          <a:p>
            <a:r>
              <a:rPr lang="en-US" dirty="0" smtClean="0"/>
              <a:t>Determine the necessary formulas and functions needed</a:t>
            </a:r>
          </a:p>
          <a:p>
            <a:r>
              <a:rPr lang="en-US" dirty="0" smtClean="0"/>
              <a:t>Identify how to format various elements of the worksheet</a:t>
            </a:r>
          </a:p>
          <a:p>
            <a:r>
              <a:rPr lang="en-US" dirty="0" smtClean="0"/>
              <a:t>Establish rules for conditional formatting</a:t>
            </a:r>
          </a:p>
          <a:p>
            <a:r>
              <a:rPr lang="en-US" dirty="0" smtClean="0"/>
              <a:t>Specify how the hard copy of a worksheet should appear</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a:t>
            </a:fld>
            <a:endParaRPr lang="en-US" dirty="0"/>
          </a:p>
        </p:txBody>
      </p:sp>
      <p:sp>
        <p:nvSpPr>
          <p:cNvPr id="5" name="Title 4"/>
          <p:cNvSpPr>
            <a:spLocks noGrp="1"/>
          </p:cNvSpPr>
          <p:nvPr>
            <p:ph type="title"/>
          </p:nvPr>
        </p:nvSpPr>
        <p:spPr/>
        <p:txBody>
          <a:bodyPr/>
          <a:lstStyle/>
          <a:p>
            <a:r>
              <a:rPr lang="en-US" dirty="0" smtClean="0"/>
              <a:t>General Project Guidelines</a:t>
            </a:r>
            <a:endParaRPr lang="en-US" dirty="0"/>
          </a:p>
        </p:txBody>
      </p:sp>
    </p:spTree>
    <p:extLst>
      <p:ext uri="{BB962C8B-B14F-4D97-AF65-F5344CB8AC3E}">
        <p14:creationId xmlns:p14="http://schemas.microsoft.com/office/powerpoint/2010/main" xmlns="" val="3302949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50</a:t>
            </a:fld>
            <a:endParaRPr lang="en-US" dirty="0"/>
          </a:p>
        </p:txBody>
      </p:sp>
      <p:sp>
        <p:nvSpPr>
          <p:cNvPr id="5" name="Title 4"/>
          <p:cNvSpPr>
            <a:spLocks noGrp="1"/>
          </p:cNvSpPr>
          <p:nvPr>
            <p:ph type="title"/>
          </p:nvPr>
        </p:nvSpPr>
        <p:spPr/>
        <p:txBody>
          <a:bodyPr>
            <a:normAutofit fontScale="90000"/>
          </a:bodyPr>
          <a:lstStyle/>
          <a:p>
            <a:r>
              <a:rPr lang="en-US" dirty="0"/>
              <a:t>Displaying the Formulas in the Worksheet and Fitting the Printout on One Page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6028" y="1371600"/>
            <a:ext cx="7971943" cy="4865688"/>
          </a:xfrm>
        </p:spPr>
      </p:pic>
    </p:spTree>
    <p:extLst>
      <p:ext uri="{BB962C8B-B14F-4D97-AF65-F5344CB8AC3E}">
        <p14:creationId xmlns:p14="http://schemas.microsoft.com/office/powerpoint/2010/main" xmlns="" val="2887932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Enter </a:t>
            </a:r>
            <a:r>
              <a:rPr lang="en-US" dirty="0"/>
              <a:t>formulas using the </a:t>
            </a:r>
            <a:r>
              <a:rPr lang="en-US" dirty="0" smtClean="0"/>
              <a:t>keyboard</a:t>
            </a:r>
            <a:endParaRPr lang="en-US" dirty="0"/>
          </a:p>
          <a:p>
            <a:r>
              <a:rPr lang="en-US" dirty="0"/>
              <a:t>Enter formulas using Point </a:t>
            </a:r>
            <a:r>
              <a:rPr lang="en-US" dirty="0" smtClean="0"/>
              <a:t>mode</a:t>
            </a:r>
            <a:endParaRPr lang="en-US" dirty="0"/>
          </a:p>
          <a:p>
            <a:r>
              <a:rPr lang="en-US" dirty="0"/>
              <a:t>Apply the AVERAGE, MAX, and </a:t>
            </a:r>
            <a:r>
              <a:rPr lang="en-US" dirty="0" smtClean="0"/>
              <a:t>MIN </a:t>
            </a:r>
            <a:r>
              <a:rPr lang="en-US" dirty="0"/>
              <a:t>functions</a:t>
            </a:r>
          </a:p>
          <a:p>
            <a:r>
              <a:rPr lang="en-US" dirty="0"/>
              <a:t>Verify a formula using Range </a:t>
            </a:r>
            <a:r>
              <a:rPr lang="en-US" dirty="0" smtClean="0"/>
              <a:t>Finder</a:t>
            </a:r>
            <a:endParaRPr lang="en-US" dirty="0"/>
          </a:p>
          <a:p>
            <a:r>
              <a:rPr lang="en-US" dirty="0"/>
              <a:t>Apply a theme to a </a:t>
            </a:r>
            <a:r>
              <a:rPr lang="en-US" dirty="0" smtClean="0"/>
              <a:t>workbook</a:t>
            </a:r>
            <a:endParaRPr lang="en-US" dirty="0"/>
          </a:p>
          <a:p>
            <a:r>
              <a:rPr lang="en-US" dirty="0"/>
              <a:t>Apply a date format to a cell or </a:t>
            </a:r>
            <a:r>
              <a:rPr lang="en-US" dirty="0" smtClean="0"/>
              <a:t>range</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Chapter Summary</a:t>
            </a:r>
            <a:endParaRPr lang="en-US" dirty="0"/>
          </a:p>
        </p:txBody>
      </p:sp>
      <p:sp>
        <p:nvSpPr>
          <p:cNvPr id="15" name="Footer Placeholder 14"/>
          <p:cNvSpPr>
            <a:spLocks noGrp="1"/>
          </p:cNvSpPr>
          <p:nvPr>
            <p:ph type="ftr" sz="quarter" idx="11"/>
          </p:nvPr>
        </p:nvSpPr>
        <p:spPr/>
        <p:txBody>
          <a:bodyPr/>
          <a:lstStyle/>
          <a:p>
            <a:r>
              <a:rPr lang="en-US" smtClean="0"/>
              <a:t>Formulas, Functions, and Formatting</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51</a:t>
            </a:fld>
            <a:endParaRPr lang="en-US" dirty="0"/>
          </a:p>
        </p:txBody>
      </p:sp>
    </p:spTree>
    <p:extLst>
      <p:ext uri="{BB962C8B-B14F-4D97-AF65-F5344CB8AC3E}">
        <p14:creationId xmlns:p14="http://schemas.microsoft.com/office/powerpoint/2010/main" xmlns="" val="127345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 </a:t>
            </a:r>
            <a:r>
              <a:rPr lang="en-US" dirty="0"/>
              <a:t>conditional formatting to </a:t>
            </a:r>
            <a:r>
              <a:rPr lang="en-US" dirty="0" smtClean="0"/>
              <a:t>cells</a:t>
            </a:r>
            <a:endParaRPr lang="en-US" dirty="0"/>
          </a:p>
          <a:p>
            <a:r>
              <a:rPr lang="en-US" dirty="0"/>
              <a:t>Change column width and row </a:t>
            </a:r>
            <a:r>
              <a:rPr lang="en-US" dirty="0" smtClean="0"/>
              <a:t>height</a:t>
            </a:r>
            <a:endParaRPr lang="en-US" dirty="0"/>
          </a:p>
          <a:p>
            <a:r>
              <a:rPr lang="en-US" dirty="0"/>
              <a:t>Check the spelling in a </a:t>
            </a:r>
            <a:r>
              <a:rPr lang="en-US" dirty="0" smtClean="0"/>
              <a:t>worksheet</a:t>
            </a:r>
            <a:endParaRPr lang="en-US" dirty="0"/>
          </a:p>
          <a:p>
            <a:r>
              <a:rPr lang="en-US" dirty="0"/>
              <a:t>Set margins, headers, and </a:t>
            </a:r>
            <a:r>
              <a:rPr lang="en-US" dirty="0" smtClean="0"/>
              <a:t>footers </a:t>
            </a:r>
            <a:r>
              <a:rPr lang="en-US" dirty="0"/>
              <a:t>in Page Layout view</a:t>
            </a:r>
          </a:p>
          <a:p>
            <a:r>
              <a:rPr lang="en-US" dirty="0"/>
              <a:t>Preview and print versions of </a:t>
            </a:r>
            <a:r>
              <a:rPr lang="en-US" dirty="0" smtClean="0"/>
              <a:t>a </a:t>
            </a:r>
            <a:r>
              <a:rPr lang="en-US" dirty="0"/>
              <a:t>worksheet</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52</a:t>
            </a:fld>
            <a:endParaRPr lang="en-US" dirty="0"/>
          </a:p>
        </p:txBody>
      </p:sp>
      <p:sp>
        <p:nvSpPr>
          <p:cNvPr id="5" name="Title 4"/>
          <p:cNvSpPr>
            <a:spLocks noGrp="1"/>
          </p:cNvSpPr>
          <p:nvPr>
            <p:ph type="title"/>
          </p:nvPr>
        </p:nvSpPr>
        <p:spPr/>
        <p:txBody>
          <a:bodyPr/>
          <a:lstStyle/>
          <a:p>
            <a:r>
              <a:rPr lang="en-US" dirty="0" smtClean="0"/>
              <a:t>Chapter Summary</a:t>
            </a:r>
            <a:endParaRPr lang="en-US" dirty="0"/>
          </a:p>
        </p:txBody>
      </p:sp>
    </p:spTree>
    <p:extLst>
      <p:ext uri="{BB962C8B-B14F-4D97-AF65-F5344CB8AC3E}">
        <p14:creationId xmlns:p14="http://schemas.microsoft.com/office/powerpoint/2010/main" xmlns="" val="3153177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3352801"/>
            <a:ext cx="4572000" cy="2590800"/>
          </a:xfrm>
        </p:spPr>
        <p:txBody>
          <a:bodyPr/>
          <a:lstStyle/>
          <a:p>
            <a:r>
              <a:rPr lang="en-US" dirty="0" smtClean="0"/>
              <a:t>Chapter 2 Complete</a:t>
            </a:r>
            <a:endParaRPr lang="en-US" dirty="0"/>
          </a:p>
        </p:txBody>
      </p:sp>
      <p:sp>
        <p:nvSpPr>
          <p:cNvPr id="6" name="Title 5"/>
          <p:cNvSpPr>
            <a:spLocks noGrp="1"/>
          </p:cNvSpPr>
          <p:nvPr>
            <p:ph type="ctrTitle"/>
          </p:nvPr>
        </p:nvSpPr>
        <p:spPr/>
        <p:txBody>
          <a:bodyPr/>
          <a:lstStyle/>
          <a:p>
            <a:r>
              <a:rPr lang="en-US" dirty="0" smtClean="0"/>
              <a:t>Microsoft</a:t>
            </a:r>
            <a:br>
              <a:rPr lang="en-US" dirty="0" smtClean="0"/>
            </a:br>
            <a:r>
              <a:rPr lang="en-US" dirty="0" smtClean="0"/>
              <a:t>Excel 2010</a:t>
            </a:r>
            <a:endParaRPr lang="en-US" dirty="0"/>
          </a:p>
        </p:txBody>
      </p:sp>
    </p:spTree>
    <p:extLst>
      <p:ext uri="{BB962C8B-B14F-4D97-AF65-F5344CB8AC3E}">
        <p14:creationId xmlns:p14="http://schemas.microsoft.com/office/powerpoint/2010/main" xmlns="" val="998909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the cell to contain the formula selected, type the formula </a:t>
            </a:r>
            <a:r>
              <a:rPr lang="en-US" dirty="0" smtClean="0"/>
              <a:t>in the cell to display the formula in </a:t>
            </a:r>
            <a:r>
              <a:rPr lang="en-US" dirty="0" smtClean="0"/>
              <a:t>the formula bar and in the current cell and to display colored borders around the cells referenced in the formula</a:t>
            </a:r>
          </a:p>
          <a:p>
            <a:r>
              <a:rPr lang="en-US" dirty="0" smtClean="0"/>
              <a:t>Press the RIGHT arrow key to complete the arithmetic operation indicated by the formula, to display the result in the worksheet, and to select the cell to the right</a:t>
            </a:r>
          </a:p>
        </p:txBody>
      </p:sp>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a:t>
            </a:fld>
            <a:endParaRPr lang="en-US" dirty="0"/>
          </a:p>
        </p:txBody>
      </p:sp>
      <p:sp>
        <p:nvSpPr>
          <p:cNvPr id="5" name="Title 4"/>
          <p:cNvSpPr>
            <a:spLocks noGrp="1"/>
          </p:cNvSpPr>
          <p:nvPr>
            <p:ph type="title"/>
          </p:nvPr>
        </p:nvSpPr>
        <p:spPr/>
        <p:txBody>
          <a:bodyPr/>
          <a:lstStyle/>
          <a:p>
            <a:r>
              <a:rPr lang="en-US" dirty="0" smtClean="0"/>
              <a:t>Entering a Formula Using the Keyboard</a:t>
            </a:r>
            <a:endParaRPr lang="en-US" dirty="0"/>
          </a:p>
        </p:txBody>
      </p:sp>
    </p:spTree>
    <p:extLst>
      <p:ext uri="{BB962C8B-B14F-4D97-AF65-F5344CB8AC3E}">
        <p14:creationId xmlns:p14="http://schemas.microsoft.com/office/powerpoint/2010/main" xmlns="" val="98706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7</a:t>
            </a:fld>
            <a:endParaRPr lang="en-US" dirty="0"/>
          </a:p>
        </p:txBody>
      </p:sp>
      <p:sp>
        <p:nvSpPr>
          <p:cNvPr id="5" name="Title 4"/>
          <p:cNvSpPr>
            <a:spLocks noGrp="1"/>
          </p:cNvSpPr>
          <p:nvPr>
            <p:ph type="title"/>
          </p:nvPr>
        </p:nvSpPr>
        <p:spPr/>
        <p:txBody>
          <a:bodyPr/>
          <a:lstStyle/>
          <a:p>
            <a:r>
              <a:rPr lang="en-US" dirty="0"/>
              <a:t>Entering a Formula Using the Keyboard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70318" y="1371600"/>
            <a:ext cx="7403364" cy="4865688"/>
          </a:xfrm>
        </p:spPr>
      </p:pic>
    </p:spTree>
    <p:extLst>
      <p:ext uri="{BB962C8B-B14F-4D97-AF65-F5344CB8AC3E}">
        <p14:creationId xmlns:p14="http://schemas.microsoft.com/office/powerpoint/2010/main" xmlns="" val="418557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8</a:t>
            </a:fld>
            <a:endParaRPr lang="en-US" dirty="0"/>
          </a:p>
        </p:txBody>
      </p:sp>
      <p:sp>
        <p:nvSpPr>
          <p:cNvPr id="5" name="Title 4"/>
          <p:cNvSpPr>
            <a:spLocks noGrp="1"/>
          </p:cNvSpPr>
          <p:nvPr>
            <p:ph type="title"/>
          </p:nvPr>
        </p:nvSpPr>
        <p:spPr/>
        <p:txBody>
          <a:bodyPr/>
          <a:lstStyle/>
          <a:p>
            <a:r>
              <a:rPr lang="en-US" dirty="0" smtClean="0"/>
              <a:t>Arithmetic Operations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 y="2142778"/>
            <a:ext cx="8839200" cy="3323332"/>
          </a:xfrm>
        </p:spPr>
      </p:pic>
    </p:spTree>
    <p:extLst>
      <p:ext uri="{BB962C8B-B14F-4D97-AF65-F5344CB8AC3E}">
        <p14:creationId xmlns:p14="http://schemas.microsoft.com/office/powerpoint/2010/main" xmlns="" val="345155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Formulas, Functions, and Formatting</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9</a:t>
            </a:fld>
            <a:endParaRPr lang="en-US" dirty="0"/>
          </a:p>
        </p:txBody>
      </p:sp>
      <p:sp>
        <p:nvSpPr>
          <p:cNvPr id="5" name="Title 4"/>
          <p:cNvSpPr>
            <a:spLocks noGrp="1"/>
          </p:cNvSpPr>
          <p:nvPr>
            <p:ph type="title"/>
          </p:nvPr>
        </p:nvSpPr>
        <p:spPr/>
        <p:txBody>
          <a:bodyPr/>
          <a:lstStyle/>
          <a:p>
            <a:r>
              <a:rPr lang="en-US" dirty="0" smtClean="0"/>
              <a:t>Order of Operations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 y="1629172"/>
            <a:ext cx="8839200" cy="4350543"/>
          </a:xfrm>
        </p:spPr>
      </p:pic>
    </p:spTree>
    <p:extLst>
      <p:ext uri="{BB962C8B-B14F-4D97-AF65-F5344CB8AC3E}">
        <p14:creationId xmlns:p14="http://schemas.microsoft.com/office/powerpoint/2010/main" xmlns="" val="594448949"/>
      </p:ext>
    </p:extLst>
  </p:cSld>
  <p:clrMapOvr>
    <a:masterClrMapping/>
  </p:clrMapOvr>
</p:sld>
</file>

<file path=ppt/theme/theme1.xml><?xml version="1.0" encoding="utf-8"?>
<a:theme xmlns:a="http://schemas.openxmlformats.org/drawingml/2006/main" name="Access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 2010</Template>
  <TotalTime>263</TotalTime>
  <Words>2430</Words>
  <Application>Microsoft Office PowerPoint</Application>
  <PresentationFormat>On-screen Show (4:3)</PresentationFormat>
  <Paragraphs>274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Access 2010</vt:lpstr>
      <vt:lpstr>Microsoft Excel 2010</vt:lpstr>
      <vt:lpstr>Objectives</vt:lpstr>
      <vt:lpstr>Objectives</vt:lpstr>
      <vt:lpstr>Project – Worksheet with Formulas  and Functions</vt:lpstr>
      <vt:lpstr>General Project Guidelines</vt:lpstr>
      <vt:lpstr>Entering a Formula Using the Keyboard</vt:lpstr>
      <vt:lpstr>Entering a Formula Using the Keyboard</vt:lpstr>
      <vt:lpstr>Arithmetic Operations</vt:lpstr>
      <vt:lpstr>Order of Operations</vt:lpstr>
      <vt:lpstr>Entering Formulas Using Point Mode</vt:lpstr>
      <vt:lpstr>Entering Formulas Using Point Mode</vt:lpstr>
      <vt:lpstr>Copying Formulas Using the Fill Handle</vt:lpstr>
      <vt:lpstr>Copying Formulas Using the Fill Handle</vt:lpstr>
      <vt:lpstr>Determining the Average of a Range of Numbers Using the Keyboard and Mouse</vt:lpstr>
      <vt:lpstr>Determining the Average of a Range of Numbers Using the Keyboard and Mouse</vt:lpstr>
      <vt:lpstr>Determining the Highest Number in a Range of Numbers Using the Insert Function Box</vt:lpstr>
      <vt:lpstr>Determining the Highest Number in a Range of Numbers Using the Insert Function Box</vt:lpstr>
      <vt:lpstr>Determining the Lowest Number in a Range of Numbers Using the Sum Menu</vt:lpstr>
      <vt:lpstr>Determining the Lowest Number in a Range of Numbers Using the Sum Menu</vt:lpstr>
      <vt:lpstr>Copying a Range of Cells Across Columns to an Adjacent Range Using the Fill Handle</vt:lpstr>
      <vt:lpstr>Verifying a Formula Using Range Finder</vt:lpstr>
      <vt:lpstr>Formatting a Worksheet</vt:lpstr>
      <vt:lpstr>Changing the Workbook Theme</vt:lpstr>
      <vt:lpstr>Changing the Background Color and Applying a Box Border to the Worksheet Title and Subtitle</vt:lpstr>
      <vt:lpstr>Changing the Background Color and Applying a Box Border to the Worksheet Title and Subtitle</vt:lpstr>
      <vt:lpstr>Formatting Dates and Centering Data  in Cells</vt:lpstr>
      <vt:lpstr>Formatting Dates and Centering Data  in Cells</vt:lpstr>
      <vt:lpstr>Applying an Accounting Number Format and Comma Style Format Using the Ribbon</vt:lpstr>
      <vt:lpstr>Applying an Accounting Number Format and Comma Style Format Using the Ribbon</vt:lpstr>
      <vt:lpstr>Applying a Currency Style Format with a Floating Dollar Sign Using the Format Cells Dialog Box</vt:lpstr>
      <vt:lpstr>Applying a Currency Style Format with a Floating Dollar Sign Using the Format Cells Dialog Box</vt:lpstr>
      <vt:lpstr>Applying a Percent Style Format and Using the Increase Decimal Button</vt:lpstr>
      <vt:lpstr>Applying a Percent Style Format and Using the Increase Decimal Button</vt:lpstr>
      <vt:lpstr>Applying Conditional Formatting</vt:lpstr>
      <vt:lpstr>Applying Conditional Formatting</vt:lpstr>
      <vt:lpstr>Applying Conditional Formatting</vt:lpstr>
      <vt:lpstr>Applying Conditional Formatting</vt:lpstr>
      <vt:lpstr>Conditional Formatting Operators</vt:lpstr>
      <vt:lpstr>Changing the Width of Columns</vt:lpstr>
      <vt:lpstr>Changing the Width of Columns</vt:lpstr>
      <vt:lpstr>Changing the Heights of Rows</vt:lpstr>
      <vt:lpstr>Checking Spelling on the Worksheet</vt:lpstr>
      <vt:lpstr>Checking Spelling on the Worksheet</vt:lpstr>
      <vt:lpstr>Changing the Worksheet’s Margins, Header, and Orientation in Page Layout View</vt:lpstr>
      <vt:lpstr>Changing the Worksheet’s Margins, Header, and Orientation in Page Layout View</vt:lpstr>
      <vt:lpstr>Changing the Worksheet’s Margins, Header, and Orientation in Page Layout View</vt:lpstr>
      <vt:lpstr>Printing a Section of the Worksheet</vt:lpstr>
      <vt:lpstr>Printing a Section of the Worksheet</vt:lpstr>
      <vt:lpstr>Displaying the Formulas in the Worksheet and Fitting the Printout on One Page</vt:lpstr>
      <vt:lpstr>Displaying the Formulas in the Worksheet and Fitting the Printout on One Page</vt:lpstr>
      <vt:lpstr>Chapter Summary</vt:lpstr>
      <vt:lpstr>Chapter Summary</vt:lpstr>
      <vt:lpstr>Microsoft Excel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Access 2010</dc:title>
  <dc:creator>Steven Freund</dc:creator>
  <cp:lastModifiedBy>apoirier</cp:lastModifiedBy>
  <cp:revision>28</cp:revision>
  <dcterms:created xsi:type="dcterms:W3CDTF">2010-06-08T18:09:49Z</dcterms:created>
  <dcterms:modified xsi:type="dcterms:W3CDTF">2010-07-15T18:48:41Z</dcterms:modified>
</cp:coreProperties>
</file>