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16" r:id="rId44"/>
    <p:sldId id="317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328612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9718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14400"/>
            <a:ext cx="4588412" cy="2286000"/>
          </a:xfrm>
        </p:spPr>
        <p:txBody>
          <a:bodyPr>
            <a:normAutofit/>
          </a:bodyPr>
          <a:lstStyle>
            <a:lvl1pPr algn="l">
              <a:defRPr sz="6000" b="1" baseline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2010</a:t>
            </a:r>
            <a:endParaRPr lang="en-US" dirty="0"/>
          </a:p>
        </p:txBody>
      </p:sp>
      <p:pic>
        <p:nvPicPr>
          <p:cNvPr id="15" name="Picture 6" descr="SCSit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02" t="9073" r="5147" b="8212"/>
          <a:stretch/>
        </p:blipFill>
        <p:spPr bwMode="auto">
          <a:xfrm>
            <a:off x="76200" y="6019800"/>
            <a:ext cx="1156225" cy="740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80" y="3962400"/>
            <a:ext cx="4252820" cy="292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52400" y="1371600"/>
            <a:ext cx="8839199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9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84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41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31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Creating a Worksheet and an Embedded Chart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7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cell to place the first </a:t>
            </a:r>
            <a:r>
              <a:rPr lang="en-US" dirty="0" smtClean="0"/>
              <a:t>row title</a:t>
            </a:r>
            <a:endParaRPr lang="en-US" dirty="0"/>
          </a:p>
          <a:p>
            <a:r>
              <a:rPr lang="en-US" dirty="0"/>
              <a:t>Type the column title</a:t>
            </a:r>
          </a:p>
          <a:p>
            <a:r>
              <a:rPr lang="en-US" dirty="0"/>
              <a:t>Press the </a:t>
            </a:r>
            <a:r>
              <a:rPr lang="en-US" dirty="0" smtClean="0"/>
              <a:t>DOWN ARROW </a:t>
            </a:r>
            <a:r>
              <a:rPr lang="en-US" dirty="0"/>
              <a:t>key to enter a </a:t>
            </a:r>
            <a:r>
              <a:rPr lang="en-US" dirty="0" smtClean="0"/>
              <a:t>row title </a:t>
            </a:r>
            <a:r>
              <a:rPr lang="en-US" dirty="0"/>
              <a:t>and make the cell </a:t>
            </a:r>
            <a:r>
              <a:rPr lang="en-US" dirty="0" smtClean="0"/>
              <a:t>below the current cell the </a:t>
            </a:r>
            <a:r>
              <a:rPr lang="en-US" dirty="0"/>
              <a:t>active cell</a:t>
            </a:r>
          </a:p>
          <a:p>
            <a:r>
              <a:rPr lang="en-US" dirty="0"/>
              <a:t>Repeat the previous two steps until all </a:t>
            </a:r>
            <a:r>
              <a:rPr lang="en-US" dirty="0" smtClean="0"/>
              <a:t>row </a:t>
            </a:r>
            <a:r>
              <a:rPr lang="en-US" dirty="0"/>
              <a:t>titles are entered. Click the Enter box after entering the last </a:t>
            </a:r>
            <a:r>
              <a:rPr lang="en-US" dirty="0" smtClean="0"/>
              <a:t>row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Row Titles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58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Row Titles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0635"/>
            <a:ext cx="8839200" cy="4747617"/>
          </a:xfrm>
        </p:spPr>
      </p:pic>
    </p:spTree>
    <p:extLst>
      <p:ext uri="{BB962C8B-B14F-4D97-AF65-F5344CB8AC3E}">
        <p14:creationId xmlns="" xmlns:p14="http://schemas.microsoft.com/office/powerpoint/2010/main" val="178627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Excel, you can enter numbers in Excel to represent amounts</a:t>
            </a:r>
          </a:p>
          <a:p>
            <a:r>
              <a:rPr lang="en-US" dirty="0" smtClean="0"/>
              <a:t>If a cell entry contains any other keyboard character, Excel interprets it as text and treats it accordingly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Numbers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4572000" cy="2879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60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first empty cell below the column of numbers to sum</a:t>
            </a:r>
          </a:p>
          <a:p>
            <a:r>
              <a:rPr lang="en-US" dirty="0" smtClean="0"/>
              <a:t>Click the Sum button on the Home tab to display the formula in the formula bar and in the active cell</a:t>
            </a:r>
          </a:p>
          <a:p>
            <a:r>
              <a:rPr lang="en-US" dirty="0" smtClean="0"/>
              <a:t>Click the Enter box in the formula bar to enter a sum in the active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a Column of Numbers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978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a Column of Numbers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9267"/>
            <a:ext cx="8839200" cy="4730353"/>
          </a:xfrm>
        </p:spPr>
      </p:pic>
    </p:spTree>
    <p:extLst>
      <p:ext uri="{BB962C8B-B14F-4D97-AF65-F5344CB8AC3E}">
        <p14:creationId xmlns="" xmlns:p14="http://schemas.microsoft.com/office/powerpoint/2010/main" val="206303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to the fill handle in the cell containing the contents to fill</a:t>
            </a:r>
            <a:r>
              <a:rPr lang="en-US" dirty="0"/>
              <a:t> </a:t>
            </a:r>
            <a:r>
              <a:rPr lang="en-US" dirty="0" smtClean="0"/>
              <a:t>across the row</a:t>
            </a:r>
          </a:p>
          <a:p>
            <a:r>
              <a:rPr lang="en-US" dirty="0" smtClean="0"/>
              <a:t>Drag the fill handle to select the destination area, and release the mouse button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a Cell to Adjacent Cells in a Row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35814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58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a range at the end of rows or columns of numbers to total</a:t>
            </a:r>
          </a:p>
          <a:p>
            <a:r>
              <a:rPr lang="en-US" dirty="0" smtClean="0"/>
              <a:t>Click the Sum button on the Home tab to calculate and display the sums of the corresponding rows or columns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Multiple Totals </a:t>
            </a:r>
            <a:br>
              <a:rPr lang="en-US" dirty="0" smtClean="0"/>
            </a:br>
            <a:r>
              <a:rPr lang="en-US" dirty="0" smtClean="0"/>
              <a:t>at the Same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4116578" cy="2066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52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desired cell for which you want to change the style</a:t>
            </a:r>
          </a:p>
          <a:p>
            <a:r>
              <a:rPr lang="en-US" dirty="0" smtClean="0"/>
              <a:t>Click the Cell Styles button on the Home tab to display the Cell Styles gallery</a:t>
            </a:r>
          </a:p>
          <a:p>
            <a:r>
              <a:rPr lang="en-US" dirty="0" smtClean="0"/>
              <a:t>Point to the desired style to see a live preview of the cell style in the active cell</a:t>
            </a:r>
          </a:p>
          <a:p>
            <a:r>
              <a:rPr lang="en-US" dirty="0" smtClean="0"/>
              <a:t>Click the desired style to apply the cell style to the active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 Cell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740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a Cell Style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0423"/>
            <a:ext cx="8839200" cy="4808041"/>
          </a:xfrm>
        </p:spPr>
      </p:pic>
    </p:spTree>
    <p:extLst>
      <p:ext uri="{BB962C8B-B14F-4D97-AF65-F5344CB8AC3E}">
        <p14:creationId xmlns="" xmlns:p14="http://schemas.microsoft.com/office/powerpoint/2010/main" val="51179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desired cell for which you want to change the </a:t>
            </a:r>
            <a:r>
              <a:rPr lang="en-US" dirty="0" smtClean="0"/>
              <a:t>font</a:t>
            </a:r>
            <a:endParaRPr lang="en-US" dirty="0"/>
          </a:p>
          <a:p>
            <a:r>
              <a:rPr lang="en-US" dirty="0" smtClean="0"/>
              <a:t>Click the Font box arrow on the Home tab to display the Font gallery</a:t>
            </a:r>
          </a:p>
          <a:p>
            <a:r>
              <a:rPr lang="en-US" dirty="0" smtClean="0"/>
              <a:t>Point to the desired font in the Font gallery to see a live preview of the selected font in the active cell</a:t>
            </a:r>
          </a:p>
          <a:p>
            <a:r>
              <a:rPr lang="en-US" dirty="0" smtClean="0"/>
              <a:t>Click the desired font to change the font of the selected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11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</a:t>
            </a:r>
            <a:r>
              <a:rPr lang="en-US" dirty="0"/>
              <a:t>the Excel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/>
              <a:t>Enter text and </a:t>
            </a:r>
            <a:r>
              <a:rPr lang="en-US" dirty="0" smtClean="0"/>
              <a:t>numbers</a:t>
            </a:r>
            <a:endParaRPr lang="en-US" dirty="0"/>
          </a:p>
          <a:p>
            <a:r>
              <a:rPr lang="en-US" dirty="0"/>
              <a:t>Use the Sum button to sum a </a:t>
            </a:r>
            <a:r>
              <a:rPr lang="en-US" dirty="0" smtClean="0"/>
              <a:t>range </a:t>
            </a:r>
            <a:r>
              <a:rPr lang="en-US" dirty="0"/>
              <a:t>of cells</a:t>
            </a:r>
          </a:p>
          <a:p>
            <a:r>
              <a:rPr lang="en-US" dirty="0"/>
              <a:t>Copy the contents of a cell to a </a:t>
            </a:r>
            <a:r>
              <a:rPr lang="en-US" dirty="0" smtClean="0"/>
              <a:t>range </a:t>
            </a:r>
            <a:r>
              <a:rPr lang="en-US" dirty="0"/>
              <a:t>of cells using the fill handle</a:t>
            </a:r>
          </a:p>
          <a:p>
            <a:r>
              <a:rPr lang="en-US" dirty="0"/>
              <a:t>Apply cell </a:t>
            </a:r>
            <a:r>
              <a:rPr lang="en-US" dirty="0" smtClean="0"/>
              <a:t>styles</a:t>
            </a:r>
            <a:endParaRPr lang="en-US" dirty="0"/>
          </a:p>
          <a:p>
            <a:r>
              <a:rPr lang="en-US" dirty="0"/>
              <a:t>Format cells in a </a:t>
            </a:r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Font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6744"/>
            <a:ext cx="8839200" cy="4635400"/>
          </a:xfrm>
        </p:spPr>
      </p:pic>
    </p:spTree>
    <p:extLst>
      <p:ext uri="{BB962C8B-B14F-4D97-AF65-F5344CB8AC3E}">
        <p14:creationId xmlns="" xmlns:p14="http://schemas.microsoft.com/office/powerpoint/2010/main" val="270129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cell to bold active, click the Bold button on the Home tab to change the font style of the active cell to bold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Bolding a Cell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6171769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67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desired cell selected, click the Font Size box arrow on the Home tab to display the Font Size list</a:t>
            </a:r>
          </a:p>
          <a:p>
            <a:r>
              <a:rPr lang="en-US" dirty="0" smtClean="0"/>
              <a:t>Point to the desired font size in the Font Size list to see a live preview of the active cell with the selected font size</a:t>
            </a:r>
          </a:p>
          <a:p>
            <a:r>
              <a:rPr lang="en-US" dirty="0" smtClean="0"/>
              <a:t>Click the desired font size in the Font Size list to change the font size in the active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the Font Size of a Cell Entry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610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the Font Size of a Cell Entry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7475"/>
            <a:ext cx="8839200" cy="4833937"/>
          </a:xfrm>
        </p:spPr>
      </p:pic>
    </p:spTree>
    <p:extLst>
      <p:ext uri="{BB962C8B-B14F-4D97-AF65-F5344CB8AC3E}">
        <p14:creationId xmlns="" xmlns:p14="http://schemas.microsoft.com/office/powerpoint/2010/main" val="135858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the cell for which you want to change the font color, and then click the Font Color button arrow on the Home tab to display the Font Color gallery</a:t>
            </a:r>
          </a:p>
          <a:p>
            <a:r>
              <a:rPr lang="en-US" dirty="0" smtClean="0"/>
              <a:t>Point to the desired font color in the Font Color gallery to see a live preview of the font color in the active cell</a:t>
            </a:r>
          </a:p>
          <a:p>
            <a:r>
              <a:rPr lang="en-US" dirty="0" smtClean="0"/>
              <a:t>Click the desired font color on the Font Color gallery to change the font color of the selected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Color of a Cell Entry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467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Font Color of a Cell Entry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1" y="1371600"/>
            <a:ext cx="7748778" cy="4865688"/>
          </a:xfrm>
        </p:spPr>
      </p:pic>
    </p:spTree>
    <p:extLst>
      <p:ext uri="{BB962C8B-B14F-4D97-AF65-F5344CB8AC3E}">
        <p14:creationId xmlns="" xmlns:p14="http://schemas.microsoft.com/office/powerpoint/2010/main" val="141103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Drag to select the range of cells you want to merge and center</a:t>
            </a:r>
          </a:p>
          <a:p>
            <a:r>
              <a:rPr lang="en-US" sz="2800" dirty="0" smtClean="0"/>
              <a:t>Click the Merge &amp; Center button on the Home tab to merge the selected range and center the contents of the leftmost cell across the selected cells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Centering Cell Entries Across Columns by Merging Cells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732014"/>
            <a:ext cx="3886200" cy="2580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829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range of cells containing numbers to format</a:t>
            </a:r>
          </a:p>
          <a:p>
            <a:r>
              <a:rPr lang="en-US" dirty="0" smtClean="0"/>
              <a:t>Click the desired format in the Number group of the Home tab to apply the format to the cells in the selected range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Numbers in the Worksheet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4598344" cy="2779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887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to the boundary on the right side of the column of which you want to change the size to change the mouse pointer to a split double arrow</a:t>
            </a:r>
          </a:p>
          <a:p>
            <a:r>
              <a:rPr lang="en-US" dirty="0" smtClean="0"/>
              <a:t>Double-click on the boundary to adjust the width of the column to the width of the largest item in the column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Column Width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5486400" cy="2319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9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Name box in the formula bar and then type the cell reference of the cell you wish to select</a:t>
            </a:r>
          </a:p>
          <a:p>
            <a:r>
              <a:rPr lang="en-US" dirty="0" smtClean="0"/>
              <a:t>Press the ENTER key to change the active cell in the Name box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Name Box to Select a Cell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5028309" cy="2519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042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a Clustered Cylinder </a:t>
            </a:r>
            <a:r>
              <a:rPr lang="en-US" dirty="0" smtClean="0"/>
              <a:t>chart</a:t>
            </a:r>
            <a:endParaRPr lang="en-US" dirty="0"/>
          </a:p>
          <a:p>
            <a:r>
              <a:rPr lang="en-US" dirty="0"/>
              <a:t>Change a worksheet name and </a:t>
            </a:r>
            <a:r>
              <a:rPr lang="en-US" dirty="0" smtClean="0"/>
              <a:t>worksheet </a:t>
            </a:r>
            <a:r>
              <a:rPr lang="en-US" dirty="0"/>
              <a:t>tab color</a:t>
            </a:r>
          </a:p>
          <a:p>
            <a:r>
              <a:rPr lang="en-US" dirty="0"/>
              <a:t>Change document </a:t>
            </a:r>
            <a:r>
              <a:rPr lang="en-US" dirty="0" smtClean="0"/>
              <a:t>properties</a:t>
            </a:r>
            <a:endParaRPr lang="en-US" dirty="0"/>
          </a:p>
          <a:p>
            <a:r>
              <a:rPr lang="en-US" dirty="0"/>
              <a:t>Preview and print a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/>
              <a:t>Use the </a:t>
            </a:r>
            <a:r>
              <a:rPr lang="en-US" dirty="0" err="1"/>
              <a:t>AutoCalculate</a:t>
            </a:r>
            <a:r>
              <a:rPr lang="en-US" dirty="0"/>
              <a:t> area to </a:t>
            </a:r>
            <a:r>
              <a:rPr lang="en-US" dirty="0" smtClean="0"/>
              <a:t>display </a:t>
            </a:r>
            <a:r>
              <a:rPr lang="en-US" dirty="0"/>
              <a:t>statistics</a:t>
            </a:r>
          </a:p>
          <a:p>
            <a:r>
              <a:rPr lang="en-US" dirty="0"/>
              <a:t>Correct errors on a </a:t>
            </a:r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6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Select Cells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364656" cy="4713288"/>
          </a:xfrm>
        </p:spPr>
      </p:pic>
    </p:spTree>
    <p:extLst>
      <p:ext uri="{BB962C8B-B14F-4D97-AF65-F5344CB8AC3E}">
        <p14:creationId xmlns="" xmlns:p14="http://schemas.microsoft.com/office/powerpoint/2010/main" val="91614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range to be charted</a:t>
            </a:r>
          </a:p>
          <a:p>
            <a:r>
              <a:rPr lang="en-US" dirty="0" smtClean="0"/>
              <a:t>Click the Column button on the Insert tab to display the Column gallery</a:t>
            </a:r>
          </a:p>
          <a:p>
            <a:r>
              <a:rPr lang="en-US" dirty="0" smtClean="0"/>
              <a:t>Click the Clustered Cylinder chart type in the Cylinder area of the Column group to add the selected chart to the middle of the worksheet in a selection rectangle</a:t>
            </a:r>
          </a:p>
          <a:p>
            <a:r>
              <a:rPr lang="en-US" dirty="0" smtClean="0"/>
              <a:t>Drag the chart border to the desired location on the worksheet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Clustered Cylinder Chart </a:t>
            </a:r>
            <a:br>
              <a:rPr lang="en-US" dirty="0" smtClean="0"/>
            </a:br>
            <a:r>
              <a:rPr lang="en-US" dirty="0" smtClean="0"/>
              <a:t>to the Worksheet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1373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the sizing handles to resize the </a:t>
            </a:r>
            <a:r>
              <a:rPr lang="en-US" dirty="0" smtClean="0"/>
              <a:t>chart</a:t>
            </a:r>
          </a:p>
          <a:p>
            <a:r>
              <a:rPr lang="en-US" dirty="0" smtClean="0"/>
              <a:t>Click the More button in the Chart Styles gallery on the Chart Tools Design tab to expand the gallery</a:t>
            </a:r>
          </a:p>
          <a:p>
            <a:r>
              <a:rPr lang="en-US" dirty="0" smtClean="0"/>
              <a:t>Click the desired style in the Chart Styles gallery to apply the chart style to the chart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Clustered Cylinder Chart </a:t>
            </a:r>
            <a:br>
              <a:rPr lang="en-US" dirty="0"/>
            </a:br>
            <a:r>
              <a:rPr lang="en-US" dirty="0"/>
              <a:t>to the Worksheet</a:t>
            </a:r>
          </a:p>
        </p:txBody>
      </p:sp>
    </p:spTree>
    <p:extLst>
      <p:ext uri="{BB962C8B-B14F-4D97-AF65-F5344CB8AC3E}">
        <p14:creationId xmlns="" xmlns:p14="http://schemas.microsoft.com/office/powerpoint/2010/main" val="2098932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Clustered Cylinder Chart </a:t>
            </a:r>
            <a:br>
              <a:rPr lang="en-US" dirty="0"/>
            </a:br>
            <a:r>
              <a:rPr lang="en-US" dirty="0"/>
              <a:t>to the Worksheet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08" y="1371600"/>
            <a:ext cx="6487584" cy="4865688"/>
          </a:xfrm>
        </p:spPr>
      </p:pic>
    </p:spTree>
    <p:extLst>
      <p:ext uri="{BB962C8B-B14F-4D97-AF65-F5344CB8AC3E}">
        <p14:creationId xmlns="" xmlns:p14="http://schemas.microsoft.com/office/powerpoint/2010/main" val="2709482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Double-click the sheet tab you wish to change in the lower-left corner of the window</a:t>
            </a:r>
          </a:p>
          <a:p>
            <a:r>
              <a:rPr lang="en-US" dirty="0" smtClean="0"/>
              <a:t>Type the desired new worksheet name and then press the ENTER key</a:t>
            </a:r>
          </a:p>
          <a:p>
            <a:r>
              <a:rPr lang="en-US" dirty="0" smtClean="0"/>
              <a:t>Right-click the sheet tab you just renamed to display a shortcut menu</a:t>
            </a:r>
          </a:p>
          <a:p>
            <a:r>
              <a:rPr lang="en-US" dirty="0" smtClean="0"/>
              <a:t>Point to Tab Color on the shortcut menu to display the color gallery</a:t>
            </a:r>
          </a:p>
          <a:p>
            <a:r>
              <a:rPr lang="en-US" dirty="0" smtClean="0"/>
              <a:t>Click the desired color to change the color of the tab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Worksheet Name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556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Worksheet Name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1484"/>
            <a:ext cx="8839200" cy="4505920"/>
          </a:xfrm>
        </p:spPr>
      </p:pic>
    </p:spTree>
    <p:extLst>
      <p:ext uri="{BB962C8B-B14F-4D97-AF65-F5344CB8AC3E}">
        <p14:creationId xmlns="" xmlns:p14="http://schemas.microsoft.com/office/powerpoint/2010/main" val="2137081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Click File on the Ribbon to open the Backstage view. If necessary, click the Info tab in the Backstage view to display the Info gallery</a:t>
            </a:r>
          </a:p>
          <a:p>
            <a:r>
              <a:rPr lang="en-US" dirty="0" smtClean="0"/>
              <a:t>Click the Properties button in the right pane of the Info gallery to display the Properties menu</a:t>
            </a:r>
          </a:p>
          <a:p>
            <a:r>
              <a:rPr lang="en-US" dirty="0" smtClean="0"/>
              <a:t>Click </a:t>
            </a:r>
            <a:r>
              <a:rPr lang="en-US" dirty="0"/>
              <a:t>Show Document Panel on the Properties menu to close the Backstage view and display the Document Information Panel in the Excel workbook </a:t>
            </a:r>
            <a:r>
              <a:rPr lang="en-US" dirty="0" smtClean="0"/>
              <a:t>window</a:t>
            </a:r>
          </a:p>
          <a:p>
            <a:r>
              <a:rPr lang="en-US" dirty="0" smtClean="0"/>
              <a:t>Type the desired properties in the appropriate text boxes, and then click the Close the Document Information Panel button so that the Document Information Panel no longer is displayed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Document Properties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6061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Document Properties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9172"/>
            <a:ext cx="8839200" cy="4350543"/>
          </a:xfrm>
        </p:spPr>
      </p:pic>
    </p:spTree>
    <p:extLst>
      <p:ext uri="{BB962C8B-B14F-4D97-AF65-F5344CB8AC3E}">
        <p14:creationId xmlns="" xmlns:p14="http://schemas.microsoft.com/office/powerpoint/2010/main" val="1471462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Click </a:t>
            </a:r>
            <a:r>
              <a:rPr lang="en-US" dirty="0"/>
              <a:t>File on the Ribbon to open the Backstage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/>
              <a:t>Click the Print tab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dirty="0"/>
              <a:t>the Backstage view to display the Print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Verify </a:t>
            </a:r>
            <a:r>
              <a:rPr lang="en-US" dirty="0"/>
              <a:t>the printer name that appears on the Printer Status button will print a hard copy of the document. If necessary, click the Printer Status button to display a list of available printer options and then click the desired printer to change the currently selected </a:t>
            </a:r>
            <a:r>
              <a:rPr lang="en-US" dirty="0" smtClean="0"/>
              <a:t>printer</a:t>
            </a:r>
          </a:p>
          <a:p>
            <a:r>
              <a:rPr lang="en-US" dirty="0" smtClean="0"/>
              <a:t>Click </a:t>
            </a:r>
            <a:r>
              <a:rPr lang="en-US" dirty="0"/>
              <a:t>the Portrait Orientation button in the Settings area and then select Landscape Orientation to change the orientation of the page to landscape and view the entire worksheet on one page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Previewing and Printing a Worksheet </a:t>
            </a:r>
            <a:br>
              <a:rPr lang="en-US" dirty="0" smtClean="0"/>
            </a:br>
            <a:r>
              <a:rPr lang="en-US" dirty="0" smtClean="0"/>
              <a:t>in Landscape Orientation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1216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Print button in the Print gallery to print the worksheet in landscape orientation on the currently selected </a:t>
            </a:r>
            <a:r>
              <a:rPr lang="en-US" dirty="0" smtClean="0"/>
              <a:t>printer</a:t>
            </a:r>
          </a:p>
          <a:p>
            <a:r>
              <a:rPr lang="en-US" dirty="0" smtClean="0"/>
              <a:t>When the printer stops, retrieve the hard copy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Previewing and Printing a Worksheet </a:t>
            </a:r>
            <a:br>
              <a:rPr lang="en-US" dirty="0"/>
            </a:br>
            <a:r>
              <a:rPr lang="en-US" dirty="0"/>
              <a:t>in Landscape Orientation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83778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Working with </a:t>
            </a:r>
            <a:br>
              <a:rPr lang="en-US" dirty="0" smtClean="0"/>
            </a:br>
            <a:r>
              <a:rPr lang="en-US" dirty="0" smtClean="0"/>
              <a:t>an Embedded Chart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77" y="1371600"/>
            <a:ext cx="6806645" cy="4865688"/>
          </a:xfrm>
        </p:spPr>
      </p:pic>
    </p:spTree>
    <p:extLst>
      <p:ext uri="{BB962C8B-B14F-4D97-AF65-F5344CB8AC3E}">
        <p14:creationId xmlns="" xmlns:p14="http://schemas.microsoft.com/office/powerpoint/2010/main" val="3372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Previewing and Printing a Worksheet </a:t>
            </a:r>
            <a:br>
              <a:rPr lang="en-US" dirty="0"/>
            </a:br>
            <a:r>
              <a:rPr lang="en-US" dirty="0"/>
              <a:t>in Landscape Orientation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79" y="1371600"/>
            <a:ext cx="6462241" cy="4865688"/>
          </a:xfrm>
        </p:spPr>
      </p:pic>
    </p:spTree>
    <p:extLst>
      <p:ext uri="{BB962C8B-B14F-4D97-AF65-F5344CB8AC3E}">
        <p14:creationId xmlns="" xmlns:p14="http://schemas.microsoft.com/office/powerpoint/2010/main" val="3427141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range of which you wish to determine a maximum, and then right-click the </a:t>
            </a:r>
            <a:r>
              <a:rPr lang="en-US" dirty="0" err="1" smtClean="0"/>
              <a:t>AutoCalculate</a:t>
            </a:r>
            <a:r>
              <a:rPr lang="en-US" dirty="0" smtClean="0"/>
              <a:t> area on the status bar to display the Customize Status Bar shortcut menu</a:t>
            </a:r>
          </a:p>
          <a:p>
            <a:r>
              <a:rPr lang="en-US" dirty="0" smtClean="0"/>
              <a:t>Click Maximum on the shortcut menu to display the Maximum value in the range in the </a:t>
            </a:r>
            <a:r>
              <a:rPr lang="en-US" dirty="0" err="1" smtClean="0"/>
              <a:t>AutoCalculate</a:t>
            </a:r>
            <a:r>
              <a:rPr lang="en-US" dirty="0" smtClean="0"/>
              <a:t> area of the status bar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AutoCalculate</a:t>
            </a:r>
            <a:r>
              <a:rPr lang="en-US" dirty="0" smtClean="0"/>
              <a:t> Area </a:t>
            </a:r>
            <a:br>
              <a:rPr lang="en-US" dirty="0" smtClean="0"/>
            </a:br>
            <a:r>
              <a:rPr lang="en-US" dirty="0" smtClean="0"/>
              <a:t>to Determine a Maximum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0837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AutoCalculate</a:t>
            </a:r>
            <a:r>
              <a:rPr lang="en-US" dirty="0"/>
              <a:t> Area </a:t>
            </a:r>
            <a:br>
              <a:rPr lang="en-US" dirty="0"/>
            </a:br>
            <a:r>
              <a:rPr lang="en-US" dirty="0"/>
              <a:t>to Determine a Maximum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6" y="1371600"/>
            <a:ext cx="7618447" cy="4865688"/>
          </a:xfrm>
        </p:spPr>
      </p:pic>
    </p:spTree>
    <p:extLst>
      <p:ext uri="{BB962C8B-B14F-4D97-AF65-F5344CB8AC3E}">
        <p14:creationId xmlns="" xmlns:p14="http://schemas.microsoft.com/office/powerpoint/2010/main" val="1038385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Excel worksheet</a:t>
            </a:r>
          </a:p>
          <a:p>
            <a:r>
              <a:rPr lang="en-US" dirty="0" smtClean="0"/>
              <a:t>Enter text and numbers</a:t>
            </a:r>
          </a:p>
          <a:p>
            <a:r>
              <a:rPr lang="en-US" dirty="0" smtClean="0"/>
              <a:t>Use the Sum button to sum a range of cells</a:t>
            </a:r>
          </a:p>
          <a:p>
            <a:r>
              <a:rPr lang="en-US" dirty="0" smtClean="0"/>
              <a:t>Copy the contents of a cell to a range of cells using the fill handle</a:t>
            </a:r>
          </a:p>
          <a:p>
            <a:r>
              <a:rPr lang="en-US" dirty="0" smtClean="0"/>
              <a:t>Apply cell styles</a:t>
            </a:r>
          </a:p>
          <a:p>
            <a:r>
              <a:rPr lang="en-US" dirty="0" smtClean="0"/>
              <a:t>Format cells in a worksheet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64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Clustered Cylinder chart</a:t>
            </a:r>
          </a:p>
          <a:p>
            <a:r>
              <a:rPr lang="en-US" dirty="0" smtClean="0"/>
              <a:t>Change a worksheet name and worksheet tab color</a:t>
            </a:r>
          </a:p>
          <a:p>
            <a:r>
              <a:rPr lang="en-US" dirty="0" smtClean="0"/>
              <a:t>Change document properties</a:t>
            </a:r>
          </a:p>
          <a:p>
            <a:r>
              <a:rPr lang="en-US" dirty="0" smtClean="0"/>
              <a:t>Preview and print a worksheet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AutoCalculate</a:t>
            </a:r>
            <a:r>
              <a:rPr lang="en-US" dirty="0" smtClean="0"/>
              <a:t> area to display statistics</a:t>
            </a:r>
          </a:p>
          <a:p>
            <a:r>
              <a:rPr lang="en-US" smtClean="0"/>
              <a:t>Correct errors on </a:t>
            </a:r>
            <a:r>
              <a:rPr lang="en-US" smtClean="0"/>
              <a:t>a </a:t>
            </a:r>
            <a:r>
              <a:rPr lang="en-US" smtClean="0"/>
              <a:t>worksheet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34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1"/>
            <a:ext cx="4572000" cy="2590800"/>
          </a:xfrm>
        </p:spPr>
        <p:txBody>
          <a:bodyPr/>
          <a:lstStyle/>
          <a:p>
            <a:r>
              <a:rPr lang="en-US" dirty="0" smtClean="0"/>
              <a:t>Chapter 1 Complete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8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Select titles and subtitles for the worksheet</a:t>
            </a:r>
          </a:p>
          <a:p>
            <a:r>
              <a:rPr lang="en-US" dirty="0" smtClean="0"/>
              <a:t>Determine the contents for rows and columns</a:t>
            </a:r>
          </a:p>
          <a:p>
            <a:r>
              <a:rPr lang="en-US" dirty="0" smtClean="0"/>
              <a:t>Determine the calculations that are needed</a:t>
            </a:r>
          </a:p>
          <a:p>
            <a:r>
              <a:rPr lang="en-US" dirty="0" smtClean="0"/>
              <a:t>Determine where to save the workbook</a:t>
            </a:r>
            <a:endParaRPr lang="en-US" dirty="0"/>
          </a:p>
          <a:p>
            <a:r>
              <a:rPr lang="en-US" dirty="0" smtClean="0"/>
              <a:t>Identify how to format various elements of the worksheet</a:t>
            </a:r>
          </a:p>
          <a:p>
            <a:r>
              <a:rPr lang="en-US" dirty="0" smtClean="0"/>
              <a:t>Decide on the type of chart needed</a:t>
            </a:r>
          </a:p>
          <a:p>
            <a:r>
              <a:rPr lang="en-US" dirty="0" smtClean="0"/>
              <a:t>Establish where to position and how to format the chart</a:t>
            </a:r>
          </a:p>
          <a:p>
            <a:r>
              <a:rPr lang="en-US" dirty="0" smtClean="0"/>
              <a:t>Choose a name for the worksheet</a:t>
            </a:r>
          </a:p>
          <a:p>
            <a:r>
              <a:rPr lang="en-US" dirty="0" smtClean="0"/>
              <a:t>Determine the best method for distributing the workbook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Project Guidelines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2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cell A1 to make cell A1 the active cell</a:t>
            </a:r>
          </a:p>
          <a:p>
            <a:r>
              <a:rPr lang="en-US" dirty="0" smtClean="0"/>
              <a:t>Type the worksheet title in cell A1 and then click the Enter box to complete the entry and enter a worksheet title</a:t>
            </a:r>
          </a:p>
          <a:p>
            <a:r>
              <a:rPr lang="en-US" dirty="0"/>
              <a:t>Click cell </a:t>
            </a:r>
            <a:r>
              <a:rPr lang="en-US" dirty="0" smtClean="0"/>
              <a:t>A2 </a:t>
            </a:r>
            <a:r>
              <a:rPr lang="en-US" dirty="0"/>
              <a:t>to </a:t>
            </a:r>
            <a:r>
              <a:rPr lang="en-US" dirty="0" smtClean="0"/>
              <a:t>select it</a:t>
            </a:r>
            <a:endParaRPr lang="en-US" dirty="0"/>
          </a:p>
          <a:p>
            <a:r>
              <a:rPr lang="en-US" dirty="0"/>
              <a:t>Type the worksheet </a:t>
            </a:r>
            <a:r>
              <a:rPr lang="en-US" dirty="0" smtClean="0"/>
              <a:t>subtitle </a:t>
            </a:r>
            <a:r>
              <a:rPr lang="en-US" dirty="0"/>
              <a:t>in cell </a:t>
            </a:r>
            <a:r>
              <a:rPr lang="en-US" dirty="0" smtClean="0"/>
              <a:t>A2 </a:t>
            </a:r>
            <a:r>
              <a:rPr lang="en-US" dirty="0"/>
              <a:t>and then click the Enter box to complete the entry and enter a worksheet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the Worksheet 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418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the Worksheet Title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6" y="1371600"/>
            <a:ext cx="7959208" cy="4865688"/>
          </a:xfrm>
        </p:spPr>
      </p:pic>
    </p:spTree>
    <p:extLst>
      <p:ext uri="{BB962C8B-B14F-4D97-AF65-F5344CB8AC3E}">
        <p14:creationId xmlns="" xmlns:p14="http://schemas.microsoft.com/office/powerpoint/2010/main" val="123697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cell to place the first column title</a:t>
            </a:r>
          </a:p>
          <a:p>
            <a:r>
              <a:rPr lang="en-US" dirty="0" smtClean="0"/>
              <a:t>Type the column title</a:t>
            </a:r>
          </a:p>
          <a:p>
            <a:r>
              <a:rPr lang="en-US" dirty="0" smtClean="0"/>
              <a:t>Press the RIGHT ARROW key to enter a column title and make the cell to the right the active cell</a:t>
            </a:r>
          </a:p>
          <a:p>
            <a:r>
              <a:rPr lang="en-US" dirty="0" smtClean="0"/>
              <a:t>Repeat the previous two steps until all column titles are entered. Click the Enter box after entering the last column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Column Titles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081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Column Titles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8" y="1371600"/>
            <a:ext cx="7403364" cy="4865688"/>
          </a:xfrm>
        </p:spPr>
      </p:pic>
    </p:spTree>
    <p:extLst>
      <p:ext uri="{BB962C8B-B14F-4D97-AF65-F5344CB8AC3E}">
        <p14:creationId xmlns="" xmlns:p14="http://schemas.microsoft.com/office/powerpoint/2010/main" val="2851460410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2010</Template>
  <TotalTime>194</TotalTime>
  <Words>1956</Words>
  <Application>Microsoft Office PowerPoint</Application>
  <PresentationFormat>On-screen Show (4:3)</PresentationFormat>
  <Paragraphs>235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Access 2010</vt:lpstr>
      <vt:lpstr>Microsoft Excel 2010</vt:lpstr>
      <vt:lpstr>Objectives</vt:lpstr>
      <vt:lpstr>Objectives</vt:lpstr>
      <vt:lpstr>Project – Working with  an Embedded Chart</vt:lpstr>
      <vt:lpstr>General Project Guidelines</vt:lpstr>
      <vt:lpstr>Entering the Worksheet Title</vt:lpstr>
      <vt:lpstr>Entering the Worksheet Title</vt:lpstr>
      <vt:lpstr>Entering Column Titles</vt:lpstr>
      <vt:lpstr>Entering Column Titles</vt:lpstr>
      <vt:lpstr>Entering Row Titles</vt:lpstr>
      <vt:lpstr>Entering Row Titles</vt:lpstr>
      <vt:lpstr>Entering Numbers</vt:lpstr>
      <vt:lpstr>Summing a Column of Numbers</vt:lpstr>
      <vt:lpstr>Summing a Column of Numbers</vt:lpstr>
      <vt:lpstr>Copying a Cell to Adjacent Cells in a Row</vt:lpstr>
      <vt:lpstr>Determining Multiple Totals  at the Same Time</vt:lpstr>
      <vt:lpstr>Changing a Cell Style</vt:lpstr>
      <vt:lpstr>Changing a Cell Style</vt:lpstr>
      <vt:lpstr>Changing the Font</vt:lpstr>
      <vt:lpstr>Changing the Font</vt:lpstr>
      <vt:lpstr>Bolding a Cell</vt:lpstr>
      <vt:lpstr>Increasing the Font Size of a Cell Entry</vt:lpstr>
      <vt:lpstr>Increasing the Font Size of a Cell Entry</vt:lpstr>
      <vt:lpstr>Changing the Font Color of a Cell Entry</vt:lpstr>
      <vt:lpstr>Changing the Font Color of a Cell Entry</vt:lpstr>
      <vt:lpstr>Centering Cell Entries Across Columns by Merging Cells</vt:lpstr>
      <vt:lpstr>Format Numbers in the Worksheet</vt:lpstr>
      <vt:lpstr>Adjusting the Column Width</vt:lpstr>
      <vt:lpstr>Using the Name Box to Select a Cell</vt:lpstr>
      <vt:lpstr>Other Ways to Select Cells</vt:lpstr>
      <vt:lpstr>Adding a Clustered Cylinder Chart  to the Worksheet</vt:lpstr>
      <vt:lpstr>Adding a Clustered Cylinder Chart  to the Worksheet</vt:lpstr>
      <vt:lpstr>Adding a Clustered Cylinder Chart  to the Worksheet</vt:lpstr>
      <vt:lpstr>Changing the Worksheet Name</vt:lpstr>
      <vt:lpstr>Changing the Worksheet Name</vt:lpstr>
      <vt:lpstr>Changing Document Properties</vt:lpstr>
      <vt:lpstr>Changing Document Properties</vt:lpstr>
      <vt:lpstr>Previewing and Printing a Worksheet  in Landscape Orientation</vt:lpstr>
      <vt:lpstr>Previewing and Printing a Worksheet  in Landscape Orientation</vt:lpstr>
      <vt:lpstr>Previewing and Printing a Worksheet  in Landscape Orientation</vt:lpstr>
      <vt:lpstr>Using the AutoCalculate Area  to Determine a Maximum</vt:lpstr>
      <vt:lpstr>Using the AutoCalculate Area  to Determine a Maximum</vt:lpstr>
      <vt:lpstr>Chapter Summary</vt:lpstr>
      <vt:lpstr>Chapter Summary</vt:lpstr>
      <vt:lpstr>Microsoft Excel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2010</dc:title>
  <dc:creator>Steven Freund</dc:creator>
  <cp:lastModifiedBy>CL User</cp:lastModifiedBy>
  <cp:revision>20</cp:revision>
  <dcterms:created xsi:type="dcterms:W3CDTF">2010-06-08T18:09:49Z</dcterms:created>
  <dcterms:modified xsi:type="dcterms:W3CDTF">2011-10-31T17:44:28Z</dcterms:modified>
</cp:coreProperties>
</file>