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</p:sldMasterIdLst>
  <p:notesMasterIdLst>
    <p:notesMasterId r:id="rId47"/>
  </p:notesMasterIdLst>
  <p:sldIdLst>
    <p:sldId id="258" r:id="rId2"/>
    <p:sldId id="259" r:id="rId3"/>
    <p:sldId id="260" r:id="rId4"/>
    <p:sldId id="261" r:id="rId5"/>
    <p:sldId id="262" r:id="rId6"/>
    <p:sldId id="263" r:id="rId7"/>
    <p:sldId id="30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71" autoAdjust="0"/>
  </p:normalViewPr>
  <p:slideViewPr>
    <p:cSldViewPr>
      <p:cViewPr>
        <p:scale>
          <a:sx n="77" d="100"/>
          <a:sy n="77" d="100"/>
        </p:scale>
        <p:origin x="-117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42" units="1/cm"/>
          <inkml:channelProperty channel="Y" name="resolution" value="45" units="1/cm"/>
        </inkml:channelProperties>
      </inkml:inkSource>
      <inkml:timestamp xml:id="ts0" timeString="2011-05-29T11:43:08.81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10269 14287,'0'0,"0"25,0 0,0 0,50 25,-50-26,25 1,0 0,0 25,24 24,1 25,-25-49,-1-25,-24 24,25-24,0 25,-25-26,0 1,0 0,0 0,25 0,-25-25,0 24,0-24,0-49,0 49,0-25,0 0,0 0,0-24,0-1,0 1,0-1,0 25,0 25,0-25,0 25,0-24,0 24,25-25,-25 0,0 25,0-25,0 25,24 0,1 0,-25 0,50 25,-1 0,-24 0,0-1,0 26,-25-25,25 0,-25-1,0 1,24 0,-24 0,0-25,0 25,0-1,0-24,0 0,0 25,0-25,0 0,0 25,0-25,0 25,0-25,0 0,0-50,0-24,25-50,0 0,-25 49,0 51,0 24,0-50,0 0,0-24,0 74,0-25,0 25,25-50,-25 26,0-1,0 25</inkml:trace>
  <inkml:trace contextRef="#ctx0" brushRef="#br0" timeOffset="6500">11559 14759,'-24'0,"-1"0,-25 0,25 0,1 0,-1 0,0 0,25 0,-25 0,0 0,25 0,0 0,-25 25,1-1,24-24,0 25,0 0,0 0,0 0,0-1,0-24,0 25,0 50,0-51,0-24,0 25,0 0,0-25,0 0,0 0,0 25,24-25,1 0,-25 0,25 0,0 0,0 0,-25 0,49 0,-49 0,25 0,-25 0,25 0,-25-25,25 25,-25-25,0 25,25-25,-25 1,0-1,24 25,-24-25,0 0,0-24,0 24,0 25,0-25,0 25,0-50,0 50,0-24,0 24,0 0,0 24,0 1,0-25,0 25,0 0,0-25,0 25,0 24,0-24,0-25,0 25,0 0,0-25,0 24,0-24,0 0,0 0,0 25,0-25,0 25,25-25,-25 25,25-25,-25 0,0 0,0 0,0 0,0 0,0 0,25 0,-25 0,49 25,-49-1,25 1,-25-25,0 0</inkml:trace>
  <inkml:trace contextRef="#ctx0" brushRef="#br0" timeOffset="47984.375">12006 14635,'0'0,"25"0,-1 0,1 0,0 0,-25 0,25 0,-25 0,0 25,0-25,0 24,0 26,0-25,0 0,0-1,0-24,0 25,0-25,0 0,0 25,0-25,0 25,0-25,0 0,0 0,0 25,0-25,0 24,0-24,0 25,0-25,0 50,0-50,0 25,0-25,0 24,0 1,0-25,0 25,0-25</inkml:trace>
  <inkml:trace contextRef="#ctx0" brushRef="#br0" timeOffset="51015.6248">12130 14759,'25'0,"24"-50,-24 25,0 25,-25-24,25 24,-1 0,26 0,-50-25,25 25,-25 0,25 0,-25 0,24 0,-24 25,0-1,0 1,0 0,0 0,0 0,0-1,0 1,0 0,0 0,0-25,0 25,0-1,0-24,0 25,0-25,0 25,0-25,0 25,0 0,0 49,0-24,0-1,0-49,25 0,-25 0,25 25,-25-25</inkml:trace>
  <inkml:trace contextRef="#ctx0" brushRef="#br0" timeOffset="56718.75">12998 14387,'0'25,"0"49,0 0,0 1,0-1,0-49,0-25,0 50,0-50,0 24,0 51,0-50,0-25,0 24,0 1,0-25,0 25,0 25,0-1,0-49,0 25,0 0,0-25,0 25,0-25,25 0,-25 0,25 0,-1 0,1 0,-25 0,25 0,-25 0,25 0,-25 0,25 0,-1 0,-24 0,25 0,-25 0,25 0,-25 0</inkml:trace>
  <inkml:trace contextRef="#ctx0" brushRef="#br0" timeOffset="59437.5">12874 14709,'0'0,"25"0,-25 0,25 0,-25 0,24 0,-24 0,25 0,0 0,-25 0,25 0,-25 0,25 0,-25 0,49 0,-49 0,0 0,25 0,-25 0,25 0,49 0,-74 0,25 0</inkml:trace>
  <inkml:trace contextRef="#ctx0" brushRef="#br0" timeOffset="67687.5">14288 14660,'0'24,"0"26,0 24,0 1,0-1,0 1,0-1,0-24,0-1,0-24,0-25,0 25,0 24,0-49,0 0</inkml:trace>
  <inkml:trace contextRef="#ctx0" brushRef="#br0" timeOffset="70750">14337 14858,'0'0,"0"-25,0 0,25 25,25-24,-25 24,-1 0,1 0,0-25,0 25,0 0,-25 0,25 0,-1 0,-24 0,25 0,-25 0,0 25,0-25,0 24,0-24,0 50,0-25,0 0,0-1,0 1,0 0,0 0,0-25,0 49,0 51,0-26,0-49,0-25,0 25,0-1,0-24,0 0,0 25</inkml:trace>
  <inkml:trace contextRef="#ctx0" brushRef="#br0" timeOffset="73953.125">14660 14883,'25'-25,"-25"0,25 25,-1-25,1 25,0-24,-25 24,25 0,0 0,-25 0,24 0,-24 0,25 0,-25 0,25 0,0 0,-25 0,25 0,-25 24,0-24,0 0,0 25,0-25,0 25,0 0,0 0,0-25,0 24,0 26,0-25,0 0,0 24,0 1,0-50,0 25,0-1,0 1,0 0,0-25</inkml:trace>
  <inkml:trace contextRef="#ctx0" brushRef="#br0" timeOffset="120671.875">15702 14808,'-25'0,"0"0,25 0,-25 0,25 0,-25 0,1 0,-1 0,-25 0,50 0,-25 0,-24 0,49 0,-25 0,25 0,-25 0,25 0,-25 0,1 0,24 0,-25 0,0 0,25 25,0-25,-25 25,25-25,0 25,0-25,0 25,0-1,0-24,0 25,0-25,0 25,0 0,0 0,0-25,0 24,0 1,0 0,0-25,0 25,0-25,0 25,0-25,0 24,0 1,0-25,25 25,-25-25,0 0,25 0,-25 25,25-25,-1 0,1 0,0 0,-25 0,50 0,-1 25,-24-25,0 0,-25 0,25 0,-25 0,24 0,1 0,-25 0,25 0,0 0,-25 0,25-25,0 25,-25-25,0 0,24 25,-24-25,25 25,-25-24,0-1,0 25,25 0,-25-25,0 0,0 25,0-25,0 25,0-24,0 24,0-25,0 0,0 25,0-25,0 0,-25 1,25 24,-25 0,1 0,24-25</inkml:trace>
  <inkml:trace contextRef="#ctx0" brushRef="#br0" timeOffset="147078.125">16049 14784,'25'-25,"-25"25,49-25,1 25,-50 0,25 0,-25 0,0 25,0 0,0-25,0 24,0 1,0-25,0 25,0-25,0 25,0-25,0 49,0-49,0 25,0 0,0 0,0 0,0-1,0 1,0-25,0 25,0 0,0 0,0-1,0 26,0-25,0 0,0-25</inkml:trace>
  <inkml:trace contextRef="#ctx0" brushRef="#br0" timeOffset="150546.875">16247 14957,'0'-25,"0"1,0 24,25-25,0 0,0 25,0 0,-25 0,49 0,-49 0,25 0,-25 0,25 0,-25 0,25 0,-1 0,-24 0,0 25,0-25,0 25,0-1,0 1,0-25,0 50,0-25,0-1,0 1,0 0,0-25,0 25,0-25,0 25,0-1,0-24,0 25,0-25,0 0,0 0,25 75,-25 24,0-49,0-50</inkml:trace>
  <inkml:trace contextRef="#ctx0" brushRef="#br0" timeOffset="155765.625">16818 15032,'0'0,"25"0,24 0,1 0,-50 0,25 0,0 0,-1 0,-24 0,25 0,-25 0,25 0,-25 0,25 0,0 0,-25 0,0-25,0 25,0-25,0 0,0 25,0-25,0 1,0 24,0-25,-25 25,0 0,25 0,-25 0,25 0,-25 0,1 0,-1 0,0 0,25 0,-25 0,0 0,1 0,24 25,-25-25,0 0,25 0,-25 24,25-24,0 25,0-25,0 25,0-25,0 25,0 0,0 24,0-24,0-25,0 25,0 0,0-25,0 24,0-24,0 25,0-25,0 25,0 0,0-25,0 0,25 0,-25 0,25 0,-25 0,25 0,-1 0,1 0,0 0,-25 0,25 0,0 0,-25 0,24 0,-24 0,0 0,0 0,25 0,-25 0,25 0,-25 0,0 0,25 0,0 0,-25 0,24 0</inkml:trace>
  <inkml:trace contextRef="#ctx0" brushRef="#br0" timeOffset="158281.25">17463 14883,'0'0,"25"0,24 25,-49-25,50 24,-50 1,0 25,25-1,-1 1,1 0,-25-50,0 24,25 1,-25 0,50 25,-50-50,0 24</inkml:trace>
  <inkml:trace contextRef="#ctx0" brushRef="#br0" timeOffset="161640.625">17934 14883,'0'0,"0"25,-25-1,25-24,-24 50,24-25,0 0,-25 24,25 1,-25-25,25-1,0 26,-25 24,25-24,-25-25,25 0,-24 0,-1-1,25 26,0-50,-25 25,25 0,-25-1,25-24,-25 25,0 25,25-50,0 25,-24-1</inkml:trace>
  <inkml:trace contextRef="#ctx0" brushRef="#br0" timeOffset="207968.75">8856 14287,'0'0,"0"25,0 0,0 0,0 0,0 24,0-24,0 0,0-25,0 25,0 0,0-25,0 24,0 1,0-25,0 25,24 49,-24 1,0-26,0 1,0-25,0 24,0-49,0 25,0-25,0 25,0-25,0 25,0 0,0-1,0-24,25 0,-25 0,0 75,0-1,0-74,0 25,0-25</inkml:trace>
  <inkml:trace contextRef="#ctx0" brushRef="#br0" timeOffset="210859.375">8434 14362,'25'0,"49"0,-24 0,-1 0,1 0,0 0,-1 0,-49 0,25 0,0 0,-25 0,49 0,-24 0,-25 0,50 0,-50 0,25 0,24 0,1 0,-50 0,25 0,-25 0,24 0,1 0,-25 0,25 0,-25 0,25-25,-25 25,25 0</inkml:trace>
  <inkml:trace contextRef="#ctx0" brushRef="#br0" timeOffset="214046.875">8409 15205,'25'0,"0"0,49 0,-24 0,24 0,-49 0,49 0,-24 0,0 0,-26 0,1 0,0 0,0 0,0 0,-1 0,1 0,0 0,0 0,0 0,-25 0,24 0,1 0,0 0,0 0,-25 0,49 0,-49 0,25 0,-25 0</inkml:trace>
  <inkml:trace contextRef="#ctx0" brushRef="#br0" timeOffset="217718.75">18728 14263,'0'24,"0"1,0 25,0-25,0 24,-25-49,25 50,-25-25,25 0,0-1,-25-24,25 25,0-25,-24 25,24-25,0 50,0 49,0 25,0-25,0-49,0-26,0-24,0 25</inkml:trace>
  <inkml:trace contextRef="#ctx0" brushRef="#br0" timeOffset="229390.625">18629 15429,'-25'0,"0"0,0 0,0 0,25 0,-24 0,24 0,-25 0,25 0,0 24,0-24,-25 25,25 0,-25 0,25-25,0 25,0-25,0 24,25-24,0 0,-25 0,25 0,-1 0,-24 0,25 0,-25 0,0 0,0 0,25 0,-25 0,25 0,-25-24,25-1,-25 25,0-25,0 0,0 25,0-25,0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8DA06E6-5210-4C2D-BB77-D538EB1243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7890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6781800" cy="1076325"/>
          </a:xfrm>
        </p:spPr>
        <p:txBody>
          <a:bodyPr/>
          <a:lstStyle>
            <a:lvl1pPr algn="r">
              <a:defRPr sz="32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981200" y="6248400"/>
            <a:ext cx="5105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315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fld id="{052C40F6-E8B9-4E8C-AA49-BD8E1A5B50A7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20840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20841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2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3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4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5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6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7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8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9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0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1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2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3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4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5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6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7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8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9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0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1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2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3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4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5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6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7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8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9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70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71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sp>
        <p:nvSpPr>
          <p:cNvPr id="120872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20873" name="Rectangle 41"/>
          <p:cNvSpPr>
            <a:spLocks noChangeArrowheads="1"/>
          </p:cNvSpPr>
          <p:nvPr/>
        </p:nvSpPr>
        <p:spPr bwMode="auto">
          <a:xfrm>
            <a:off x="457200" y="1676400"/>
            <a:ext cx="67818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776DB8-0E0D-4C9C-B9EB-B5A7CC5702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0437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BEDB68-4393-422C-B912-FE97D1D2B9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5577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00E7FFFD-56E1-4CDF-902F-6E909B7857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3318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B64CF34B-1BEF-4263-8DD1-FE1D9B5A83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2961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5E6B13-D57B-477D-921A-359B31D905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9625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741AA2-7FAE-4BAC-9360-F2F2FAB7D6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7802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5A9AA7-D761-4B3A-821F-A7C1264ED7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7326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DE3B62-D1FE-4418-8649-64E1CF9342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5442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0A3A2A-CAB8-423A-8C91-F0D9207DD6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2188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149EFD-C735-449B-9607-2E8012AD5F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7744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1B24EF-2BD4-4F62-992B-8222A2870C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3399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FB2E41-27DA-4471-9F90-19BE9860B8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949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2484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BE158682-CB75-4D50-B11A-4C4C24725716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1981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981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1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1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7.emf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1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76200" y="6248400"/>
            <a:ext cx="587375" cy="4889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38FB7B8-DCC2-4F48-A341-9CBF66C8C9C4}" type="slidenum">
              <a:rPr lang="en-US" smtClean="0">
                <a:solidFill>
                  <a:schemeClr val="bg1"/>
                </a:solidFill>
              </a:rPr>
              <a:pPr/>
              <a:t>1</a:t>
            </a:fld>
            <a:endParaRPr lang="en-US" smtClean="0">
              <a:solidFill>
                <a:schemeClr val="bg1"/>
              </a:solidFill>
            </a:endParaRPr>
          </a:p>
        </p:txBody>
      </p:sp>
      <p:sp>
        <p:nvSpPr>
          <p:cNvPr id="3075" name="AutoShape 2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6781800" cy="1076325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Chapter 3</a:t>
            </a:r>
            <a:br>
              <a:rPr lang="en-US" sz="3200" dirty="0" smtClean="0"/>
            </a:br>
            <a:r>
              <a:rPr lang="en-US" sz="3200" dirty="0" smtClean="0"/>
              <a:t> Use Cases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Vision Document</a:t>
            </a:r>
          </a:p>
          <a:p>
            <a:pPr eaLnBrk="1" hangingPunct="1"/>
            <a:r>
              <a:rPr lang="en-US" dirty="0" smtClean="0"/>
              <a:t>Use  Case </a:t>
            </a:r>
            <a:r>
              <a:rPr lang="en-US" dirty="0" err="1" smtClean="0"/>
              <a:t>Diaram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202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Overview: the next document!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“A </a:t>
            </a:r>
            <a:r>
              <a:rPr lang="en-US" b="1" dirty="0" smtClean="0"/>
              <a:t>use case </a:t>
            </a:r>
            <a:r>
              <a:rPr lang="en-US" dirty="0" smtClean="0"/>
              <a:t>documents a single </a:t>
            </a:r>
            <a:r>
              <a:rPr lang="en-US" b="1" dirty="0" smtClean="0"/>
              <a:t>user-triggered</a:t>
            </a:r>
            <a:r>
              <a:rPr lang="en-US" dirty="0" smtClean="0"/>
              <a:t> business </a:t>
            </a:r>
            <a:r>
              <a:rPr lang="en-US" b="1" dirty="0" smtClean="0"/>
              <a:t>event</a:t>
            </a:r>
            <a:r>
              <a:rPr lang="en-US" dirty="0" smtClean="0"/>
              <a:t> and the system’s </a:t>
            </a:r>
            <a:r>
              <a:rPr lang="en-US" b="1" dirty="0" smtClean="0"/>
              <a:t>response</a:t>
            </a:r>
            <a:r>
              <a:rPr lang="en-US" dirty="0" smtClean="0"/>
              <a:t> to that event”</a:t>
            </a:r>
          </a:p>
          <a:p>
            <a:r>
              <a:rPr lang="en-US" b="1" dirty="0" smtClean="0"/>
              <a:t>Example:</a:t>
            </a:r>
          </a:p>
          <a:p>
            <a:pPr lvl="1"/>
            <a:r>
              <a:rPr lang="en-US" dirty="0" smtClean="0"/>
              <a:t>The purchasing agent wants to contact the supplier for ‘sport jackets’.</a:t>
            </a:r>
          </a:p>
          <a:p>
            <a:pPr lvl="1"/>
            <a:r>
              <a:rPr lang="en-US" dirty="0" smtClean="0"/>
              <a:t>He wants </a:t>
            </a:r>
            <a:r>
              <a:rPr lang="en-US" i="1" u="sng" dirty="0" smtClean="0"/>
              <a:t>to use </a:t>
            </a:r>
            <a:r>
              <a:rPr lang="en-US" dirty="0" smtClean="0"/>
              <a:t>the system to “</a:t>
            </a:r>
            <a:r>
              <a:rPr lang="en-US" b="1" dirty="0" smtClean="0"/>
              <a:t>Look up the supplier”	      Use Case</a:t>
            </a:r>
            <a:endParaRPr lang="en-ZA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8D11A-79A0-4802-87A3-B05CDECC9DE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3505200" y="5410200"/>
            <a:ext cx="609600" cy="2286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740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OR!!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activity that the system performs, usually in response to a request by a user:</a:t>
            </a:r>
          </a:p>
          <a:p>
            <a:pPr lvl="1"/>
            <a:r>
              <a:rPr lang="en-US" dirty="0" smtClean="0"/>
              <a:t>The system: “Look-up the supplier”</a:t>
            </a:r>
          </a:p>
          <a:p>
            <a:pPr lvl="1"/>
            <a:r>
              <a:rPr lang="en-US" dirty="0" smtClean="0"/>
              <a:t>The system: provide the supplier information</a:t>
            </a:r>
          </a:p>
          <a:p>
            <a:pPr lvl="1"/>
            <a:r>
              <a:rPr lang="en-US" dirty="0" smtClean="0"/>
              <a:t>Request by user: “I want to know the supplier”</a:t>
            </a:r>
          </a:p>
          <a:p>
            <a:r>
              <a:rPr lang="en-US" dirty="0" smtClean="0"/>
              <a:t>Introduce the 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 Table</a:t>
            </a:r>
            <a:endParaRPr lang="en-ZA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8D11A-79A0-4802-87A3-B05CDECC9DE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81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an </a:t>
            </a:r>
            <a:r>
              <a:rPr lang="en-US" b="1" dirty="0" smtClean="0"/>
              <a:t>EVENT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How to identify an event?</a:t>
            </a:r>
          </a:p>
          <a:p>
            <a:pPr lvl="1"/>
            <a:r>
              <a:rPr lang="en-US" dirty="0" smtClean="0"/>
              <a:t>Event analysis</a:t>
            </a:r>
          </a:p>
          <a:p>
            <a:pPr lvl="1"/>
            <a:r>
              <a:rPr lang="en-US" b="1" dirty="0" smtClean="0"/>
              <a:t>Event Table			   Use Case Diagram</a:t>
            </a:r>
          </a:p>
          <a:p>
            <a:r>
              <a:rPr lang="en-US" b="1" dirty="0" smtClean="0"/>
              <a:t>Techniques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User Goals</a:t>
            </a:r>
          </a:p>
          <a:p>
            <a:pPr lvl="1"/>
            <a:r>
              <a:rPr lang="en-US" dirty="0" smtClean="0"/>
              <a:t>Event Decomposition</a:t>
            </a:r>
          </a:p>
          <a:p>
            <a:pPr lvl="1"/>
            <a:r>
              <a:rPr lang="en-US" dirty="0" smtClean="0"/>
              <a:t>CRUD-table 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8D11A-79A0-4802-87A3-B05CDECC9DE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Right Brace 4"/>
          <p:cNvSpPr/>
          <p:nvPr/>
        </p:nvSpPr>
        <p:spPr bwMode="auto">
          <a:xfrm>
            <a:off x="5105400" y="2514600"/>
            <a:ext cx="990600" cy="3505200"/>
          </a:xfrm>
          <a:prstGeom prst="rightBrac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Z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641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Events: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7924800" cy="4114800"/>
          </a:xfrm>
        </p:spPr>
        <p:txBody>
          <a:bodyPr/>
          <a:lstStyle/>
          <a:p>
            <a:r>
              <a:rPr lang="en-US" dirty="0" smtClean="0"/>
              <a:t>An event is an </a:t>
            </a:r>
            <a:r>
              <a:rPr lang="en-US" b="1" dirty="0" smtClean="0"/>
              <a:t>occurrence</a:t>
            </a:r>
            <a:r>
              <a:rPr lang="en-US" dirty="0" smtClean="0"/>
              <a:t> which takes place at a specific time and initiates or </a:t>
            </a:r>
            <a:r>
              <a:rPr lang="en-US" b="1" dirty="0" smtClean="0"/>
              <a:t>triggers</a:t>
            </a:r>
            <a:r>
              <a:rPr lang="en-US" dirty="0" smtClean="0"/>
              <a:t> a predetermined </a:t>
            </a:r>
            <a:r>
              <a:rPr lang="en-US" b="1" dirty="0" smtClean="0"/>
              <a:t>response</a:t>
            </a:r>
            <a:r>
              <a:rPr lang="en-US" dirty="0" smtClean="0"/>
              <a:t> from the system</a:t>
            </a:r>
          </a:p>
          <a:p>
            <a:pPr lvl="1"/>
            <a:r>
              <a:rPr lang="en-US" b="1" dirty="0" smtClean="0"/>
              <a:t>External Events</a:t>
            </a:r>
            <a:r>
              <a:rPr lang="en-US" dirty="0" smtClean="0"/>
              <a:t>: occurs outside the system border. “A student registers for a course” if the system is “Registration” or “Customer buys an item”, then the system can be any purchasing system. 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57AA116-DC94-4C28-B174-38726E9B394B}" type="slidenum">
              <a:rPr lang="en-US" smtClean="0">
                <a:solidFill>
                  <a:schemeClr val="bg1"/>
                </a:solidFill>
              </a:rPr>
              <a:pPr/>
              <a:t>13</a:t>
            </a:fld>
            <a:endParaRPr lang="en-US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85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 (Cont):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b="1" dirty="0" smtClean="0"/>
              <a:t>State/Internal</a:t>
            </a:r>
            <a:r>
              <a:rPr lang="en-US" dirty="0" smtClean="0"/>
              <a:t>: Occurs inside a system boundary A purchase took place and the quantity of an item falls below the re-order point, and triggers an automatic re-order event. These are very important in real time systems.</a:t>
            </a:r>
          </a:p>
          <a:p>
            <a:pPr lvl="1"/>
            <a:r>
              <a:rPr lang="en-US" b="1" dirty="0" smtClean="0"/>
              <a:t>Temporal</a:t>
            </a:r>
            <a:r>
              <a:rPr lang="en-US" dirty="0" smtClean="0"/>
              <a:t>: is an event that occurs at a pre-specified time. They usually trigger periodic outputs, like on the 5</a:t>
            </a:r>
            <a:r>
              <a:rPr lang="en-US" baseline="30000" dirty="0" smtClean="0"/>
              <a:t>th</a:t>
            </a:r>
            <a:r>
              <a:rPr lang="en-US" dirty="0" smtClean="0"/>
              <a:t> of each month employee’s paychecks are produced.</a:t>
            </a:r>
          </a:p>
          <a:p>
            <a:endParaRPr lang="en-US" dirty="0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A1AEC33-DFAD-471F-9552-26FCFEBBEF48}" type="slidenum">
              <a:rPr lang="en-US" smtClean="0">
                <a:solidFill>
                  <a:schemeClr val="bg1"/>
                </a:solidFill>
              </a:rPr>
              <a:pPr/>
              <a:t>14</a:t>
            </a:fld>
            <a:endParaRPr lang="en-US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98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System’s Response: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848600" cy="4267200"/>
          </a:xfrm>
        </p:spPr>
        <p:txBody>
          <a:bodyPr/>
          <a:lstStyle/>
          <a:p>
            <a:r>
              <a:rPr lang="en-US" dirty="0" smtClean="0"/>
              <a:t>Understanding system behavior in terms of events takes a </a:t>
            </a:r>
            <a:r>
              <a:rPr lang="en-US" i="1" dirty="0" smtClean="0"/>
              <a:t>stimulus-response</a:t>
            </a:r>
            <a:r>
              <a:rPr lang="en-US" dirty="0" smtClean="0"/>
              <a:t> perspective. Pattern of operation:</a:t>
            </a:r>
          </a:p>
          <a:p>
            <a:pPr lvl="1"/>
            <a:r>
              <a:rPr lang="en-US" dirty="0" smtClean="0"/>
              <a:t>The system does nothing until triggered by an event. It sits and waits for an event to occur.</a:t>
            </a:r>
          </a:p>
          <a:p>
            <a:pPr lvl="1"/>
            <a:r>
              <a:rPr lang="en-US" dirty="0" smtClean="0"/>
              <a:t>When an event occurs, the system responds as </a:t>
            </a:r>
            <a:r>
              <a:rPr lang="en-US" b="1" dirty="0" smtClean="0"/>
              <a:t>completely</a:t>
            </a:r>
            <a:r>
              <a:rPr lang="en-US" dirty="0" smtClean="0"/>
              <a:t> as possible.</a:t>
            </a:r>
          </a:p>
          <a:p>
            <a:pPr lvl="1"/>
            <a:r>
              <a:rPr lang="en-US" dirty="0" smtClean="0"/>
              <a:t>After the response is finished, the system sits and waits until something happens.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33FCDD5-C4B6-4440-B885-78D9B6F667F2}" type="slidenum">
              <a:rPr lang="en-US" smtClean="0">
                <a:solidFill>
                  <a:schemeClr val="bg1"/>
                </a:solidFill>
              </a:rPr>
              <a:pPr/>
              <a:t>15</a:t>
            </a:fld>
            <a:endParaRPr lang="en-US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2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Analogy: (Ref: Stumpf, Teague)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762000" y="1905000"/>
            <a:ext cx="7693025" cy="4343400"/>
          </a:xfrm>
        </p:spPr>
        <p:txBody>
          <a:bodyPr/>
          <a:lstStyle/>
          <a:p>
            <a:r>
              <a:rPr lang="en-US" dirty="0" smtClean="0"/>
              <a:t>Vending Machine:</a:t>
            </a:r>
          </a:p>
          <a:p>
            <a:pPr lvl="1"/>
            <a:r>
              <a:rPr lang="en-US" dirty="0" smtClean="0"/>
              <a:t>It sits in the hallway until someone drops money in the coin slot.</a:t>
            </a:r>
          </a:p>
          <a:p>
            <a:pPr lvl="1"/>
            <a:r>
              <a:rPr lang="en-US" dirty="0" smtClean="0"/>
              <a:t>The purchaser presses a button to select the desired beverage</a:t>
            </a:r>
          </a:p>
          <a:p>
            <a:pPr lvl="1"/>
            <a:r>
              <a:rPr lang="en-US" dirty="0" smtClean="0"/>
              <a:t>The machine then dispenses the beverage.</a:t>
            </a:r>
          </a:p>
          <a:p>
            <a:r>
              <a:rPr lang="en-US" dirty="0" smtClean="0"/>
              <a:t>When </a:t>
            </a:r>
            <a:r>
              <a:rPr lang="en-US" b="1" dirty="0" smtClean="0"/>
              <a:t>the coins </a:t>
            </a:r>
            <a:r>
              <a:rPr lang="en-US" dirty="0" smtClean="0"/>
              <a:t>are entered, the machine recognizes that an event has occurred. A customer </a:t>
            </a:r>
            <a:r>
              <a:rPr lang="en-US" b="1" dirty="0" smtClean="0"/>
              <a:t>wants to buy a beverage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1BFB6FE-9158-43FC-B497-B512D2420DF7}" type="slidenum">
              <a:rPr lang="en-US" smtClean="0">
                <a:solidFill>
                  <a:schemeClr val="bg1"/>
                </a:solidFill>
              </a:rPr>
              <a:pPr/>
              <a:t>16</a:t>
            </a:fld>
            <a:endParaRPr lang="en-US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94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Vending Machine: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762000" y="1981200"/>
            <a:ext cx="7924800" cy="4038600"/>
          </a:xfrm>
        </p:spPr>
        <p:txBody>
          <a:bodyPr/>
          <a:lstStyle/>
          <a:p>
            <a:r>
              <a:rPr lang="en-US" dirty="0" smtClean="0"/>
              <a:t>The signal from the coin slot is the </a:t>
            </a:r>
            <a:r>
              <a:rPr lang="en-US" i="1" dirty="0" smtClean="0"/>
              <a:t>trigger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order to response, the machine now needs two pieces of </a:t>
            </a:r>
            <a:r>
              <a:rPr lang="en-US" b="1" dirty="0" smtClean="0"/>
              <a:t>data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The specification of the beverage</a:t>
            </a:r>
          </a:p>
          <a:p>
            <a:pPr lvl="1"/>
            <a:r>
              <a:rPr lang="en-US" dirty="0" smtClean="0"/>
              <a:t>The amount paid</a:t>
            </a:r>
          </a:p>
          <a:p>
            <a:r>
              <a:rPr lang="en-US" dirty="0" smtClean="0"/>
              <a:t>Pressing the beverage selection button tells which drink is desired.</a:t>
            </a:r>
          </a:p>
          <a:p>
            <a:r>
              <a:rPr lang="en-US" dirty="0" smtClean="0"/>
              <a:t>The coin slot senses the amount paid</a:t>
            </a:r>
          </a:p>
          <a:p>
            <a:pPr lvl="1"/>
            <a:endParaRPr lang="en-US" dirty="0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8D9A739-91B9-4AB9-9F47-6AA9C8934FC8}" type="slidenum">
              <a:rPr lang="en-US" smtClean="0">
                <a:solidFill>
                  <a:schemeClr val="bg1"/>
                </a:solidFill>
              </a:rPr>
              <a:pPr/>
              <a:t>17</a:t>
            </a:fld>
            <a:endParaRPr lang="en-US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06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Event Analysis: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Event analysis is like a giant vending machine, waiting for buttons to be pushed or coins to be inserted before it springs into action.</a:t>
            </a:r>
          </a:p>
          <a:p>
            <a:r>
              <a:rPr lang="en-US" smtClean="0"/>
              <a:t>In order to respond to an event, the system or some object within it must be able to recognize that an event has occurred.</a:t>
            </a: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8DC3EE7-07FB-48A6-8A2F-9CDDB261C858}" type="slidenum">
              <a:rPr lang="en-US" smtClean="0">
                <a:solidFill>
                  <a:schemeClr val="bg1"/>
                </a:solidFill>
              </a:rPr>
              <a:pPr/>
              <a:t>18</a:t>
            </a:fld>
            <a:endParaRPr lang="en-US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96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 Table</a:t>
            </a:r>
            <a:endParaRPr lang="en-Z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0402751"/>
              </p:ext>
            </p:extLst>
          </p:nvPr>
        </p:nvGraphicFramePr>
        <p:xfrm>
          <a:off x="838200" y="2362200"/>
          <a:ext cx="7693026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219200"/>
                <a:gridCol w="1219200"/>
                <a:gridCol w="1295400"/>
                <a:gridCol w="1295400"/>
                <a:gridCol w="152082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Event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Trigger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Source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 Case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Response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Destination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Wants to buy a drink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Coins;</a:t>
                      </a:r>
                    </a:p>
                    <a:p>
                      <a:r>
                        <a:rPr lang="en-US" dirty="0" smtClean="0"/>
                        <a:t>Drink selection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Purchase  drinks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Provides drink;</a:t>
                      </a:r>
                    </a:p>
                    <a:p>
                      <a:r>
                        <a:rPr lang="en-US" dirty="0" smtClean="0"/>
                        <a:t>Change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</a:t>
                      </a:r>
                      <a:endParaRPr lang="en-Z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8D11A-79A0-4802-87A3-B05CDECC9DEB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8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Revision Chapter 2: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meant by </a:t>
            </a:r>
            <a:r>
              <a:rPr lang="en-US" b="1" dirty="0" smtClean="0"/>
              <a:t>System Requirements</a:t>
            </a:r>
            <a:r>
              <a:rPr lang="en-US" dirty="0" smtClean="0"/>
              <a:t>?</a:t>
            </a:r>
          </a:p>
          <a:p>
            <a:r>
              <a:rPr lang="en-US" dirty="0" smtClean="0"/>
              <a:t>FURPS+ (DIIPS)</a:t>
            </a:r>
          </a:p>
          <a:p>
            <a:r>
              <a:rPr lang="en-US" dirty="0" smtClean="0"/>
              <a:t>What do we document with an ‘</a:t>
            </a:r>
            <a:r>
              <a:rPr lang="en-US" b="1" dirty="0" smtClean="0"/>
              <a:t>activity</a:t>
            </a:r>
            <a:r>
              <a:rPr lang="en-US" dirty="0" smtClean="0"/>
              <a:t>’-diagram?</a:t>
            </a:r>
          </a:p>
          <a:p>
            <a:r>
              <a:rPr lang="en-US" dirty="0" smtClean="0"/>
              <a:t>What is a model?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8D11A-79A0-4802-87A3-B05CDECC9DE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01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51D1AD5-FF2F-42A2-B94B-8F586AADF22A}" type="slidenum">
              <a:rPr lang="en-US" smtClean="0">
                <a:solidFill>
                  <a:schemeClr val="bg1"/>
                </a:solidFill>
              </a:rPr>
              <a:pPr/>
              <a:t>20</a:t>
            </a:fld>
            <a:endParaRPr lang="en-US" smtClean="0">
              <a:solidFill>
                <a:schemeClr val="bg1"/>
              </a:solidFill>
            </a:endParaRPr>
          </a:p>
        </p:txBody>
      </p:sp>
      <p:pic>
        <p:nvPicPr>
          <p:cNvPr id="10243" name="Picture 1" descr="F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1600200"/>
            <a:ext cx="848995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2" descr="Fi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8686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042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smtClean="0"/>
              <a:t>Summary</a:t>
            </a:r>
            <a:r>
              <a:rPr lang="en-US" smtClean="0"/>
              <a:t>: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7848600" cy="4038600"/>
          </a:xfrm>
        </p:spPr>
        <p:txBody>
          <a:bodyPr/>
          <a:lstStyle/>
          <a:p>
            <a:r>
              <a:rPr lang="en-US" dirty="0" smtClean="0"/>
              <a:t>The system must respond when certain </a:t>
            </a:r>
            <a:r>
              <a:rPr lang="en-US" b="1" i="1" u="sng" dirty="0" smtClean="0"/>
              <a:t>events</a:t>
            </a:r>
            <a:r>
              <a:rPr lang="en-US" dirty="0" smtClean="0"/>
              <a:t> occur.</a:t>
            </a:r>
          </a:p>
          <a:p>
            <a:r>
              <a:rPr lang="en-US" dirty="0" smtClean="0"/>
              <a:t>The system </a:t>
            </a:r>
            <a:r>
              <a:rPr lang="en-US" b="1" i="1" u="sng" dirty="0" smtClean="0"/>
              <a:t>produces</a:t>
            </a:r>
            <a:r>
              <a:rPr lang="en-US" dirty="0" smtClean="0"/>
              <a:t> at specific points in </a:t>
            </a:r>
            <a:r>
              <a:rPr lang="en-US" b="1" i="1" u="sng" dirty="0" smtClean="0"/>
              <a:t>time  </a:t>
            </a:r>
            <a:r>
              <a:rPr lang="en-US" dirty="0" smtClean="0"/>
              <a:t>certain deliverables.</a:t>
            </a:r>
          </a:p>
          <a:p>
            <a:r>
              <a:rPr lang="en-US" dirty="0" smtClean="0"/>
              <a:t>To support the business operations you need to </a:t>
            </a:r>
            <a:r>
              <a:rPr lang="en-US" b="1" i="1" u="sng" dirty="0" smtClean="0"/>
              <a:t>store information.</a:t>
            </a:r>
            <a:endParaRPr lang="en-US" dirty="0" smtClean="0"/>
          </a:p>
          <a:p>
            <a:r>
              <a:rPr lang="en-US" dirty="0" smtClean="0"/>
              <a:t>The system must </a:t>
            </a:r>
            <a:r>
              <a:rPr lang="en-US" b="1" i="1" u="sng" dirty="0" smtClean="0"/>
              <a:t>maintain information</a:t>
            </a:r>
            <a:r>
              <a:rPr lang="en-US" b="1" i="1" dirty="0" smtClean="0"/>
              <a:t>.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9890957-9D15-4EED-9132-16B0E98F757F}" type="slidenum">
              <a:rPr lang="en-US" smtClean="0">
                <a:solidFill>
                  <a:schemeClr val="bg1"/>
                </a:solidFill>
              </a:rPr>
              <a:pPr/>
              <a:t>21</a:t>
            </a:fld>
            <a:endParaRPr lang="en-US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55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Requirements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system requirements that must be defined and modeled:</a:t>
            </a:r>
          </a:p>
          <a:p>
            <a:pPr lvl="1"/>
            <a:r>
              <a:rPr lang="en-US" dirty="0" smtClean="0"/>
              <a:t>Processing requirements</a:t>
            </a:r>
          </a:p>
          <a:p>
            <a:pPr lvl="1"/>
            <a:r>
              <a:rPr lang="en-US" dirty="0" smtClean="0"/>
              <a:t>Data requirements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pPr lvl="1"/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8D11A-79A0-4802-87A3-B05CDECC9DEB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2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693025" cy="4038600"/>
          </a:xfrm>
        </p:spPr>
        <p:txBody>
          <a:bodyPr/>
          <a:lstStyle/>
          <a:p>
            <a:r>
              <a:rPr lang="en-ZA" dirty="0" smtClean="0"/>
              <a:t>How </a:t>
            </a:r>
            <a:r>
              <a:rPr lang="en-ZA" dirty="0"/>
              <a:t>to </a:t>
            </a:r>
            <a:r>
              <a:rPr lang="en-ZA" b="1" dirty="0"/>
              <a:t>find</a:t>
            </a:r>
            <a:r>
              <a:rPr lang="en-ZA" dirty="0"/>
              <a:t> and </a:t>
            </a:r>
            <a:r>
              <a:rPr lang="en-ZA" b="1" dirty="0"/>
              <a:t>identify</a:t>
            </a:r>
            <a:r>
              <a:rPr lang="en-ZA" dirty="0"/>
              <a:t> use </a:t>
            </a:r>
            <a:r>
              <a:rPr lang="en-ZA" dirty="0" smtClean="0"/>
              <a:t>cases:</a:t>
            </a:r>
            <a:endParaRPr lang="en-ZA" dirty="0"/>
          </a:p>
          <a:p>
            <a:pPr lvl="1"/>
            <a:r>
              <a:rPr lang="en-US" b="1" dirty="0" smtClean="0"/>
              <a:t>User </a:t>
            </a:r>
            <a:r>
              <a:rPr lang="en-US" b="1" dirty="0"/>
              <a:t>goal technique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In </a:t>
            </a:r>
            <a:r>
              <a:rPr lang="en-US" dirty="0"/>
              <a:t>this technique a systems analyst identifies the users of the system, as a </a:t>
            </a:r>
            <a:r>
              <a:rPr lang="en-US" b="1" dirty="0"/>
              <a:t>role</a:t>
            </a:r>
            <a:r>
              <a:rPr lang="en-US" dirty="0"/>
              <a:t> or </a:t>
            </a:r>
            <a:r>
              <a:rPr lang="en-US" b="1" dirty="0"/>
              <a:t>type</a:t>
            </a:r>
            <a:r>
              <a:rPr lang="en-US" dirty="0"/>
              <a:t> of user, and then identifies each goal or “actions to perform.”  These goals then are used to define use cases. </a:t>
            </a:r>
            <a:endParaRPr lang="en-US" dirty="0" smtClean="0"/>
          </a:p>
          <a:p>
            <a:pPr lvl="1"/>
            <a:r>
              <a:rPr lang="en-ZA" dirty="0"/>
              <a:t>“the actor uses the system to .... [use case description].”  For example, “the customer uses the system to 'make a purchase'</a:t>
            </a:r>
          </a:p>
          <a:p>
            <a:pPr lvl="1"/>
            <a:endParaRPr lang="en-ZA" dirty="0"/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8D11A-79A0-4802-87A3-B05CDECC9DEB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26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Technique: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“</a:t>
            </a:r>
            <a:r>
              <a:rPr lang="en-US" b="1" dirty="0"/>
              <a:t>event-decomposition”</a:t>
            </a:r>
            <a:r>
              <a:rPr lang="en-US" dirty="0"/>
              <a:t> technique. </a:t>
            </a:r>
            <a:endParaRPr lang="en-US" dirty="0" smtClean="0"/>
          </a:p>
          <a:p>
            <a:pPr lvl="1"/>
            <a:r>
              <a:rPr lang="en-US" dirty="0" smtClean="0"/>
              <a:t>This </a:t>
            </a:r>
            <a:r>
              <a:rPr lang="en-US" dirty="0"/>
              <a:t>technique first identifies the business </a:t>
            </a:r>
            <a:r>
              <a:rPr lang="en-US" b="1" dirty="0"/>
              <a:t>events</a:t>
            </a:r>
            <a:r>
              <a:rPr lang="en-US" dirty="0"/>
              <a:t> that occur.  By understanding the business events, the </a:t>
            </a:r>
            <a:r>
              <a:rPr lang="en-US" b="1" dirty="0"/>
              <a:t>actions leading up to the event, and the resulting processing </a:t>
            </a:r>
            <a:r>
              <a:rPr lang="en-US" b="1" u="sng" dirty="0"/>
              <a:t>required to support each event,</a:t>
            </a:r>
            <a:r>
              <a:rPr lang="en-US" b="1" dirty="0"/>
              <a:t> a list of use cases can be developed</a:t>
            </a:r>
            <a:r>
              <a:rPr lang="en-US" dirty="0"/>
              <a:t>. 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 </a:t>
            </a:r>
            <a:endParaRPr lang="en-ZA" dirty="0"/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8D11A-79A0-4802-87A3-B05CDECC9DEB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057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 Decomposition (cont.)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This is a powerful technique that takes a broader business point of view and can be used to identify many different types of events, which then produce a comprehensive list of use </a:t>
            </a:r>
            <a:r>
              <a:rPr lang="en-US" dirty="0" smtClean="0"/>
              <a:t>cases</a:t>
            </a:r>
          </a:p>
          <a:p>
            <a:pPr lvl="1"/>
            <a:r>
              <a:rPr lang="en-US" dirty="0"/>
              <a:t>“What business events occur that will require the system to respond?” </a:t>
            </a:r>
            <a:endParaRPr lang="en-ZA" dirty="0"/>
          </a:p>
          <a:p>
            <a:pPr lvl="1"/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8D11A-79A0-4802-87A3-B05CDECC9DEB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90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Technique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Another technique to help refine and verify events is the </a:t>
            </a:r>
            <a:r>
              <a:rPr lang="en-ZA" b="1" dirty="0"/>
              <a:t>CRUD technique</a:t>
            </a:r>
            <a:r>
              <a:rPr lang="en-ZA" dirty="0"/>
              <a:t>. CRUD, which stands for Create, Report, Update, Delete, is best used as a </a:t>
            </a:r>
            <a:r>
              <a:rPr lang="en-ZA" b="1" dirty="0"/>
              <a:t>validation</a:t>
            </a:r>
            <a:r>
              <a:rPr lang="en-ZA" dirty="0"/>
              <a:t> technique rather than a technique to find use cases. </a:t>
            </a:r>
            <a:endParaRPr lang="en-ZA" dirty="0" smtClean="0"/>
          </a:p>
          <a:p>
            <a:pPr lvl="1"/>
            <a:r>
              <a:rPr lang="en-US" dirty="0" smtClean="0"/>
              <a:t>First need to do chapter 4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8D11A-79A0-4802-87A3-B05CDECC9DEB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65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a Use Cases?</a:t>
            </a:r>
            <a:endParaRPr lang="en-ZA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What are they?</a:t>
            </a:r>
          </a:p>
          <a:p>
            <a:pPr lvl="1"/>
            <a:r>
              <a:rPr lang="en-US" smtClean="0"/>
              <a:t>Use cases capture the </a:t>
            </a:r>
            <a:r>
              <a:rPr lang="en-US" b="1" smtClean="0"/>
              <a:t>functional requirements </a:t>
            </a:r>
            <a:r>
              <a:rPr lang="en-US" smtClean="0"/>
              <a:t>of a system. What the system should do. It describes the behavior of the system.</a:t>
            </a:r>
          </a:p>
          <a:p>
            <a:pPr lvl="1"/>
            <a:r>
              <a:rPr lang="en-US" smtClean="0"/>
              <a:t>Use cases describe the interactions between various </a:t>
            </a:r>
            <a:r>
              <a:rPr lang="en-US" b="1" smtClean="0"/>
              <a:t>actors</a:t>
            </a:r>
            <a:r>
              <a:rPr lang="en-US" smtClean="0"/>
              <a:t> and the system</a:t>
            </a:r>
            <a:endParaRPr lang="en-ZA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4F1C6CD-3E34-40E0-9AE8-89DDA99B268F}" type="slidenum">
              <a:rPr lang="en-US" smtClean="0">
                <a:solidFill>
                  <a:schemeClr val="bg1"/>
                </a:solidFill>
              </a:rPr>
              <a:pPr/>
              <a:t>27</a:t>
            </a:fld>
            <a:endParaRPr lang="en-US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98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elements they consists of?</a:t>
            </a:r>
            <a:endParaRPr lang="en-ZA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FBF8491-D636-4879-A201-AE250975A0BE}" type="slidenum">
              <a:rPr lang="en-US" smtClean="0">
                <a:solidFill>
                  <a:schemeClr val="bg1"/>
                </a:solidFill>
              </a:rPr>
              <a:pPr/>
              <a:t>28</a:t>
            </a:fld>
            <a:endParaRPr lang="en-US" smtClean="0">
              <a:solidFill>
                <a:schemeClr val="bg1"/>
              </a:solidFill>
            </a:endParaRPr>
          </a:p>
        </p:txBody>
      </p:sp>
      <p:pic>
        <p:nvPicPr>
          <p:cNvPr id="1434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743200"/>
            <a:ext cx="5378450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Ink 4"/>
              <p14:cNvContentPartPr/>
              <p14:nvPr/>
            </p14:nvContentPartPr>
            <p14:xfrm>
              <a:off x="3027240" y="5125680"/>
              <a:ext cx="3715200" cy="527040"/>
            </p14:xfrm>
          </p:contentPart>
        </mc:Choice>
        <mc:Fallback xmlns="">
          <p:pic>
            <p:nvPicPr>
              <p:cNvPr id="5" name="Ink 4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017880" y="5116320"/>
                <a:ext cx="3733920" cy="545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0130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Let’s create an ATM system!</a:t>
            </a:r>
            <a:endParaRPr lang="en-ZA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Draw the system</a:t>
            </a:r>
          </a:p>
          <a:p>
            <a:r>
              <a:rPr lang="en-US" smtClean="0"/>
              <a:t>Identify who wants to interact with the system</a:t>
            </a:r>
          </a:p>
          <a:p>
            <a:r>
              <a:rPr lang="en-US" smtClean="0"/>
              <a:t>What are their goals?</a:t>
            </a:r>
          </a:p>
          <a:p>
            <a:r>
              <a:rPr lang="en-US" smtClean="0"/>
              <a:t>What do we need to </a:t>
            </a:r>
            <a:r>
              <a:rPr lang="en-US" b="1" smtClean="0"/>
              <a:t>complete</a:t>
            </a:r>
            <a:r>
              <a:rPr lang="en-US" smtClean="0"/>
              <a:t> the use case successfully?</a:t>
            </a:r>
          </a:p>
          <a:p>
            <a:endParaRPr lang="en-ZA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9402BB3-ADBF-4ADC-A667-C6E92836027A}" type="slidenum">
              <a:rPr lang="en-US" smtClean="0">
                <a:solidFill>
                  <a:schemeClr val="bg1"/>
                </a:solidFill>
              </a:rPr>
              <a:pPr/>
              <a:t>29</a:t>
            </a:fld>
            <a:endParaRPr lang="en-US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5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SD: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We want to develop a system:</a:t>
            </a:r>
          </a:p>
          <a:p>
            <a:pPr lvl="1"/>
            <a:r>
              <a:rPr lang="en-ZA" dirty="0" smtClean="0"/>
              <a:t>What is our guide?</a:t>
            </a:r>
          </a:p>
          <a:p>
            <a:pPr lvl="1"/>
            <a:r>
              <a:rPr lang="en-ZA" dirty="0" smtClean="0"/>
              <a:t>System Analysis</a:t>
            </a:r>
          </a:p>
          <a:p>
            <a:pPr lvl="1"/>
            <a:r>
              <a:rPr lang="en-ZA" dirty="0" smtClean="0"/>
              <a:t>SDLC</a:t>
            </a:r>
          </a:p>
          <a:p>
            <a:pPr lvl="1"/>
            <a:r>
              <a:rPr lang="en-ZA" b="1" dirty="0" smtClean="0"/>
              <a:t>Vision document</a:t>
            </a:r>
          </a:p>
          <a:p>
            <a:pPr lvl="2"/>
            <a:r>
              <a:rPr lang="en-ZA" dirty="0" smtClean="0"/>
              <a:t>Problem description</a:t>
            </a:r>
          </a:p>
          <a:p>
            <a:pPr lvl="2"/>
            <a:r>
              <a:rPr lang="en-ZA" dirty="0" smtClean="0"/>
              <a:t>System capabilities</a:t>
            </a:r>
          </a:p>
          <a:p>
            <a:pPr lvl="2"/>
            <a:r>
              <a:rPr lang="en-ZA" dirty="0" smtClean="0"/>
              <a:t>Business benefits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8D11A-79A0-4802-87A3-B05CDECC9DE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033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 Table</a:t>
            </a:r>
            <a:endParaRPr lang="en-Z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4834484"/>
              </p:ext>
            </p:extLst>
          </p:nvPr>
        </p:nvGraphicFramePr>
        <p:xfrm>
          <a:off x="533400" y="2362200"/>
          <a:ext cx="7693026" cy="165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219200"/>
                <a:gridCol w="1219200"/>
                <a:gridCol w="1295400"/>
                <a:gridCol w="1295400"/>
                <a:gridCol w="152082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Event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Trigger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Source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 Case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Response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Destination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Want to draw money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8D11A-79A0-4802-87A3-B05CDECC9DEB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46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1C6933-39DF-4677-8220-DF07FFBF88F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3838"/>
            <a:ext cx="7696200" cy="6348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591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Written Use Case:</a:t>
            </a:r>
            <a:endParaRPr lang="en-ZA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001000" cy="4876800"/>
          </a:xfrm>
        </p:spPr>
        <p:txBody>
          <a:bodyPr/>
          <a:lstStyle/>
          <a:p>
            <a:r>
              <a:rPr lang="en-US" dirty="0" smtClean="0"/>
              <a:t>For each use case:</a:t>
            </a:r>
          </a:p>
          <a:p>
            <a:pPr lvl="1"/>
            <a:r>
              <a:rPr lang="en-US" dirty="0" smtClean="0"/>
              <a:t>Describe the steps involved in an interaction between an actor and the system, beginning with the </a:t>
            </a:r>
            <a:r>
              <a:rPr lang="en-US" b="1" dirty="0" smtClean="0"/>
              <a:t>primary actor</a:t>
            </a:r>
            <a:r>
              <a:rPr lang="en-US" dirty="0" smtClean="0"/>
              <a:t> (the one that initiates the use case)</a:t>
            </a:r>
          </a:p>
          <a:p>
            <a:pPr lvl="1"/>
            <a:r>
              <a:rPr lang="en-US" dirty="0" smtClean="0"/>
              <a:t>Start with the </a:t>
            </a:r>
            <a:r>
              <a:rPr lang="en-US" b="1" dirty="0" smtClean="0"/>
              <a:t>main success scenario: happy path</a:t>
            </a:r>
          </a:p>
          <a:p>
            <a:pPr lvl="1"/>
            <a:r>
              <a:rPr lang="en-US" dirty="0" smtClean="0"/>
              <a:t>Look for alternative paths:</a:t>
            </a:r>
          </a:p>
          <a:p>
            <a:pPr lvl="2"/>
            <a:r>
              <a:rPr lang="en-US" b="1" dirty="0" smtClean="0"/>
              <a:t>Exceptions: </a:t>
            </a:r>
            <a:r>
              <a:rPr lang="en-US" dirty="0" smtClean="0"/>
              <a:t>What could go wrong?</a:t>
            </a:r>
          </a:p>
          <a:p>
            <a:pPr lvl="2"/>
            <a:r>
              <a:rPr lang="en-US" b="1" dirty="0" smtClean="0"/>
              <a:t>Extensions</a:t>
            </a:r>
            <a:r>
              <a:rPr lang="en-US" dirty="0" smtClean="0"/>
              <a:t>:  What other goal might come into play here?</a:t>
            </a:r>
            <a:endParaRPr lang="en-ZA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EB9F38A-6A65-471F-94B1-F1D85C802062}" type="slidenum">
              <a:rPr lang="en-US" smtClean="0">
                <a:solidFill>
                  <a:schemeClr val="bg1"/>
                </a:solidFill>
              </a:rPr>
              <a:pPr/>
              <a:t>32</a:t>
            </a:fld>
            <a:endParaRPr lang="en-US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4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Associations between use cases: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7924800" cy="4191000"/>
          </a:xfrm>
        </p:spPr>
        <p:txBody>
          <a:bodyPr/>
          <a:lstStyle/>
          <a:p>
            <a:r>
              <a:rPr lang="en-US" dirty="0" smtClean="0"/>
              <a:t>Is it possible that parts of many use cases will share the same narrative?</a:t>
            </a:r>
          </a:p>
          <a:p>
            <a:pPr lvl="1"/>
            <a:r>
              <a:rPr lang="en-US" dirty="0" smtClean="0"/>
              <a:t>Example:  “Withdraw funds” requires “Check available balance” or even “Card Authorization” routine to be </a:t>
            </a:r>
            <a:r>
              <a:rPr lang="en-US" b="1" dirty="0" smtClean="0"/>
              <a:t>COMPLTETE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Example: “Print Balance”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CF092C5-F86D-458F-8D62-9FE401377CB7}" type="slidenum">
              <a:rPr lang="en-US" smtClean="0">
                <a:solidFill>
                  <a:schemeClr val="bg1"/>
                </a:solidFill>
              </a:rPr>
              <a:pPr/>
              <a:t>33</a:t>
            </a:fld>
            <a:endParaRPr lang="en-US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41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Associations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7848600" cy="4038600"/>
          </a:xfrm>
        </p:spPr>
        <p:txBody>
          <a:bodyPr/>
          <a:lstStyle/>
          <a:p>
            <a:r>
              <a:rPr lang="en-US" smtClean="0"/>
              <a:t>The UML specification provides for three different kinds of associations between use cases:</a:t>
            </a:r>
          </a:p>
          <a:p>
            <a:pPr lvl="1"/>
            <a:r>
              <a:rPr lang="en-US" smtClean="0"/>
              <a:t>&lt;&lt;includes&gt;&gt; or &lt;&lt;uses&gt;&gt;, </a:t>
            </a:r>
          </a:p>
          <a:p>
            <a:pPr lvl="1"/>
            <a:r>
              <a:rPr lang="en-US" smtClean="0"/>
              <a:t>&lt;&lt;extends&gt;&gt; and </a:t>
            </a:r>
          </a:p>
          <a:p>
            <a:pPr lvl="1"/>
            <a:r>
              <a:rPr lang="en-US" smtClean="0"/>
              <a:t>&lt;&lt;generalizes&gt;&gt; relationships. </a:t>
            </a:r>
          </a:p>
          <a:p>
            <a:pPr lvl="1"/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76CDCBE-D3E5-4E4B-B387-F2ED817D3D68}" type="slidenum">
              <a:rPr lang="en-US" smtClean="0">
                <a:solidFill>
                  <a:schemeClr val="bg1"/>
                </a:solidFill>
              </a:rPr>
              <a:pPr/>
              <a:t>34</a:t>
            </a:fld>
            <a:endParaRPr lang="en-US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17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&lt;&lt;   &gt;&gt;: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648200"/>
          </a:xfrm>
        </p:spPr>
        <p:txBody>
          <a:bodyPr/>
          <a:lstStyle/>
          <a:p>
            <a:r>
              <a:rPr lang="en-US" dirty="0" smtClean="0"/>
              <a:t>The use of &lt;&lt;  &gt;&gt; or </a:t>
            </a:r>
            <a:r>
              <a:rPr lang="en-US" i="1" dirty="0" smtClean="0"/>
              <a:t>guillemets</a:t>
            </a:r>
            <a:r>
              <a:rPr lang="en-US" dirty="0" smtClean="0"/>
              <a:t> is the UML’s way of depicting a </a:t>
            </a:r>
            <a:r>
              <a:rPr lang="en-US" b="1" dirty="0" smtClean="0"/>
              <a:t>stereotype</a:t>
            </a:r>
            <a:r>
              <a:rPr lang="en-US" dirty="0" smtClean="0"/>
              <a:t>: A categorization of a concept. Stereotypes are often used to help designers expressing more </a:t>
            </a:r>
            <a:r>
              <a:rPr lang="en-US" b="1" dirty="0" smtClean="0"/>
              <a:t>completely</a:t>
            </a:r>
            <a:r>
              <a:rPr lang="en-US" dirty="0" smtClean="0"/>
              <a:t> what is convey in the models.</a:t>
            </a:r>
          </a:p>
          <a:p>
            <a:r>
              <a:rPr lang="en-US" dirty="0" smtClean="0"/>
              <a:t>&lt;&lt;includes&gt;&gt; association between use cases means that the included use case occurs whenever the use case which includes it occurs. 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A12B569-C29A-4843-9C40-CBC5364883F3}" type="slidenum">
              <a:rPr lang="en-US" smtClean="0">
                <a:solidFill>
                  <a:schemeClr val="bg1"/>
                </a:solidFill>
              </a:rPr>
              <a:pPr/>
              <a:t>35</a:t>
            </a:fld>
            <a:endParaRPr lang="en-US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57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status of a hotel room must be changed during check-in, and check-out.</a:t>
            </a:r>
          </a:p>
        </p:txBody>
      </p:sp>
    </p:spTree>
    <p:extLst>
      <p:ext uri="{BB962C8B-B14F-4D97-AF65-F5344CB8AC3E}">
        <p14:creationId xmlns:p14="http://schemas.microsoft.com/office/powerpoint/2010/main" val="324162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&lt;&lt;uses&gt;&gt;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8001000" cy="4191000"/>
          </a:xfrm>
        </p:spPr>
        <p:txBody>
          <a:bodyPr/>
          <a:lstStyle/>
          <a:p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CA835C3-8F29-4A9A-AEA9-EF3A0B6C51CE}" type="slidenum">
              <a:rPr lang="en-US" smtClean="0">
                <a:solidFill>
                  <a:schemeClr val="bg1"/>
                </a:solidFill>
              </a:rPr>
              <a:pPr/>
              <a:t>37</a:t>
            </a:fld>
            <a:endParaRPr lang="en-US" smtClean="0">
              <a:solidFill>
                <a:schemeClr val="bg1"/>
              </a:solidFill>
            </a:endParaRPr>
          </a:p>
        </p:txBody>
      </p:sp>
      <p:sp>
        <p:nvSpPr>
          <p:cNvPr id="2355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ZA"/>
          </a:p>
        </p:txBody>
      </p:sp>
      <p:graphicFrame>
        <p:nvGraphicFramePr>
          <p:cNvPr id="23558" name="Object 5"/>
          <p:cNvGraphicFramePr>
            <a:graphicFrameLocks noChangeAspect="1"/>
          </p:cNvGraphicFramePr>
          <p:nvPr/>
        </p:nvGraphicFramePr>
        <p:xfrm>
          <a:off x="1676400" y="2524125"/>
          <a:ext cx="6019800" cy="376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Visio" r:id="rId3" imgW="3017774" imgH="1890101" progId="Visio.Drawing.11">
                  <p:embed/>
                </p:oleObj>
              </mc:Choice>
              <mc:Fallback>
                <p:oleObj name="Visio" r:id="rId3" imgW="3017774" imgH="1890101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524125"/>
                        <a:ext cx="6019800" cy="3760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505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&lt;&lt; extends &gt;&gt;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8001000" cy="4267200"/>
          </a:xfrm>
        </p:spPr>
        <p:txBody>
          <a:bodyPr/>
          <a:lstStyle/>
          <a:p>
            <a:r>
              <a:rPr lang="en-US" smtClean="0"/>
              <a:t>This association </a:t>
            </a:r>
            <a:r>
              <a:rPr lang="en-US" b="1" smtClean="0"/>
              <a:t>augments</a:t>
            </a:r>
            <a:r>
              <a:rPr lang="en-US" smtClean="0"/>
              <a:t> the behavior of the use case which it extends. The occurrence of the extension is </a:t>
            </a:r>
            <a:r>
              <a:rPr lang="en-US" b="1" smtClean="0"/>
              <a:t>conditional</a:t>
            </a:r>
            <a:r>
              <a:rPr lang="en-US" smtClean="0"/>
              <a:t> and does not necessarily occur every time.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ED2BEFE-7905-438C-A411-7AA03B5E633A}" type="slidenum">
              <a:rPr lang="en-US" smtClean="0">
                <a:solidFill>
                  <a:schemeClr val="bg1"/>
                </a:solidFill>
              </a:rPr>
              <a:pPr/>
              <a:t>38</a:t>
            </a:fld>
            <a:endParaRPr lang="en-US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85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 special discount for employees might apply at the payment step in a POS application. </a:t>
            </a:r>
          </a:p>
          <a:p>
            <a:r>
              <a:rPr lang="en-US" smtClean="0"/>
              <a:t>When a student registers for classes, he may be allowed to register for a class even if the class is full because the student is on the university’s athletic team.</a:t>
            </a:r>
          </a:p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0614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Vision Document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Chapter 2:</a:t>
            </a:r>
          </a:p>
          <a:p>
            <a:pPr lvl="1"/>
            <a:r>
              <a:rPr lang="en-ZA" dirty="0" smtClean="0"/>
              <a:t>RMO</a:t>
            </a:r>
          </a:p>
          <a:p>
            <a:pPr lvl="1"/>
            <a:r>
              <a:rPr lang="en-ZA" dirty="0" smtClean="0"/>
              <a:t>Get familiar with the problem to be solved</a:t>
            </a:r>
          </a:p>
          <a:p>
            <a:pPr lvl="1"/>
            <a:r>
              <a:rPr lang="en-ZA" b="1" dirty="0" smtClean="0"/>
              <a:t>System capabilities </a:t>
            </a:r>
            <a:r>
              <a:rPr lang="en-ZA" dirty="0" smtClean="0"/>
              <a:t>provides the foundation information for the overall project plan</a:t>
            </a:r>
          </a:p>
          <a:p>
            <a:pPr lvl="1"/>
            <a:r>
              <a:rPr lang="en-ZA" dirty="0"/>
              <a:t>Divide the system into subsystems</a:t>
            </a:r>
          </a:p>
          <a:p>
            <a:pPr lvl="2"/>
            <a:r>
              <a:rPr lang="en-ZA" dirty="0"/>
              <a:t>Major components or functional </a:t>
            </a:r>
            <a:r>
              <a:rPr lang="en-ZA" dirty="0" smtClean="0"/>
              <a:t>areas</a:t>
            </a:r>
          </a:p>
          <a:p>
            <a:pPr lvl="1"/>
            <a:r>
              <a:rPr lang="en-ZA" dirty="0" smtClean="0"/>
              <a:t>Planning/Project management</a:t>
            </a:r>
          </a:p>
          <a:p>
            <a:endParaRPr lang="en-ZA" dirty="0" smtClean="0"/>
          </a:p>
          <a:p>
            <a:pPr lvl="1"/>
            <a:endParaRPr lang="en-ZA" dirty="0" smtClean="0"/>
          </a:p>
          <a:p>
            <a:pPr lvl="1"/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8D11A-79A0-4802-87A3-B05CDECC9DE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59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5"/>
          <p:cNvSpPr>
            <a:spLocks noChangeArrowheads="1"/>
          </p:cNvSpPr>
          <p:nvPr/>
        </p:nvSpPr>
        <p:spPr bwMode="auto">
          <a:xfrm>
            <a:off x="0" y="2176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ZA"/>
          </a:p>
        </p:txBody>
      </p:sp>
      <p:graphicFrame>
        <p:nvGraphicFramePr>
          <p:cNvPr id="26627" name="Object 4"/>
          <p:cNvGraphicFramePr>
            <a:graphicFrameLocks noChangeAspect="1"/>
          </p:cNvGraphicFramePr>
          <p:nvPr/>
        </p:nvGraphicFramePr>
        <p:xfrm>
          <a:off x="685800" y="1524000"/>
          <a:ext cx="3057525" cy="388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Visio" r:id="rId3" imgW="1966717" imgH="2505149" progId="Visio.Drawing.11">
                  <p:embed/>
                </p:oleObj>
              </mc:Choice>
              <mc:Fallback>
                <p:oleObj name="Visio" r:id="rId3" imgW="1966717" imgH="2505149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524000"/>
                        <a:ext cx="3057525" cy="388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8" name="Rectangle 7"/>
          <p:cNvSpPr>
            <a:spLocks noChangeArrowheads="1"/>
          </p:cNvSpPr>
          <p:nvPr/>
        </p:nvSpPr>
        <p:spPr bwMode="auto">
          <a:xfrm>
            <a:off x="0" y="2462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ZA"/>
          </a:p>
        </p:txBody>
      </p:sp>
      <p:graphicFrame>
        <p:nvGraphicFramePr>
          <p:cNvPr id="26629" name="Object 6"/>
          <p:cNvGraphicFramePr>
            <a:graphicFrameLocks noChangeAspect="1"/>
          </p:cNvGraphicFramePr>
          <p:nvPr/>
        </p:nvGraphicFramePr>
        <p:xfrm>
          <a:off x="4114800" y="1676400"/>
          <a:ext cx="4495800" cy="305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Visio" r:id="rId5" imgW="2849035" imgH="1935872" progId="Visio.Drawing.11">
                  <p:embed/>
                </p:oleObj>
              </mc:Choice>
              <mc:Fallback>
                <p:oleObj name="Visio" r:id="rId5" imgW="2849035" imgH="1935872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676400"/>
                        <a:ext cx="4495800" cy="305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771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&lt;&lt; generalizes &gt;&gt;: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8001000" cy="4191000"/>
          </a:xfrm>
        </p:spPr>
        <p:txBody>
          <a:bodyPr/>
          <a:lstStyle/>
          <a:p>
            <a:pPr marL="533400" indent="-533400">
              <a:buFont typeface="Arial" charset="0"/>
              <a:buNone/>
            </a:pPr>
            <a:r>
              <a:rPr lang="en-US" smtClean="0"/>
              <a:t>	&lt;&lt;generalizes&gt;&gt;  association implies that the child use case contains all the attributes , behavior and extension of the parent use case.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D6FEF7D-EEDB-4465-9A0F-3A514DEBEAC8}" type="slidenum">
              <a:rPr lang="en-US" smtClean="0">
                <a:solidFill>
                  <a:schemeClr val="bg1"/>
                </a:solidFill>
              </a:rPr>
              <a:pPr/>
              <a:t>41</a:t>
            </a:fld>
            <a:endParaRPr lang="en-US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86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1: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Problems and Exercises: p80</a:t>
            </a:r>
          </a:p>
          <a:p>
            <a:pPr lvl="1"/>
            <a:r>
              <a:rPr lang="en-US" dirty="0" smtClean="0"/>
              <a:t>1, 2, 7, 8</a:t>
            </a:r>
          </a:p>
          <a:p>
            <a:pPr lvl="1"/>
            <a:r>
              <a:rPr lang="en-US" dirty="0" smtClean="0"/>
              <a:t>Project Case Study: </a:t>
            </a:r>
            <a:r>
              <a:rPr lang="en-US" b="1" dirty="0" smtClean="0"/>
              <a:t>?</a:t>
            </a:r>
            <a:endParaRPr lang="en-US" dirty="0" smtClean="0"/>
          </a:p>
          <a:p>
            <a:r>
              <a:rPr lang="en-US" dirty="0" smtClean="0"/>
              <a:t>What is expected from you:</a:t>
            </a:r>
          </a:p>
          <a:p>
            <a:pPr lvl="1"/>
            <a:r>
              <a:rPr lang="en-US" dirty="0" smtClean="0"/>
              <a:t>Work through the chapter, and understand the RMO case study</a:t>
            </a:r>
          </a:p>
          <a:p>
            <a:pPr lvl="1"/>
            <a:r>
              <a:rPr lang="en-US" dirty="0" smtClean="0"/>
              <a:t>Draw a rough Vision document</a:t>
            </a:r>
          </a:p>
          <a:p>
            <a:pPr lvl="1"/>
            <a:r>
              <a:rPr lang="en-US" dirty="0" smtClean="0"/>
              <a:t>Do the review questions (Not to be handed in)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8D11A-79A0-4802-87A3-B05CDECC9DEB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2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2: RMO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/>
              <a:t>Sequence of Events: </a:t>
            </a:r>
            <a:r>
              <a:rPr lang="en-US" dirty="0" smtClean="0"/>
              <a:t>Tracing a Transaction Life Cycle</a:t>
            </a:r>
          </a:p>
          <a:p>
            <a:pPr lvl="1"/>
            <a:r>
              <a:rPr lang="en-US" dirty="0" smtClean="0"/>
              <a:t>The customer wants a catalog to search for products</a:t>
            </a:r>
          </a:p>
          <a:p>
            <a:pPr lvl="1"/>
            <a:r>
              <a:rPr lang="en-US" dirty="0" smtClean="0"/>
              <a:t>A new customer wants to add his information to system</a:t>
            </a:r>
          </a:p>
          <a:p>
            <a:pPr lvl="1"/>
            <a:r>
              <a:rPr lang="en-US" dirty="0" smtClean="0"/>
              <a:t>Customer wants to place an order</a:t>
            </a:r>
          </a:p>
          <a:p>
            <a:pPr lvl="1"/>
            <a:r>
              <a:rPr lang="en-US" dirty="0" smtClean="0"/>
              <a:t>Customer wants to change the order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8D11A-79A0-4802-87A3-B05CDECC9DEB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00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2: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Customer wants to check the status of the order to find the shipping date</a:t>
            </a:r>
          </a:p>
          <a:p>
            <a:pPr lvl="1"/>
            <a:r>
              <a:rPr lang="en-US" dirty="0" smtClean="0"/>
              <a:t>Customer changes address and still wants future catalog mailings</a:t>
            </a:r>
          </a:p>
          <a:p>
            <a:pPr lvl="1"/>
            <a:r>
              <a:rPr lang="en-US" dirty="0" smtClean="0"/>
              <a:t>Customer wants to return an item or product</a:t>
            </a:r>
          </a:p>
          <a:p>
            <a:r>
              <a:rPr lang="en-US" dirty="0" smtClean="0"/>
              <a:t>It is often useful in identifying events to trace the sequence of events that might occur for a specific external agent or actor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8D11A-79A0-4802-87A3-B05CDECC9DEB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38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2: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Draw an Event Table</a:t>
            </a:r>
          </a:p>
          <a:p>
            <a:r>
              <a:rPr lang="en-US" dirty="0" smtClean="0"/>
              <a:t>Use MS Visio and draw a use case diagram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8D11A-79A0-4802-87A3-B05CDECC9DEB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45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1C6933-39DF-4677-8220-DF07FFBF88F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3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371600"/>
            <a:ext cx="8229600" cy="43751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4438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S</a:t>
            </a:r>
            <a:r>
              <a:rPr lang="en-ZA" dirty="0" smtClean="0"/>
              <a:t>A activities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Broad definitions of ‘functions’</a:t>
            </a:r>
          </a:p>
          <a:p>
            <a:r>
              <a:rPr lang="en-ZA" dirty="0" smtClean="0"/>
              <a:t>Get more specific:</a:t>
            </a:r>
          </a:p>
          <a:p>
            <a:pPr lvl="1"/>
            <a:r>
              <a:rPr lang="en-ZA" dirty="0" smtClean="0"/>
              <a:t>Fact finding tasks to understand the requirements</a:t>
            </a:r>
          </a:p>
          <a:p>
            <a:pPr lvl="2"/>
            <a:r>
              <a:rPr lang="en-ZA" dirty="0" smtClean="0"/>
              <a:t>Gathering </a:t>
            </a:r>
            <a:r>
              <a:rPr lang="en-ZA" dirty="0" smtClean="0"/>
              <a:t>???</a:t>
            </a:r>
          </a:p>
          <a:p>
            <a:pPr lvl="2"/>
            <a:r>
              <a:rPr lang="en-ZA" dirty="0" smtClean="0"/>
              <a:t>Define  ???</a:t>
            </a:r>
          </a:p>
          <a:p>
            <a:pPr lvl="2"/>
            <a:r>
              <a:rPr lang="en-ZA" dirty="0" smtClean="0"/>
              <a:t>Prioritize ???</a:t>
            </a:r>
          </a:p>
          <a:p>
            <a:pPr lvl="2"/>
            <a:r>
              <a:rPr lang="en-ZA" dirty="0" smtClean="0"/>
              <a:t>Develop UI dialogues</a:t>
            </a:r>
          </a:p>
          <a:p>
            <a:pPr lvl="2"/>
            <a:r>
              <a:rPr lang="en-ZA" dirty="0" smtClean="0"/>
              <a:t>Evaluate requirements with ???</a:t>
            </a:r>
          </a:p>
          <a:p>
            <a:pPr lvl="2"/>
            <a:endParaRPr lang="en-ZA" dirty="0" smtClean="0"/>
          </a:p>
          <a:p>
            <a:pPr lvl="2"/>
            <a:endParaRPr lang="en-Z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8D11A-79A0-4802-87A3-B05CDECC9DE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14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9EFD-C735-449B-9607-2E8012AD5FB0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4" name="Rectangle 3"/>
          <p:cNvSpPr/>
          <p:nvPr/>
        </p:nvSpPr>
        <p:spPr>
          <a:xfrm>
            <a:off x="1828800" y="2209800"/>
            <a:ext cx="5410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ZA" sz="2400" b="1" dirty="0"/>
              <a:t>AN </a:t>
            </a:r>
            <a:r>
              <a:rPr lang="en-ZA" sz="2400" b="1" u="sng" dirty="0"/>
              <a:t>EXTENSIVE AMOUNT OF INFORMATION </a:t>
            </a:r>
            <a:r>
              <a:rPr lang="en-ZA" sz="2400" b="1" dirty="0"/>
              <a:t>IS REQUIRED TO PROPERLY DEFINE THE SYSTEM’S FUNCTIONAL /NON-FUNCTIONAL </a:t>
            </a:r>
            <a:r>
              <a:rPr lang="en-ZA" sz="2400" b="1" dirty="0" smtClean="0"/>
              <a:t>REQUIREMENTS </a:t>
            </a:r>
            <a:endParaRPr lang="en-ZA" sz="2400" b="1" dirty="0"/>
          </a:p>
        </p:txBody>
      </p:sp>
    </p:spTree>
    <p:extLst>
      <p:ext uri="{BB962C8B-B14F-4D97-AF65-F5344CB8AC3E}">
        <p14:creationId xmlns:p14="http://schemas.microsoft.com/office/powerpoint/2010/main" val="968097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Drilling-down</a:t>
            </a:r>
            <a:r>
              <a:rPr lang="en-ZA" dirty="0" smtClean="0"/>
              <a:t>: general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05337"/>
          </a:xfrm>
        </p:spPr>
        <p:txBody>
          <a:bodyPr/>
          <a:lstStyle/>
          <a:p>
            <a:r>
              <a:rPr lang="en-ZA" dirty="0" smtClean="0"/>
              <a:t>Activity diagrams</a:t>
            </a:r>
          </a:p>
          <a:p>
            <a:pPr lvl="1"/>
            <a:r>
              <a:rPr lang="en-ZA" dirty="0" smtClean="0"/>
              <a:t>To understand business processes in terms of workflows</a:t>
            </a:r>
          </a:p>
          <a:p>
            <a:r>
              <a:rPr lang="en-ZA" dirty="0" smtClean="0"/>
              <a:t>Single user-triggered business events</a:t>
            </a:r>
            <a:r>
              <a:rPr lang="en-ZA" dirty="0" smtClean="0"/>
              <a:t>:</a:t>
            </a:r>
          </a:p>
          <a:p>
            <a:pPr lvl="1"/>
            <a:r>
              <a:rPr lang="en-ZA" dirty="0" smtClean="0"/>
              <a:t>Use Cases:</a:t>
            </a:r>
            <a:endParaRPr lang="en-ZA" dirty="0" smtClean="0"/>
          </a:p>
          <a:p>
            <a:pPr lvl="2"/>
            <a:r>
              <a:rPr lang="en-ZA" dirty="0" smtClean="0"/>
              <a:t>How can I trigger this business process?</a:t>
            </a:r>
          </a:p>
          <a:p>
            <a:pPr lvl="2"/>
            <a:r>
              <a:rPr lang="en-ZA" dirty="0" smtClean="0"/>
              <a:t>I </a:t>
            </a:r>
            <a:r>
              <a:rPr lang="en-ZA" dirty="0" smtClean="0"/>
              <a:t>want the system to calculate the </a:t>
            </a:r>
            <a:r>
              <a:rPr lang="en-ZA" dirty="0" smtClean="0"/>
              <a:t>Semester mark. So what workflows </a:t>
            </a:r>
            <a:r>
              <a:rPr lang="en-ZA" dirty="0" smtClean="0"/>
              <a:t>are </a:t>
            </a:r>
            <a:r>
              <a:rPr lang="en-ZA" dirty="0" smtClean="0"/>
              <a:t>involved?</a:t>
            </a:r>
            <a:endParaRPr lang="en-ZA" dirty="0" smtClean="0"/>
          </a:p>
          <a:p>
            <a:pPr lvl="2"/>
            <a:r>
              <a:rPr lang="en-ZA" dirty="0" smtClean="0"/>
              <a:t>System response:</a:t>
            </a:r>
          </a:p>
          <a:p>
            <a:r>
              <a:rPr lang="en-ZA" dirty="0" smtClean="0"/>
              <a:t>Identify object classes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8D11A-79A0-4802-87A3-B05CDECC9DE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48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emphasize: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Requirements and the models that represent them are a </a:t>
            </a:r>
            <a:r>
              <a:rPr lang="en-US" b="1" dirty="0" smtClean="0"/>
              <a:t>key focus </a:t>
            </a:r>
            <a:r>
              <a:rPr lang="en-US" dirty="0" smtClean="0"/>
              <a:t>of analysis phase activities.</a:t>
            </a:r>
          </a:p>
          <a:p>
            <a:r>
              <a:rPr lang="en-US" b="1" dirty="0" smtClean="0"/>
              <a:t>Documentation using UML Models</a:t>
            </a:r>
            <a:endParaRPr lang="en-ZA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8D11A-79A0-4802-87A3-B05CDECC9DE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788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2574</TotalTime>
  <Words>1669</Words>
  <Application>Microsoft Office PowerPoint</Application>
  <PresentationFormat>On-screen Show (4:3)</PresentationFormat>
  <Paragraphs>246</Paragraphs>
  <Slides>45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7" baseType="lpstr">
      <vt:lpstr>Network</vt:lpstr>
      <vt:lpstr>Visio</vt:lpstr>
      <vt:lpstr>Chapter 3  Use Cases</vt:lpstr>
      <vt:lpstr>Revision Chapter 2:</vt:lpstr>
      <vt:lpstr>SD:</vt:lpstr>
      <vt:lpstr>Vision Document</vt:lpstr>
      <vt:lpstr>PowerPoint Presentation</vt:lpstr>
      <vt:lpstr>SA activities</vt:lpstr>
      <vt:lpstr>PowerPoint Presentation</vt:lpstr>
      <vt:lpstr>Drilling-down: general</vt:lpstr>
      <vt:lpstr>To emphasize:</vt:lpstr>
      <vt:lpstr>Overview: the next document! </vt:lpstr>
      <vt:lpstr>OR!!</vt:lpstr>
      <vt:lpstr>LO:</vt:lpstr>
      <vt:lpstr>Types of Events:</vt:lpstr>
      <vt:lpstr>Events (Cont):</vt:lpstr>
      <vt:lpstr>System’s Response:</vt:lpstr>
      <vt:lpstr>An Analogy: (Ref: Stumpf, Teague)</vt:lpstr>
      <vt:lpstr>Vending Machine:</vt:lpstr>
      <vt:lpstr>Event Analysis:</vt:lpstr>
      <vt:lpstr>Event Table</vt:lpstr>
      <vt:lpstr>PowerPoint Presentation</vt:lpstr>
      <vt:lpstr>Summary:</vt:lpstr>
      <vt:lpstr>System Requirements</vt:lpstr>
      <vt:lpstr>Use Cases</vt:lpstr>
      <vt:lpstr>2nd Technique:</vt:lpstr>
      <vt:lpstr>Event Decomposition (cont.)</vt:lpstr>
      <vt:lpstr>3rd Technique</vt:lpstr>
      <vt:lpstr>What is a Use Cases?</vt:lpstr>
      <vt:lpstr>What elements they consists of?</vt:lpstr>
      <vt:lpstr>Let’s create an ATM system!</vt:lpstr>
      <vt:lpstr>Event Table</vt:lpstr>
      <vt:lpstr>PowerPoint Presentation</vt:lpstr>
      <vt:lpstr>Written Use Case:</vt:lpstr>
      <vt:lpstr>Associations between use cases:</vt:lpstr>
      <vt:lpstr>Associations</vt:lpstr>
      <vt:lpstr>&lt;&lt;   &gt;&gt;:</vt:lpstr>
      <vt:lpstr>Example:</vt:lpstr>
      <vt:lpstr>&lt;&lt;uses&gt;&gt;</vt:lpstr>
      <vt:lpstr>&lt;&lt; extends &gt;&gt;</vt:lpstr>
      <vt:lpstr>Example:</vt:lpstr>
      <vt:lpstr>PowerPoint Presentation</vt:lpstr>
      <vt:lpstr>&lt;&lt; generalizes &gt;&gt;:</vt:lpstr>
      <vt:lpstr>Homework 1:</vt:lpstr>
      <vt:lpstr>Homework 2: RMO</vt:lpstr>
      <vt:lpstr>Homework 2:</vt:lpstr>
      <vt:lpstr>Homework 2: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From bla to bla</dc:title>
  <dc:creator>John</dc:creator>
  <cp:lastModifiedBy>Barend Frederik Nel</cp:lastModifiedBy>
  <cp:revision>49</cp:revision>
  <cp:lastPrinted>2017-03-07T08:37:33Z</cp:lastPrinted>
  <dcterms:created xsi:type="dcterms:W3CDTF">2011-10-31T16:54:53Z</dcterms:created>
  <dcterms:modified xsi:type="dcterms:W3CDTF">2017-03-07T08:41:45Z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