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71" autoAdjust="0"/>
  </p:normalViewPr>
  <p:slideViewPr>
    <p:cSldViewPr>
      <p:cViewPr>
        <p:scale>
          <a:sx n="77" d="100"/>
          <a:sy n="77" d="100"/>
        </p:scale>
        <p:origin x="-117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DA06E6-5210-4C2D-BB77-D538EB1243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90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052C40F6-E8B9-4E8C-AA49-BD8E1A5B50A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6DB8-0E0D-4C9C-B9EB-B5A7CC570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43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EDB68-4393-422C-B912-FE97D1D2B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57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00E7FFFD-56E1-4CDF-902F-6E909B785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1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B64CF34B-1BEF-4263-8DD1-FE1D9B5A8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96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E6B13-D57B-477D-921A-359B31D90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62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41AA2-7FAE-4BAC-9360-F2F2FAB7D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80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A9AA7-D761-4B3A-821F-A7C1264ED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3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E3B62-D1FE-4418-8649-64E1CF934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44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A3A2A-CAB8-423A-8C91-F0D9207DD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1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49EFD-C735-449B-9607-2E8012AD5F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74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B24EF-2BD4-4F62-992B-8222A287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3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B2E41-27DA-4471-9F90-19BE9860B8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4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E158682-CB75-4D50-B11A-4C4C2472571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6411913" cy="1143000"/>
          </a:xfrm>
        </p:spPr>
        <p:txBody>
          <a:bodyPr/>
          <a:lstStyle/>
          <a:p>
            <a:pPr algn="l"/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smtClean="0"/>
              <a:t>Nature of systems development</a:t>
            </a:r>
            <a:br>
              <a:rPr lang="en-US" altLang="en-US" dirty="0" smtClean="0"/>
            </a:br>
            <a:r>
              <a:rPr lang="en-US" altLang="en-US" dirty="0" smtClean="0"/>
              <a:t>Systems Planning</a:t>
            </a:r>
            <a:endParaRPr lang="en-US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0088" y="3656013"/>
            <a:ext cx="4267200" cy="1522412"/>
          </a:xfrm>
        </p:spPr>
        <p:txBody>
          <a:bodyPr/>
          <a:lstStyle/>
          <a:p>
            <a:pPr algn="l"/>
            <a:r>
              <a:rPr lang="en-ZA" sz="1800" dirty="0" smtClean="0">
                <a:latin typeface="Univers-Condensed"/>
              </a:rPr>
              <a:t>REQUIREMENTS  ANALYSIS </a:t>
            </a:r>
            <a:r>
              <a:rPr lang="en-ZA" sz="1800" dirty="0">
                <a:latin typeface="Univers-Condensed"/>
              </a:rPr>
              <a:t>AND</a:t>
            </a:r>
          </a:p>
          <a:p>
            <a:pPr algn="l"/>
            <a:r>
              <a:rPr lang="en-ZA" sz="1800" dirty="0">
                <a:latin typeface="Univers-Condensed"/>
              </a:rPr>
              <a:t>SYSTEM </a:t>
            </a:r>
            <a:r>
              <a:rPr lang="en-ZA" sz="1800" dirty="0" smtClean="0">
                <a:latin typeface="Univers-Condensed"/>
              </a:rPr>
              <a:t>DESIGN </a:t>
            </a:r>
            <a:r>
              <a:rPr lang="en-ZA" sz="2000" dirty="0" smtClean="0">
                <a:latin typeface="ArialMT-Light"/>
              </a:rPr>
              <a:t>third </a:t>
            </a:r>
            <a:r>
              <a:rPr lang="en-ZA" sz="2000" dirty="0">
                <a:latin typeface="ArialMT-Light"/>
              </a:rPr>
              <a:t>edition</a:t>
            </a:r>
          </a:p>
          <a:p>
            <a:pPr algn="l"/>
            <a:r>
              <a:rPr lang="en-ZA" dirty="0" err="1" smtClean="0">
                <a:latin typeface="Trajan-Regular"/>
              </a:rPr>
              <a:t>Leszek</a:t>
            </a:r>
            <a:r>
              <a:rPr lang="en-ZA" dirty="0" smtClean="0">
                <a:latin typeface="Trajan-Regular"/>
              </a:rPr>
              <a:t> A. </a:t>
            </a:r>
            <a:r>
              <a:rPr lang="en-ZA" dirty="0" err="1" smtClean="0">
                <a:latin typeface="Trajan-Regular"/>
              </a:rPr>
              <a:t>Maciaszek</a:t>
            </a:r>
            <a:endParaRPr lang="en-US" altLang="en-US" sz="88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2000"/>
              <a:t/>
            </a:r>
            <a:br>
              <a:rPr lang="en-US" altLang="en-US" sz="2000"/>
            </a:br>
            <a:r>
              <a:rPr lang="en-US" altLang="en-US" sz="4000"/>
              <a:t>Chapter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Successful IS: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The literature on information systems (IS) management is full of examples of failed </a:t>
            </a:r>
            <a:r>
              <a:rPr lang="en-ZA" sz="2400" dirty="0" smtClean="0"/>
              <a:t>projects:</a:t>
            </a:r>
            <a:endParaRPr lang="en-ZA" sz="2400" dirty="0"/>
          </a:p>
          <a:p>
            <a:r>
              <a:rPr lang="en-ZA" sz="2400" dirty="0"/>
              <a:t>exceeded deadlines and budgets, faulty solutions, unmaintainable systems and so on.</a:t>
            </a:r>
          </a:p>
          <a:p>
            <a:r>
              <a:rPr lang="en-ZA" sz="2400" dirty="0"/>
              <a:t>Even if the much cited Standish Chaos report (claiming that 70 per cent of software </a:t>
            </a:r>
            <a:r>
              <a:rPr lang="en-ZA" sz="2400" dirty="0" smtClean="0"/>
              <a:t>projects fail</a:t>
            </a:r>
            <a:r>
              <a:rPr lang="en-ZA" sz="2400" dirty="0"/>
              <a:t>) is an exaggeration (Glass 2005), there is no doubt that many “</a:t>
            </a:r>
            <a:r>
              <a:rPr lang="en-ZA" sz="2400" dirty="0" smtClean="0"/>
              <a:t>successful” systems </a:t>
            </a:r>
            <a:r>
              <a:rPr lang="en-ZA" sz="2400" dirty="0"/>
              <a:t>(that is, paid for and delivered to the customers) are plagued by reliability, </a:t>
            </a:r>
            <a:r>
              <a:rPr lang="en-ZA" sz="2400" dirty="0" smtClean="0"/>
              <a:t>performance, security</a:t>
            </a:r>
            <a:r>
              <a:rPr lang="en-ZA" sz="2400" dirty="0"/>
              <a:t>, maintainability and other problems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75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Revision: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FURPS+: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996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Difficulties: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/>
              <a:t>To understand the reasons for these problems, we first need to understand the nature </a:t>
            </a:r>
            <a:r>
              <a:rPr lang="en-ZA" sz="1800" dirty="0" smtClean="0"/>
              <a:t>of software </a:t>
            </a:r>
            <a:r>
              <a:rPr lang="en-ZA" sz="1800" dirty="0"/>
              <a:t>development. </a:t>
            </a:r>
            <a:endParaRPr lang="en-ZA" sz="1800" dirty="0" smtClean="0"/>
          </a:p>
          <a:p>
            <a:r>
              <a:rPr lang="en-ZA" sz="1800" dirty="0" smtClean="0"/>
              <a:t>In </a:t>
            </a:r>
            <a:r>
              <a:rPr lang="en-ZA" sz="1800" dirty="0"/>
              <a:t>a now classic paper, Brooks (1987) identified the essence </a:t>
            </a:r>
            <a:r>
              <a:rPr lang="en-ZA" sz="1800" dirty="0" smtClean="0"/>
              <a:t>and accidents </a:t>
            </a:r>
            <a:r>
              <a:rPr lang="en-ZA" sz="1800" dirty="0"/>
              <a:t>of software engineering. The </a:t>
            </a:r>
            <a:r>
              <a:rPr lang="en-ZA" sz="1800" i="1" dirty="0"/>
              <a:t>essence </a:t>
            </a:r>
            <a:r>
              <a:rPr lang="en-ZA" sz="1800" dirty="0"/>
              <a:t>of software engineering is embodied </a:t>
            </a:r>
            <a:r>
              <a:rPr lang="en-ZA" sz="1800" dirty="0" smtClean="0"/>
              <a:t>in the </a:t>
            </a:r>
            <a:r>
              <a:rPr lang="en-ZA" sz="1800" dirty="0"/>
              <a:t>difficulties inherent in the software itself. These difficulties can only be </a:t>
            </a:r>
            <a:r>
              <a:rPr lang="en-ZA" sz="1800" dirty="0" smtClean="0"/>
              <a:t>acknowledged:</a:t>
            </a:r>
            <a:endParaRPr lang="en-ZA" sz="1800" dirty="0"/>
          </a:p>
          <a:p>
            <a:r>
              <a:rPr lang="en-ZA" sz="1800" dirty="0"/>
              <a:t>– they are not amenable to breakthroughs or “silver bullets”. </a:t>
            </a:r>
            <a:endParaRPr lang="en-ZA" sz="1800" dirty="0" smtClean="0"/>
          </a:p>
          <a:p>
            <a:r>
              <a:rPr lang="en-ZA" sz="1800" dirty="0" smtClean="0"/>
              <a:t>According </a:t>
            </a:r>
            <a:r>
              <a:rPr lang="en-ZA" sz="1800" dirty="0"/>
              <a:t>to </a:t>
            </a:r>
            <a:r>
              <a:rPr lang="en-ZA" sz="1800" dirty="0" smtClean="0"/>
              <a:t>Brooks, the </a:t>
            </a:r>
            <a:r>
              <a:rPr lang="en-ZA" sz="1800" dirty="0"/>
              <a:t>essence of software engineering is a consequence of the </a:t>
            </a:r>
            <a:endParaRPr lang="en-ZA" sz="1800" dirty="0" smtClean="0"/>
          </a:p>
          <a:p>
            <a:pPr lvl="1"/>
            <a:r>
              <a:rPr lang="en-ZA" sz="1400" dirty="0" smtClean="0"/>
              <a:t>inherent </a:t>
            </a:r>
            <a:r>
              <a:rPr lang="en-ZA" sz="1400" dirty="0"/>
              <a:t>complexity</a:t>
            </a:r>
            <a:r>
              <a:rPr lang="en-ZA" sz="1400" dirty="0" smtClean="0"/>
              <a:t>,</a:t>
            </a:r>
          </a:p>
          <a:p>
            <a:pPr lvl="1"/>
            <a:r>
              <a:rPr lang="en-ZA" sz="1400" dirty="0" smtClean="0"/>
              <a:t>conformity</a:t>
            </a:r>
            <a:r>
              <a:rPr lang="en-ZA" sz="1400" dirty="0"/>
              <a:t>,</a:t>
            </a:r>
          </a:p>
          <a:p>
            <a:pPr lvl="1"/>
            <a:r>
              <a:rPr lang="en-ZA" sz="1400" dirty="0"/>
              <a:t>changeability and </a:t>
            </a:r>
            <a:endParaRPr lang="en-ZA" sz="1400" dirty="0" smtClean="0"/>
          </a:p>
          <a:p>
            <a:pPr lvl="1"/>
            <a:r>
              <a:rPr lang="en-ZA" sz="1400" dirty="0" smtClean="0"/>
              <a:t>invisibility </a:t>
            </a:r>
            <a:r>
              <a:rPr lang="en-ZA" sz="1400" dirty="0"/>
              <a:t>of the software</a:t>
            </a:r>
            <a:r>
              <a:rPr lang="en-ZA" sz="1400" dirty="0" smtClean="0"/>
              <a:t>.</a:t>
            </a:r>
            <a:endParaRPr lang="en-ZA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35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Creativity?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“essential difficulties” of software define software development </a:t>
            </a:r>
            <a:r>
              <a:rPr lang="en-ZA" dirty="0" smtClean="0"/>
              <a:t>invariants:</a:t>
            </a:r>
          </a:p>
          <a:p>
            <a:r>
              <a:rPr lang="en-ZA" dirty="0" smtClean="0"/>
              <a:t>The</a:t>
            </a:r>
            <a:r>
              <a:rPr lang="en-ZA" dirty="0"/>
              <a:t> </a:t>
            </a:r>
            <a:r>
              <a:rPr lang="en-ZA" dirty="0" smtClean="0"/>
              <a:t>invariants </a:t>
            </a:r>
            <a:r>
              <a:rPr lang="en-ZA" dirty="0"/>
              <a:t>state that software is a product of a </a:t>
            </a:r>
            <a:r>
              <a:rPr lang="en-ZA" b="1" dirty="0"/>
              <a:t>creative act </a:t>
            </a:r>
            <a:r>
              <a:rPr lang="en-ZA" dirty="0"/>
              <a:t>of development – </a:t>
            </a:r>
            <a:endParaRPr lang="en-ZA" dirty="0" smtClean="0"/>
          </a:p>
          <a:p>
            <a:r>
              <a:rPr lang="en-ZA" dirty="0" smtClean="0"/>
              <a:t>a </a:t>
            </a:r>
            <a:r>
              <a:rPr lang="en-ZA" dirty="0"/>
              <a:t>craft or </a:t>
            </a:r>
            <a:r>
              <a:rPr lang="en-ZA" dirty="0" smtClean="0"/>
              <a:t>an art </a:t>
            </a:r>
            <a:r>
              <a:rPr lang="en-ZA" dirty="0"/>
              <a:t>in the sense of an activity performed by an artisan rather than a fine artist. </a:t>
            </a:r>
            <a:endParaRPr lang="en-ZA" dirty="0" smtClean="0"/>
          </a:p>
          <a:p>
            <a:r>
              <a:rPr lang="en-ZA" dirty="0" smtClean="0"/>
              <a:t>In </a:t>
            </a:r>
            <a:r>
              <a:rPr lang="en-ZA" dirty="0"/>
              <a:t>a </a:t>
            </a:r>
            <a:r>
              <a:rPr lang="en-ZA" dirty="0" smtClean="0"/>
              <a:t>typical state </a:t>
            </a:r>
            <a:r>
              <a:rPr lang="en-ZA" dirty="0"/>
              <a:t>of affairs, software is not a result of a repetitive act of </a:t>
            </a:r>
            <a:r>
              <a:rPr lang="en-ZA" dirty="0" smtClean="0"/>
              <a:t>manufacturing.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53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System Planning: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Traditional approach </a:t>
            </a:r>
            <a:r>
              <a:rPr lang="en-ZA" sz="2400" dirty="0"/>
              <a:t>is nicknamed </a:t>
            </a:r>
            <a:r>
              <a:rPr lang="en-ZA" sz="2400" b="1" dirty="0"/>
              <a:t>SWOT </a:t>
            </a:r>
            <a:r>
              <a:rPr lang="en-ZA" sz="2400" dirty="0"/>
              <a:t>– </a:t>
            </a:r>
            <a:r>
              <a:rPr lang="en-ZA" sz="2400" i="1" dirty="0"/>
              <a:t>strengths, weaknesses, opportunities, threats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Another</a:t>
            </a:r>
            <a:r>
              <a:rPr lang="en-ZA" sz="2400" dirty="0"/>
              <a:t> </a:t>
            </a:r>
            <a:r>
              <a:rPr lang="en-ZA" sz="2400" dirty="0" smtClean="0"/>
              <a:t>popular </a:t>
            </a:r>
            <a:r>
              <a:rPr lang="en-ZA" sz="2400" dirty="0"/>
              <a:t>strategy is based on </a:t>
            </a:r>
            <a:r>
              <a:rPr lang="en-ZA" sz="2400" b="1" dirty="0"/>
              <a:t>VCM </a:t>
            </a:r>
            <a:r>
              <a:rPr lang="en-ZA" sz="2400" dirty="0"/>
              <a:t>– </a:t>
            </a:r>
            <a:r>
              <a:rPr lang="en-ZA" sz="2400" i="1" dirty="0"/>
              <a:t>value chain model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More </a:t>
            </a:r>
            <a:r>
              <a:rPr lang="en-ZA" sz="2400" dirty="0"/>
              <a:t>modern variations used </a:t>
            </a:r>
            <a:r>
              <a:rPr lang="en-ZA" sz="2400" dirty="0" smtClean="0"/>
              <a:t>for developing </a:t>
            </a:r>
            <a:r>
              <a:rPr lang="en-ZA" sz="2400" dirty="0"/>
              <a:t>a business strategy are known </a:t>
            </a:r>
            <a:r>
              <a:rPr lang="en-ZA" sz="2400" dirty="0" smtClean="0"/>
              <a:t>as:</a:t>
            </a:r>
          </a:p>
          <a:p>
            <a:r>
              <a:rPr lang="en-ZA" sz="2400" b="1" dirty="0" smtClean="0"/>
              <a:t>BPR </a:t>
            </a:r>
            <a:r>
              <a:rPr lang="en-ZA" sz="2400" dirty="0"/>
              <a:t>– </a:t>
            </a:r>
            <a:r>
              <a:rPr lang="en-ZA" sz="2400" i="1" dirty="0"/>
              <a:t>business process re-engineering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The</a:t>
            </a:r>
            <a:r>
              <a:rPr lang="en-ZA" sz="2400" dirty="0"/>
              <a:t> </a:t>
            </a:r>
            <a:r>
              <a:rPr lang="en-ZA" sz="2400" dirty="0" smtClean="0"/>
              <a:t>information </a:t>
            </a:r>
            <a:r>
              <a:rPr lang="en-ZA" sz="2400" dirty="0"/>
              <a:t>needs of an organization can also be assessed by using blueprints for </a:t>
            </a:r>
            <a:r>
              <a:rPr lang="en-ZA" sz="2400" b="1" dirty="0"/>
              <a:t>ISA </a:t>
            </a:r>
            <a:r>
              <a:rPr lang="en-ZA" sz="2400" i="1" dirty="0" smtClean="0"/>
              <a:t>– information </a:t>
            </a:r>
            <a:r>
              <a:rPr lang="en-ZA" sz="2400" i="1" dirty="0"/>
              <a:t>system architecture</a:t>
            </a:r>
            <a:endParaRPr lang="en-Z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118473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2551</TotalTime>
  <Words>352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Network</vt:lpstr>
      <vt:lpstr> Nature of systems development Systems Planning</vt:lpstr>
      <vt:lpstr>Successful IS:</vt:lpstr>
      <vt:lpstr>Revision:</vt:lpstr>
      <vt:lpstr>Difficulties:</vt:lpstr>
      <vt:lpstr>Creativity?</vt:lpstr>
      <vt:lpstr>System Planning: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50</cp:revision>
  <cp:lastPrinted>1601-01-01T00:00:00Z</cp:lastPrinted>
  <dcterms:created xsi:type="dcterms:W3CDTF">2011-10-31T16:54:53Z</dcterms:created>
  <dcterms:modified xsi:type="dcterms:W3CDTF">2017-02-21T08:03:05Z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