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0" r:id="rId1"/>
  </p:sldMasterIdLst>
  <p:notesMasterIdLst>
    <p:notesMasterId r:id="rId34"/>
  </p:notesMasterIdLst>
  <p:sldIdLst>
    <p:sldId id="258" r:id="rId2"/>
    <p:sldId id="302" r:id="rId3"/>
    <p:sldId id="303" r:id="rId4"/>
    <p:sldId id="317" r:id="rId5"/>
    <p:sldId id="305" r:id="rId6"/>
    <p:sldId id="318" r:id="rId7"/>
    <p:sldId id="306" r:id="rId8"/>
    <p:sldId id="277" r:id="rId9"/>
    <p:sldId id="312" r:id="rId10"/>
    <p:sldId id="311" r:id="rId11"/>
    <p:sldId id="319" r:id="rId12"/>
    <p:sldId id="320" r:id="rId13"/>
    <p:sldId id="323" r:id="rId14"/>
    <p:sldId id="313" r:id="rId15"/>
    <p:sldId id="321" r:id="rId16"/>
    <p:sldId id="315" r:id="rId17"/>
    <p:sldId id="314" r:id="rId18"/>
    <p:sldId id="316" r:id="rId19"/>
    <p:sldId id="322" r:id="rId20"/>
    <p:sldId id="324" r:id="rId21"/>
    <p:sldId id="336" r:id="rId22"/>
    <p:sldId id="325" r:id="rId23"/>
    <p:sldId id="326" r:id="rId24"/>
    <p:sldId id="327" r:id="rId25"/>
    <p:sldId id="337" r:id="rId26"/>
    <p:sldId id="328" r:id="rId27"/>
    <p:sldId id="329" r:id="rId28"/>
    <p:sldId id="330" r:id="rId29"/>
    <p:sldId id="331" r:id="rId30"/>
    <p:sldId id="334" r:id="rId31"/>
    <p:sldId id="335" r:id="rId32"/>
    <p:sldId id="338" r:id="rId33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99CC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2" autoAdjust="0"/>
    <p:restoredTop sz="94671" autoAdjust="0"/>
  </p:normalViewPr>
  <p:slideViewPr>
    <p:cSldViewPr>
      <p:cViewPr varScale="1">
        <p:scale>
          <a:sx n="69" d="100"/>
          <a:sy n="69" d="100"/>
        </p:scale>
        <p:origin x="141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757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57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757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757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8DA06E6-5210-4C2D-BB77-D538EB1243F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78904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ZA"/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04800" y="304800"/>
            <a:ext cx="6781800" cy="1076325"/>
          </a:xfrm>
        </p:spPr>
        <p:txBody>
          <a:bodyPr/>
          <a:lstStyle>
            <a:lvl1pPr algn="r">
              <a:defRPr sz="3200"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12083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914400" y="3048000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120837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1371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20838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1981200" y="6248400"/>
            <a:ext cx="51054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20839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315200" y="6248400"/>
            <a:ext cx="1371600" cy="457200"/>
          </a:xfrm>
        </p:spPr>
        <p:txBody>
          <a:bodyPr/>
          <a:lstStyle>
            <a:lvl1pPr>
              <a:defRPr/>
            </a:lvl1pPr>
          </a:lstStyle>
          <a:p>
            <a:fld id="{052C40F6-E8B9-4E8C-AA49-BD8E1A5B50A7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20840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120841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42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43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44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45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46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47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48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49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50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51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52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53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54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55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56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57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58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59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60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61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62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63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64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65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66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67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68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69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70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71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</p:grpSp>
      <p:sp>
        <p:nvSpPr>
          <p:cNvPr id="120872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ZA"/>
          </a:p>
        </p:txBody>
      </p:sp>
      <p:sp>
        <p:nvSpPr>
          <p:cNvPr id="120873" name="Rectangle 41"/>
          <p:cNvSpPr>
            <a:spLocks noChangeArrowheads="1"/>
          </p:cNvSpPr>
          <p:nvPr/>
        </p:nvSpPr>
        <p:spPr bwMode="auto">
          <a:xfrm>
            <a:off x="457200" y="1676400"/>
            <a:ext cx="6781800" cy="1076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 algn="r">
              <a:defRPr sz="3200" b="1">
                <a:solidFill>
                  <a:schemeClr val="tx2"/>
                </a:solidFill>
                <a:latin typeface="Arial" charset="0"/>
                <a:cs typeface="Arial" charset="0"/>
              </a:defRPr>
            </a:lvl1pPr>
            <a:lvl2pPr algn="r">
              <a:defRPr sz="3200" b="1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r">
              <a:defRPr sz="3200" b="1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r">
              <a:defRPr sz="3200" b="1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r">
              <a:defRPr sz="3200" b="1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r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r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r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r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776DB8-0E0D-4C9C-B9EB-B5A7CC5702C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0437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BEDB68-4393-422C-B912-FE97D1D2B91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55775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122238"/>
            <a:ext cx="8229600" cy="60086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12192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828800" y="6248400"/>
            <a:ext cx="54864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543800" y="6248400"/>
            <a:ext cx="1143000" cy="457200"/>
          </a:xfrm>
        </p:spPr>
        <p:txBody>
          <a:bodyPr/>
          <a:lstStyle>
            <a:lvl1pPr>
              <a:defRPr/>
            </a:lvl1pPr>
          </a:lstStyle>
          <a:p>
            <a:fld id="{00E7FFFD-56E1-4CDF-902F-6E909B78578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33181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12192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828800" y="6248400"/>
            <a:ext cx="54864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43800" y="6248400"/>
            <a:ext cx="1143000" cy="457200"/>
          </a:xfrm>
        </p:spPr>
        <p:txBody>
          <a:bodyPr/>
          <a:lstStyle>
            <a:lvl1pPr>
              <a:defRPr/>
            </a:lvl1pPr>
          </a:lstStyle>
          <a:p>
            <a:fld id="{B64CF34B-1BEF-4263-8DD1-FE1D9B5A83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2961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5E6B13-D57B-477D-921A-359B31D905F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96259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741AA2-7FAE-4BAC-9360-F2F2FAB7D69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7802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5A9AA7-D761-4B3A-821F-A7C1264ED70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7326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DE3B62-D1FE-4418-8649-64E1CF93423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5442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0A3A2A-CAB8-423A-8C91-F0D9207DD6F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2188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149EFD-C735-449B-9607-2E8012AD5FB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7744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1B24EF-2BD4-4F62-992B-8222A2870C1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03399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FB2E41-27DA-4471-9F90-19BE9860B85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4949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ZA"/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1981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19813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121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 altLang="en-US"/>
          </a:p>
        </p:txBody>
      </p:sp>
      <p:sp>
        <p:nvSpPr>
          <p:cNvPr id="119814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828800" y="6248400"/>
            <a:ext cx="548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19815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43800" y="6248400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BE158682-CB75-4D50-B11A-4C4C24725716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19816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19817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18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19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20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21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22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23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24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25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26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27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28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29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30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31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32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33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34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35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36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37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38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39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40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41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42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43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44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45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46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47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  <p:sldLayoutId id="2147483693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  <a:cs typeface="+mn-cs"/>
        </a:defRPr>
      </a:lvl2pPr>
      <a:lvl3pPr marL="987425" indent="-2936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  <a:cs typeface="+mn-cs"/>
        </a:defRPr>
      </a:lvl3pPr>
      <a:lvl4pPr marL="1281113" indent="-2921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15986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AutoShape 2"/>
          <p:cNvSpPr>
            <a:spLocks noGrp="1" noChangeArrowheads="1"/>
          </p:cNvSpPr>
          <p:nvPr>
            <p:ph type="ctrTitle"/>
          </p:nvPr>
        </p:nvSpPr>
        <p:spPr>
          <a:xfrm>
            <a:off x="304800" y="1371600"/>
            <a:ext cx="6781800" cy="1076325"/>
          </a:xfrm>
        </p:spPr>
        <p:txBody>
          <a:bodyPr/>
          <a:lstStyle/>
          <a:p>
            <a:pPr algn="ctr" eaLnBrk="1" hangingPunct="1"/>
            <a:r>
              <a:rPr lang="en-US" sz="3200" dirty="0" smtClean="0"/>
              <a:t>Chapter 4</a:t>
            </a:r>
            <a:br>
              <a:rPr lang="en-US" sz="3200" dirty="0" smtClean="0"/>
            </a:br>
            <a:r>
              <a:rPr lang="en-US" sz="3200" dirty="0" smtClean="0"/>
              <a:t> </a:t>
            </a:r>
            <a:r>
              <a:rPr lang="en-US" dirty="0" smtClean="0"/>
              <a:t>Domain Classes</a:t>
            </a:r>
            <a:endParaRPr lang="en-US" sz="3200" dirty="0" smtClean="0"/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Classes</a:t>
            </a:r>
          </a:p>
          <a:p>
            <a:pPr eaLnBrk="1" hangingPunct="1"/>
            <a:r>
              <a:rPr lang="en-US" dirty="0" smtClean="0"/>
              <a:t>Objects</a:t>
            </a:r>
          </a:p>
          <a:p>
            <a:pPr eaLnBrk="1" hangingPunct="1"/>
            <a:r>
              <a:rPr lang="en-US" dirty="0" smtClean="0"/>
              <a:t>Associations</a:t>
            </a:r>
          </a:p>
          <a:p>
            <a:pPr eaLnBrk="1" hangingPunct="1"/>
            <a:r>
              <a:rPr lang="en-US" dirty="0" smtClean="0"/>
              <a:t>Domain Model</a:t>
            </a:r>
          </a:p>
        </p:txBody>
      </p:sp>
    </p:spTree>
    <p:extLst>
      <p:ext uri="{BB962C8B-B14F-4D97-AF65-F5344CB8AC3E}">
        <p14:creationId xmlns:p14="http://schemas.microsoft.com/office/powerpoint/2010/main" val="272022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Classes/Objects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Each sentence on new line</a:t>
            </a:r>
          </a:p>
          <a:p>
            <a:r>
              <a:rPr lang="en-ZA" dirty="0" smtClean="0"/>
              <a:t>Identify nouns…..”underline verbs”</a:t>
            </a:r>
          </a:p>
          <a:p>
            <a:r>
              <a:rPr lang="en-ZA" dirty="0" smtClean="0"/>
              <a:t>List nouns</a:t>
            </a:r>
          </a:p>
          <a:p>
            <a:r>
              <a:rPr lang="en-ZA" dirty="0" smtClean="0"/>
              <a:t>Analyse nouns</a:t>
            </a:r>
          </a:p>
          <a:p>
            <a:r>
              <a:rPr lang="en-ZA" dirty="0" smtClean="0"/>
              <a:t>List of possible/candidate classes/objects</a:t>
            </a:r>
          </a:p>
          <a:p>
            <a:r>
              <a:rPr lang="en-ZA" dirty="0" smtClean="0"/>
              <a:t>Create </a:t>
            </a:r>
            <a:r>
              <a:rPr lang="en-ZA" b="1" dirty="0" smtClean="0"/>
              <a:t>conceptual object model</a:t>
            </a:r>
            <a:endParaRPr lang="en-ZA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E6B13-D57B-477D-921A-359B31D905F1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95961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95400"/>
            <a:ext cx="8229600" cy="4648200"/>
          </a:xfrm>
        </p:spPr>
        <p:txBody>
          <a:bodyPr/>
          <a:lstStyle/>
          <a:p>
            <a:r>
              <a:rPr lang="en-ZA" dirty="0"/>
              <a:t>The </a:t>
            </a:r>
            <a:r>
              <a:rPr lang="en-ZA" dirty="0">
                <a:solidFill>
                  <a:srgbClr val="FF0000"/>
                </a:solidFill>
              </a:rPr>
              <a:t>ATM</a:t>
            </a:r>
            <a:r>
              <a:rPr lang="en-ZA" dirty="0"/>
              <a:t> will service one </a:t>
            </a:r>
            <a:r>
              <a:rPr lang="en-ZA" dirty="0">
                <a:solidFill>
                  <a:srgbClr val="FF0000"/>
                </a:solidFill>
              </a:rPr>
              <a:t>customer</a:t>
            </a:r>
            <a:r>
              <a:rPr lang="en-ZA" dirty="0"/>
              <a:t> at a </a:t>
            </a:r>
            <a:r>
              <a:rPr lang="en-ZA" dirty="0" smtClean="0"/>
              <a:t>time</a:t>
            </a:r>
          </a:p>
          <a:p>
            <a:r>
              <a:rPr lang="en-ZA" dirty="0" smtClean="0"/>
              <a:t>A </a:t>
            </a:r>
            <a:r>
              <a:rPr lang="en-ZA" dirty="0"/>
              <a:t>customer takes his </a:t>
            </a:r>
            <a:r>
              <a:rPr lang="en-ZA" dirty="0">
                <a:solidFill>
                  <a:srgbClr val="FF0000"/>
                </a:solidFill>
              </a:rPr>
              <a:t>card</a:t>
            </a:r>
            <a:r>
              <a:rPr lang="en-ZA" dirty="0"/>
              <a:t>, insert it into the ATM, enters a personal PIN and select a </a:t>
            </a:r>
            <a:r>
              <a:rPr lang="en-ZA" dirty="0">
                <a:solidFill>
                  <a:srgbClr val="FF0000"/>
                </a:solidFill>
              </a:rPr>
              <a:t>transaction</a:t>
            </a:r>
            <a:r>
              <a:rPr lang="en-ZA" dirty="0"/>
              <a:t>. </a:t>
            </a:r>
          </a:p>
          <a:p>
            <a:r>
              <a:rPr lang="en-ZA" dirty="0"/>
              <a:t>The transaction can be either to </a:t>
            </a:r>
            <a:r>
              <a:rPr lang="en-ZA" u="sng" dirty="0"/>
              <a:t>check</a:t>
            </a:r>
            <a:r>
              <a:rPr lang="en-ZA" dirty="0"/>
              <a:t> the </a:t>
            </a:r>
            <a:r>
              <a:rPr lang="en-ZA" dirty="0">
                <a:solidFill>
                  <a:srgbClr val="FF0000"/>
                </a:solidFill>
              </a:rPr>
              <a:t>balance</a:t>
            </a:r>
            <a:r>
              <a:rPr lang="en-ZA" dirty="0"/>
              <a:t>, to </a:t>
            </a:r>
            <a:r>
              <a:rPr lang="en-ZA" u="sng" dirty="0"/>
              <a:t>withdraw</a:t>
            </a:r>
            <a:r>
              <a:rPr lang="en-ZA" dirty="0"/>
              <a:t> </a:t>
            </a:r>
            <a:r>
              <a:rPr lang="en-ZA" dirty="0">
                <a:solidFill>
                  <a:srgbClr val="FF0000"/>
                </a:solidFill>
              </a:rPr>
              <a:t>money</a:t>
            </a:r>
            <a:r>
              <a:rPr lang="en-ZA" dirty="0"/>
              <a:t>, or to </a:t>
            </a:r>
            <a:r>
              <a:rPr lang="en-ZA" u="sng" dirty="0"/>
              <a:t>deposit</a:t>
            </a:r>
            <a:r>
              <a:rPr lang="en-ZA" dirty="0"/>
              <a:t> money. </a:t>
            </a:r>
            <a:endParaRPr lang="en-ZA" dirty="0" smtClean="0"/>
          </a:p>
          <a:p>
            <a:r>
              <a:rPr lang="en-ZA" dirty="0" smtClean="0"/>
              <a:t>After </a:t>
            </a:r>
            <a:r>
              <a:rPr lang="en-ZA" dirty="0"/>
              <a:t>the execution of the desired </a:t>
            </a:r>
            <a:r>
              <a:rPr lang="en-ZA" dirty="0">
                <a:solidFill>
                  <a:srgbClr val="FF0000"/>
                </a:solidFill>
              </a:rPr>
              <a:t>transaction</a:t>
            </a:r>
            <a:r>
              <a:rPr lang="en-ZA" dirty="0"/>
              <a:t> the </a:t>
            </a:r>
            <a:r>
              <a:rPr lang="en-ZA" dirty="0">
                <a:solidFill>
                  <a:srgbClr val="FF0000"/>
                </a:solidFill>
              </a:rPr>
              <a:t>card</a:t>
            </a:r>
            <a:r>
              <a:rPr lang="en-ZA" dirty="0"/>
              <a:t> will be ejected. </a:t>
            </a:r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E6B13-D57B-477D-921A-359B31D905F1}" type="slidenum">
              <a:rPr lang="en-US" altLang="en-US" smtClean="0"/>
              <a:pPr/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25414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7925"/>
          </a:xfrm>
        </p:spPr>
        <p:txBody>
          <a:bodyPr/>
          <a:lstStyle/>
          <a:p>
            <a:r>
              <a:rPr lang="en-ZA" dirty="0" smtClean="0">
                <a:solidFill>
                  <a:srgbClr val="FF0000"/>
                </a:solidFill>
              </a:rPr>
              <a:t>ATM</a:t>
            </a:r>
            <a:r>
              <a:rPr lang="en-ZA" dirty="0" smtClean="0"/>
              <a:t> </a:t>
            </a:r>
          </a:p>
          <a:p>
            <a:r>
              <a:rPr lang="en-ZA" dirty="0" smtClean="0">
                <a:solidFill>
                  <a:srgbClr val="FF0000"/>
                </a:solidFill>
              </a:rPr>
              <a:t>customer</a:t>
            </a:r>
            <a:r>
              <a:rPr lang="en-ZA" dirty="0" smtClean="0"/>
              <a:t> </a:t>
            </a:r>
          </a:p>
          <a:p>
            <a:r>
              <a:rPr lang="en-ZA" dirty="0" smtClean="0">
                <a:solidFill>
                  <a:srgbClr val="FF0000"/>
                </a:solidFill>
              </a:rPr>
              <a:t>card</a:t>
            </a:r>
            <a:r>
              <a:rPr lang="en-ZA" dirty="0"/>
              <a:t>, </a:t>
            </a:r>
            <a:endParaRPr lang="en-ZA" dirty="0" smtClean="0"/>
          </a:p>
          <a:p>
            <a:r>
              <a:rPr lang="en-ZA" dirty="0" smtClean="0">
                <a:solidFill>
                  <a:srgbClr val="FF0000"/>
                </a:solidFill>
              </a:rPr>
              <a:t>transaction</a:t>
            </a:r>
            <a:r>
              <a:rPr lang="en-ZA" dirty="0"/>
              <a:t>. </a:t>
            </a:r>
          </a:p>
          <a:p>
            <a:r>
              <a:rPr lang="en-ZA" dirty="0" smtClean="0">
                <a:solidFill>
                  <a:srgbClr val="FF0000"/>
                </a:solidFill>
              </a:rPr>
              <a:t>Balance</a:t>
            </a:r>
            <a:r>
              <a:rPr lang="en-ZA" dirty="0" smtClean="0"/>
              <a:t> </a:t>
            </a:r>
            <a:r>
              <a:rPr lang="en-ZA" dirty="0" smtClean="0">
                <a:sym typeface="Wingdings" panose="05000000000000000000" pitchFamily="2" charset="2"/>
              </a:rPr>
              <a:t>check balance</a:t>
            </a:r>
            <a:endParaRPr lang="en-ZA" dirty="0" smtClean="0"/>
          </a:p>
          <a:p>
            <a:r>
              <a:rPr lang="en-ZA" dirty="0" smtClean="0">
                <a:solidFill>
                  <a:srgbClr val="FF0000"/>
                </a:solidFill>
              </a:rPr>
              <a:t>Money </a:t>
            </a:r>
            <a:r>
              <a:rPr lang="en-ZA" dirty="0" smtClean="0">
                <a:sym typeface="Wingdings" panose="05000000000000000000" pitchFamily="2" charset="2"/>
              </a:rPr>
              <a:t></a:t>
            </a:r>
            <a:r>
              <a:rPr lang="en-ZA" dirty="0" smtClean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en-ZA" dirty="0" smtClean="0">
                <a:sym typeface="Wingdings" panose="05000000000000000000" pitchFamily="2" charset="2"/>
              </a:rPr>
              <a:t>withdrawal; deposit</a:t>
            </a:r>
            <a:endParaRPr lang="en-ZA" dirty="0"/>
          </a:p>
          <a:p>
            <a:r>
              <a:rPr lang="en-ZA" dirty="0" smtClean="0">
                <a:solidFill>
                  <a:srgbClr val="FF0000"/>
                </a:solidFill>
              </a:rPr>
              <a:t>transaction</a:t>
            </a:r>
            <a:r>
              <a:rPr lang="en-ZA" dirty="0" smtClean="0"/>
              <a:t> </a:t>
            </a:r>
          </a:p>
          <a:p>
            <a:r>
              <a:rPr lang="en-ZA" dirty="0" smtClean="0">
                <a:solidFill>
                  <a:srgbClr val="FF0000"/>
                </a:solidFill>
              </a:rPr>
              <a:t>card</a:t>
            </a:r>
            <a:endParaRPr lang="en-ZA" dirty="0"/>
          </a:p>
          <a:p>
            <a:r>
              <a:rPr lang="en-ZA" dirty="0" smtClean="0"/>
              <a:t>Can it take a value?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E6B13-D57B-477D-921A-359B31D905F1}" type="slidenum">
              <a:rPr lang="en-US" altLang="en-US" smtClean="0"/>
              <a:pPr/>
              <a:t>12</a:t>
            </a:fld>
            <a:endParaRPr lang="en-US" altLang="en-US"/>
          </a:p>
        </p:txBody>
      </p:sp>
      <p:sp>
        <p:nvSpPr>
          <p:cNvPr id="5" name="TextBox 4"/>
          <p:cNvSpPr txBox="1"/>
          <p:nvPr/>
        </p:nvSpPr>
        <p:spPr>
          <a:xfrm>
            <a:off x="457200" y="543078"/>
            <a:ext cx="312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2400" b="1" dirty="0" smtClean="0"/>
              <a:t>Prospective</a:t>
            </a:r>
            <a:r>
              <a:rPr lang="en-ZA" sz="2400" dirty="0" smtClean="0"/>
              <a:t> </a:t>
            </a:r>
            <a:r>
              <a:rPr lang="en-ZA" sz="2400" b="1" dirty="0" smtClean="0"/>
              <a:t>classes</a:t>
            </a:r>
            <a:endParaRPr lang="en-ZA" sz="2400" b="1" dirty="0"/>
          </a:p>
        </p:txBody>
      </p:sp>
    </p:spTree>
    <p:extLst>
      <p:ext uri="{BB962C8B-B14F-4D97-AF65-F5344CB8AC3E}">
        <p14:creationId xmlns:p14="http://schemas.microsoft.com/office/powerpoint/2010/main" val="13831276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Object Model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E6B13-D57B-477D-921A-359B31D905F1}" type="slidenum">
              <a:rPr lang="en-US" altLang="en-US" smtClean="0"/>
              <a:pPr/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05058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Associations: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Indicates a significant </a:t>
            </a:r>
            <a:r>
              <a:rPr lang="en-US" sz="2400" b="1" dirty="0"/>
              <a:t>connection </a:t>
            </a:r>
            <a:r>
              <a:rPr lang="en-US" sz="2400" dirty="0"/>
              <a:t>between problem-domain concepts or</a:t>
            </a:r>
            <a:r>
              <a:rPr lang="en-US" sz="2400" b="1" dirty="0"/>
              <a:t> TYPES</a:t>
            </a:r>
            <a:r>
              <a:rPr lang="en-US" sz="2400" dirty="0"/>
              <a:t>. </a:t>
            </a:r>
          </a:p>
          <a:p>
            <a:r>
              <a:rPr lang="en-US" sz="2400" dirty="0"/>
              <a:t>A</a:t>
            </a:r>
            <a:r>
              <a:rPr lang="en-US" sz="2400" b="1" dirty="0"/>
              <a:t> concept </a:t>
            </a:r>
            <a:r>
              <a:rPr lang="en-US" sz="2400" dirty="0"/>
              <a:t>is an abstraction of a person, a thing, or an idea. I prefer to call it a </a:t>
            </a:r>
            <a:r>
              <a:rPr lang="en-US" sz="2400" b="1" dirty="0"/>
              <a:t>type</a:t>
            </a:r>
            <a:r>
              <a:rPr lang="en-US" sz="2400" dirty="0"/>
              <a:t>.</a:t>
            </a:r>
          </a:p>
          <a:p>
            <a:r>
              <a:rPr lang="en-US" sz="2400" dirty="0"/>
              <a:t>A customer </a:t>
            </a:r>
            <a:r>
              <a:rPr lang="en-US" sz="2400" i="1" dirty="0"/>
              <a:t>places</a:t>
            </a:r>
            <a:r>
              <a:rPr lang="en-US" sz="2400" dirty="0"/>
              <a:t> an order.</a:t>
            </a:r>
          </a:p>
          <a:p>
            <a:pPr lvl="1"/>
            <a:r>
              <a:rPr lang="en-US" sz="2400" dirty="0"/>
              <a:t>The association is manifested in the </a:t>
            </a:r>
            <a:r>
              <a:rPr lang="en-US" sz="2400" b="1" dirty="0"/>
              <a:t>verb</a:t>
            </a:r>
            <a:r>
              <a:rPr lang="en-US" sz="2400" dirty="0"/>
              <a:t>: places</a:t>
            </a:r>
          </a:p>
          <a:p>
            <a:pPr lvl="1"/>
            <a:r>
              <a:rPr lang="en-US" sz="2400" dirty="0"/>
              <a:t>The association is bi-directional: </a:t>
            </a:r>
            <a:r>
              <a:rPr lang="en-US" sz="2400" b="1" dirty="0"/>
              <a:t>A</a:t>
            </a:r>
            <a:r>
              <a:rPr lang="en-US" sz="2400" dirty="0"/>
              <a:t> customer places an order, and </a:t>
            </a:r>
            <a:r>
              <a:rPr lang="en-US" sz="2400" b="1" dirty="0"/>
              <a:t>an</a:t>
            </a:r>
            <a:r>
              <a:rPr lang="en-US" sz="2400" dirty="0"/>
              <a:t> order is placed by a customer. But its not that simple….</a:t>
            </a:r>
          </a:p>
          <a:p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E6B13-D57B-477D-921A-359B31D905F1}" type="slidenum">
              <a:rPr lang="en-US" altLang="en-US" smtClean="0"/>
              <a:pPr/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636333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A customer </a:t>
            </a:r>
            <a:r>
              <a:rPr lang="en-ZA" b="1" dirty="0" smtClean="0"/>
              <a:t>uses</a:t>
            </a:r>
            <a:r>
              <a:rPr lang="en-ZA" dirty="0" smtClean="0"/>
              <a:t> his card, and </a:t>
            </a:r>
          </a:p>
          <a:p>
            <a:r>
              <a:rPr lang="en-ZA" dirty="0" smtClean="0"/>
              <a:t>Card</a:t>
            </a:r>
            <a:r>
              <a:rPr lang="en-ZA" b="1" dirty="0" smtClean="0"/>
              <a:t> is insert</a:t>
            </a:r>
            <a:r>
              <a:rPr lang="en-ZA" dirty="0" smtClean="0"/>
              <a:t> it into the ATM</a:t>
            </a:r>
          </a:p>
          <a:p>
            <a:r>
              <a:rPr lang="en-ZA" dirty="0" smtClean="0"/>
              <a:t>A transactions is </a:t>
            </a:r>
            <a:r>
              <a:rPr lang="en-ZA" b="1" dirty="0" smtClean="0"/>
              <a:t>selected</a:t>
            </a:r>
            <a:r>
              <a:rPr lang="en-ZA" dirty="0" smtClean="0"/>
              <a:t> from the ATM</a:t>
            </a:r>
          </a:p>
          <a:p>
            <a:r>
              <a:rPr lang="en-ZA" dirty="0" smtClean="0"/>
              <a:t>A transaction </a:t>
            </a:r>
            <a:r>
              <a:rPr lang="en-ZA" u="sng" dirty="0" smtClean="0"/>
              <a:t>can be either </a:t>
            </a:r>
            <a:r>
              <a:rPr lang="en-ZA" dirty="0" smtClean="0"/>
              <a:t>a:</a:t>
            </a:r>
          </a:p>
          <a:p>
            <a:pPr lvl="1"/>
            <a:r>
              <a:rPr lang="en-ZA" dirty="0" smtClean="0"/>
              <a:t>Balance check</a:t>
            </a:r>
          </a:p>
          <a:p>
            <a:pPr lvl="1"/>
            <a:r>
              <a:rPr lang="en-ZA" dirty="0" smtClean="0"/>
              <a:t>Withdrawal</a:t>
            </a:r>
          </a:p>
          <a:p>
            <a:pPr lvl="1"/>
            <a:r>
              <a:rPr lang="en-ZA" dirty="0" smtClean="0"/>
              <a:t>Deposit</a:t>
            </a:r>
          </a:p>
          <a:p>
            <a:pPr marL="344487" lvl="1" indent="0">
              <a:buNone/>
            </a:pP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E6B13-D57B-477D-921A-359B31D905F1}" type="slidenum">
              <a:rPr lang="en-US" altLang="en-US" smtClean="0"/>
              <a:pPr/>
              <a:t>15</a:t>
            </a:fld>
            <a:endParaRPr lang="en-US" altLang="en-US"/>
          </a:p>
        </p:txBody>
      </p:sp>
      <p:sp>
        <p:nvSpPr>
          <p:cNvPr id="5" name="TextBox 4"/>
          <p:cNvSpPr txBox="1"/>
          <p:nvPr/>
        </p:nvSpPr>
        <p:spPr>
          <a:xfrm>
            <a:off x="1828800" y="353735"/>
            <a:ext cx="426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2800" b="1" dirty="0" smtClean="0"/>
              <a:t>Put it together!!</a:t>
            </a:r>
            <a:endParaRPr lang="en-ZA" sz="28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752600" y="1168263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dirty="0" smtClean="0"/>
              <a:t>NOUN…..verb…….NOUN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2052233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/>
        <p:txBody>
          <a:bodyPr/>
          <a:lstStyle/>
          <a:p>
            <a:r>
              <a:rPr lang="en-US" dirty="0"/>
              <a:t>Model a class diagram, based on the following </a:t>
            </a:r>
            <a:r>
              <a:rPr lang="en-US" b="1" dirty="0"/>
              <a:t>business rules</a:t>
            </a:r>
            <a:r>
              <a:rPr lang="en-US" dirty="0"/>
              <a:t>:</a:t>
            </a:r>
            <a:endParaRPr lang="en-ZA" dirty="0"/>
          </a:p>
          <a:p>
            <a:pPr lvl="1"/>
            <a:r>
              <a:rPr lang="en-US" dirty="0"/>
              <a:t>A customer has one or many accounts.</a:t>
            </a:r>
            <a:endParaRPr lang="en-ZA" dirty="0"/>
          </a:p>
          <a:p>
            <a:pPr lvl="1"/>
            <a:r>
              <a:rPr lang="en-US" dirty="0"/>
              <a:t>An account belongs to a customer.</a:t>
            </a:r>
            <a:endParaRPr lang="en-ZA" dirty="0"/>
          </a:p>
          <a:p>
            <a:r>
              <a:rPr lang="en-US" dirty="0"/>
              <a:t> </a:t>
            </a:r>
            <a:endParaRPr lang="en-ZA" dirty="0"/>
          </a:p>
          <a:p>
            <a:pPr lvl="1"/>
            <a:r>
              <a:rPr lang="en-US" dirty="0"/>
              <a:t>An account is maintained by a branch</a:t>
            </a:r>
            <a:endParaRPr lang="en-ZA" dirty="0"/>
          </a:p>
          <a:p>
            <a:pPr lvl="1"/>
            <a:r>
              <a:rPr lang="en-US" dirty="0"/>
              <a:t>A branch may have many accounts</a:t>
            </a:r>
            <a:endParaRPr lang="en-ZA" dirty="0"/>
          </a:p>
          <a:p>
            <a:r>
              <a:rPr lang="en-US" dirty="0"/>
              <a:t> </a:t>
            </a:r>
            <a:endParaRPr lang="en-ZA" dirty="0"/>
          </a:p>
          <a:p>
            <a:pPr lvl="1"/>
            <a:r>
              <a:rPr lang="en-US" dirty="0"/>
              <a:t>An account has one or many transactions</a:t>
            </a:r>
            <a:endParaRPr lang="en-ZA" dirty="0"/>
          </a:p>
          <a:p>
            <a:pPr lvl="1"/>
            <a:r>
              <a:rPr lang="en-US" dirty="0"/>
              <a:t>A transaction is associated with one account</a:t>
            </a:r>
            <a:endParaRPr lang="en-ZA" dirty="0"/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7FFFD-56E1-4CDF-902F-6E909B785782}" type="slidenum">
              <a:rPr lang="en-US" altLang="en-US" smtClean="0"/>
              <a:pPr/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65606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Multiplicity: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multiplicity of an association defines how many </a:t>
            </a:r>
            <a:r>
              <a:rPr lang="en-US" i="1" dirty="0"/>
              <a:t>instances </a:t>
            </a:r>
            <a:r>
              <a:rPr lang="en-US" dirty="0"/>
              <a:t>of one concept can be associated with </a:t>
            </a:r>
            <a:r>
              <a:rPr lang="en-US" b="1" dirty="0"/>
              <a:t>one </a:t>
            </a:r>
            <a:r>
              <a:rPr lang="en-US" i="1" dirty="0"/>
              <a:t>instance </a:t>
            </a:r>
            <a:r>
              <a:rPr lang="en-US" dirty="0"/>
              <a:t>of another concept.</a:t>
            </a:r>
          </a:p>
          <a:p>
            <a:r>
              <a:rPr lang="en-US" dirty="0"/>
              <a:t>These multiplicities are sometimes shown as pairs of numbers at the end of the association, indicating [minimum, maximum]</a:t>
            </a:r>
          </a:p>
          <a:p>
            <a:pPr marL="0" indent="0">
              <a:buNone/>
            </a:pPr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E6B13-D57B-477D-921A-359B31D905F1}" type="slidenum">
              <a:rPr lang="en-US" altLang="en-US" smtClean="0"/>
              <a:pPr/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76951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49EFD-C735-449B-9607-2E8012AD5FB0}" type="slidenum">
              <a:rPr lang="en-US" altLang="en-US" smtClean="0"/>
              <a:pPr/>
              <a:t>18</a:t>
            </a:fld>
            <a:endParaRPr lang="en-US" altLang="en-US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361733"/>
            <a:ext cx="3118059" cy="57342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828777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5125"/>
          </a:xfrm>
        </p:spPr>
        <p:txBody>
          <a:bodyPr/>
          <a:lstStyle/>
          <a:p>
            <a:r>
              <a:rPr lang="en-ZA" sz="2800" dirty="0"/>
              <a:t>A customer </a:t>
            </a:r>
            <a:r>
              <a:rPr lang="en-ZA" sz="2800" b="1" dirty="0"/>
              <a:t>uses</a:t>
            </a:r>
            <a:r>
              <a:rPr lang="en-ZA" sz="2800" dirty="0"/>
              <a:t> </a:t>
            </a:r>
            <a:r>
              <a:rPr lang="en-ZA" sz="2800" u="sng" dirty="0"/>
              <a:t>his</a:t>
            </a:r>
            <a:r>
              <a:rPr lang="en-ZA" sz="2800" dirty="0"/>
              <a:t> card, and </a:t>
            </a:r>
            <a:endParaRPr lang="en-ZA" sz="2800" dirty="0" smtClean="0"/>
          </a:p>
          <a:p>
            <a:r>
              <a:rPr lang="en-ZA" sz="2800" dirty="0" smtClean="0"/>
              <a:t>A card belongs to a customer</a:t>
            </a:r>
          </a:p>
          <a:p>
            <a:endParaRPr lang="en-ZA" sz="2800" dirty="0"/>
          </a:p>
          <a:p>
            <a:r>
              <a:rPr lang="en-ZA" sz="2800" dirty="0"/>
              <a:t>Card</a:t>
            </a:r>
            <a:r>
              <a:rPr lang="en-ZA" sz="2800" b="1" dirty="0"/>
              <a:t> is insert</a:t>
            </a:r>
            <a:r>
              <a:rPr lang="en-ZA" sz="2800" dirty="0"/>
              <a:t> it into the </a:t>
            </a:r>
            <a:r>
              <a:rPr lang="en-ZA" sz="2800" dirty="0" smtClean="0"/>
              <a:t>ATM</a:t>
            </a:r>
          </a:p>
          <a:p>
            <a:r>
              <a:rPr lang="en-ZA" sz="2800" dirty="0" smtClean="0"/>
              <a:t>The ATM receives a card</a:t>
            </a:r>
          </a:p>
          <a:p>
            <a:endParaRPr lang="en-ZA" sz="2800" dirty="0"/>
          </a:p>
          <a:p>
            <a:r>
              <a:rPr lang="en-ZA" sz="2800" dirty="0"/>
              <a:t>A transactions is </a:t>
            </a:r>
            <a:r>
              <a:rPr lang="en-ZA" sz="2800" b="1" dirty="0"/>
              <a:t>selected</a:t>
            </a:r>
            <a:r>
              <a:rPr lang="en-ZA" sz="2800" dirty="0"/>
              <a:t> from the ATM</a:t>
            </a:r>
          </a:p>
          <a:p>
            <a:r>
              <a:rPr lang="en-ZA" sz="2800" dirty="0"/>
              <a:t>A transaction </a:t>
            </a:r>
            <a:r>
              <a:rPr lang="en-ZA" sz="2800" u="sng" dirty="0"/>
              <a:t>can be either </a:t>
            </a:r>
            <a:r>
              <a:rPr lang="en-ZA" sz="2800" dirty="0"/>
              <a:t>a:</a:t>
            </a:r>
          </a:p>
          <a:p>
            <a:pPr lvl="1"/>
            <a:r>
              <a:rPr lang="en-ZA" sz="2400" dirty="0"/>
              <a:t>Balance check</a:t>
            </a:r>
          </a:p>
          <a:p>
            <a:pPr lvl="1"/>
            <a:r>
              <a:rPr lang="en-ZA" sz="2400" dirty="0"/>
              <a:t>Withdrawal</a:t>
            </a:r>
          </a:p>
          <a:p>
            <a:pPr lvl="1"/>
            <a:r>
              <a:rPr lang="en-ZA" sz="2400" dirty="0"/>
              <a:t>Deposit</a:t>
            </a:r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E6B13-D57B-477D-921A-359B31D905F1}" type="slidenum">
              <a:rPr lang="en-US" altLang="en-US" smtClean="0"/>
              <a:pPr/>
              <a:t>19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358445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Revision: The Use Case View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/>
              <a:t>The </a:t>
            </a:r>
            <a:r>
              <a:rPr lang="en-ZA" b="1" i="1" dirty="0"/>
              <a:t>use case model </a:t>
            </a:r>
            <a:r>
              <a:rPr lang="en-ZA" dirty="0"/>
              <a:t>is the main UML representative and the focal point of </a:t>
            </a:r>
            <a:r>
              <a:rPr lang="en-ZA" dirty="0" smtClean="0"/>
              <a:t>behaviour modelling</a:t>
            </a:r>
            <a:r>
              <a:rPr lang="en-ZA" dirty="0"/>
              <a:t>.</a:t>
            </a:r>
          </a:p>
          <a:p>
            <a:r>
              <a:rPr lang="en-ZA" b="1" dirty="0"/>
              <a:t>B</a:t>
            </a:r>
            <a:r>
              <a:rPr lang="en-ZA" b="1" dirty="0" smtClean="0"/>
              <a:t>ehaviour</a:t>
            </a:r>
            <a:r>
              <a:rPr lang="en-ZA" i="1" dirty="0" smtClean="0"/>
              <a:t> modelling </a:t>
            </a:r>
            <a:r>
              <a:rPr lang="en-ZA" dirty="0"/>
              <a:t>presents the dynamic view of the system – it models </a:t>
            </a:r>
            <a:r>
              <a:rPr lang="en-ZA" dirty="0" smtClean="0"/>
              <a:t>functional requirements</a:t>
            </a:r>
            <a:r>
              <a:rPr lang="en-ZA" dirty="0"/>
              <a:t>. </a:t>
            </a:r>
            <a:endParaRPr lang="en-ZA" dirty="0" smtClean="0"/>
          </a:p>
          <a:p>
            <a:pPr lvl="1"/>
            <a:r>
              <a:rPr lang="en-ZA" dirty="0" smtClean="0"/>
              <a:t>A behaviour </a:t>
            </a:r>
            <a:r>
              <a:rPr lang="en-ZA" dirty="0"/>
              <a:t>model represents business transactions, operations and </a:t>
            </a:r>
            <a:r>
              <a:rPr lang="en-ZA" dirty="0" smtClean="0"/>
              <a:t>algorithms on </a:t>
            </a:r>
            <a:r>
              <a:rPr lang="en-ZA" dirty="0"/>
              <a:t>data.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E6B13-D57B-477D-921A-359B31D905F1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06586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Associations: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An </a:t>
            </a:r>
            <a:r>
              <a:rPr lang="en-US" b="1" dirty="0"/>
              <a:t>association</a:t>
            </a:r>
            <a:r>
              <a:rPr lang="en-US" dirty="0"/>
              <a:t> is a naturally occurring relationship between specific things, such as </a:t>
            </a:r>
            <a:r>
              <a:rPr lang="en-US" i="1" dirty="0"/>
              <a:t>an order is placed by a customer </a:t>
            </a:r>
            <a:r>
              <a:rPr lang="en-US" dirty="0"/>
              <a:t>and </a:t>
            </a:r>
            <a:r>
              <a:rPr lang="en-US" i="1" dirty="0"/>
              <a:t>an employee works in a department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i="1" dirty="0" smtClean="0"/>
              <a:t>Is </a:t>
            </a:r>
            <a:r>
              <a:rPr lang="en-US" i="1" dirty="0"/>
              <a:t>placed by</a:t>
            </a:r>
            <a:r>
              <a:rPr lang="en-US" dirty="0"/>
              <a:t> and </a:t>
            </a:r>
            <a:r>
              <a:rPr lang="en-US" i="1" dirty="0"/>
              <a:t>works in</a:t>
            </a:r>
            <a:r>
              <a:rPr lang="en-US" dirty="0"/>
              <a:t> are two associations that naturally occur between specific things. Information systems need to store information about employees and about departments, but equally important is storing information about the specific associations.</a:t>
            </a:r>
            <a:endParaRPr lang="en-ZA" dirty="0"/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6461-402C-42A0-A749-CD826377AF45}" type="slidenum">
              <a:rPr lang="en-ZA">
                <a:solidFill>
                  <a:srgbClr val="000000"/>
                </a:solidFill>
              </a:rPr>
              <a:pPr/>
              <a:t>20</a:t>
            </a:fld>
            <a:endParaRPr lang="en-ZA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6707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002506"/>
          </a:xfrm>
        </p:spPr>
        <p:txBody>
          <a:bodyPr/>
          <a:lstStyle/>
          <a:p>
            <a:r>
              <a:rPr lang="en-ZA" dirty="0" smtClean="0"/>
              <a:t>Course Enrolment:</a:t>
            </a:r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DADD5-E2F0-4011-9D6B-B4B382BB75EA}" type="slidenum">
              <a:rPr lang="en-US" altLang="en-US" smtClean="0">
                <a:solidFill>
                  <a:srgbClr val="000000"/>
                </a:solidFill>
              </a:rPr>
              <a:pPr/>
              <a:t>21</a:t>
            </a:fld>
            <a:endParaRPr lang="en-US" altLang="en-US">
              <a:solidFill>
                <a:srgbClr val="000000"/>
              </a:solidFill>
            </a:endParaRPr>
          </a:p>
        </p:txBody>
      </p:sp>
      <p:pic>
        <p:nvPicPr>
          <p:cNvPr id="6" name="Picture 8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95736" y="1124744"/>
            <a:ext cx="4276906" cy="3869977"/>
          </a:xfrm>
          <a:noFill/>
        </p:spPr>
      </p:pic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28600" y="5157192"/>
            <a:ext cx="86868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692150" indent="-34766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n-GB" altLang="en-US" sz="2000" dirty="0"/>
              <a:t>Where is each student’s grade remembered in this model?</a:t>
            </a:r>
          </a:p>
          <a:p>
            <a:pPr lvl="1" ea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</a:pPr>
            <a:r>
              <a:rPr lang="en-GB" altLang="en-US" dirty="0"/>
              <a:t>Each section has many grades and each grade is association with a student</a:t>
            </a:r>
          </a:p>
          <a:p>
            <a:pPr lvl="1" ea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</a:pPr>
            <a:r>
              <a:rPr lang="en-GB" altLang="en-US" dirty="0"/>
              <a:t>Each student has many grades and each grade is association with a section</a:t>
            </a:r>
          </a:p>
          <a:p>
            <a:pPr>
              <a:lnSpc>
                <a:spcPct val="90000"/>
              </a:lnSpc>
              <a:spcBef>
                <a:spcPts val="1750"/>
              </a:spcBef>
              <a:buClr>
                <a:srgbClr val="006699"/>
              </a:buClr>
              <a:buSzPct val="75000"/>
              <a:buFont typeface="Monotype Sorts" pitchFamily="2" charset="2"/>
              <a:buChar char=""/>
            </a:pPr>
            <a:endParaRPr lang="en-GB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9670172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“Associations”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</a:t>
            </a:r>
            <a:r>
              <a:rPr lang="en-US" dirty="0" smtClean="0"/>
              <a:t>ssociation class(??)</a:t>
            </a:r>
          </a:p>
          <a:p>
            <a:r>
              <a:rPr lang="en-US" dirty="0" smtClean="0"/>
              <a:t>Generalization/specialization </a:t>
            </a:r>
          </a:p>
          <a:p>
            <a:r>
              <a:rPr lang="en-US" dirty="0"/>
              <a:t>Whole-part relationships </a:t>
            </a:r>
            <a:endParaRPr lang="en-US" dirty="0" smtClean="0"/>
          </a:p>
          <a:p>
            <a:pPr lvl="1"/>
            <a:r>
              <a:rPr lang="en-US" dirty="0"/>
              <a:t>aggregation and </a:t>
            </a:r>
            <a:endParaRPr lang="en-US" dirty="0" smtClean="0"/>
          </a:p>
          <a:p>
            <a:pPr lvl="1"/>
            <a:r>
              <a:rPr lang="en-US" dirty="0" smtClean="0"/>
              <a:t>composition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6461-402C-42A0-A749-CD826377AF45}" type="slidenum">
              <a:rPr lang="en-ZA">
                <a:solidFill>
                  <a:srgbClr val="000000"/>
                </a:solidFill>
              </a:rPr>
              <a:pPr/>
              <a:t>22</a:t>
            </a:fld>
            <a:endParaRPr lang="en-ZA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9908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Association Class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700736"/>
          </a:xfrm>
        </p:spPr>
        <p:txBody>
          <a:bodyPr/>
          <a:lstStyle/>
          <a:p>
            <a:r>
              <a:rPr lang="en-US" dirty="0" smtClean="0"/>
              <a:t>Example:</a:t>
            </a:r>
          </a:p>
          <a:p>
            <a:pPr lvl="1"/>
            <a:r>
              <a:rPr lang="en-US" dirty="0" smtClean="0"/>
              <a:t>Courses may be offered as many Course-Sections </a:t>
            </a:r>
          </a:p>
          <a:p>
            <a:pPr lvl="1"/>
            <a:r>
              <a:rPr lang="en-US" dirty="0" smtClean="0"/>
              <a:t>A student may enrolls in many Course-Sections</a:t>
            </a:r>
          </a:p>
          <a:p>
            <a:pPr lvl="1"/>
            <a:r>
              <a:rPr lang="en-US" dirty="0" smtClean="0"/>
              <a:t>A Course-Section may be taken by many students</a:t>
            </a:r>
          </a:p>
          <a:p>
            <a:pPr lvl="1"/>
            <a:r>
              <a:rPr lang="en-US" dirty="0" smtClean="0"/>
              <a:t>A course is described by </a:t>
            </a:r>
          </a:p>
          <a:p>
            <a:pPr lvl="2"/>
            <a:r>
              <a:rPr lang="en-US" dirty="0" smtClean="0"/>
              <a:t>Course ID, Description, Credit hours</a:t>
            </a:r>
          </a:p>
          <a:p>
            <a:pPr lvl="1"/>
            <a:r>
              <a:rPr lang="en-US" dirty="0" smtClean="0"/>
              <a:t>Course Section</a:t>
            </a:r>
          </a:p>
          <a:p>
            <a:pPr lvl="2"/>
            <a:r>
              <a:rPr lang="en-US" dirty="0" smtClean="0"/>
              <a:t>Section no, times, venue</a:t>
            </a:r>
          </a:p>
          <a:p>
            <a:pPr lvl="1"/>
            <a:r>
              <a:rPr lang="en-US" dirty="0" smtClean="0"/>
              <a:t>Student: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6461-402C-42A0-A749-CD826377AF45}" type="slidenum">
              <a:rPr lang="en-ZA">
                <a:solidFill>
                  <a:srgbClr val="000000"/>
                </a:solidFill>
              </a:rPr>
              <a:pPr/>
              <a:t>23</a:t>
            </a:fld>
            <a:endParaRPr lang="en-ZA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6232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Association Class cont.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is a M:N association between Course Section and Student</a:t>
            </a:r>
          </a:p>
          <a:p>
            <a:r>
              <a:rPr lang="en-US" b="1" dirty="0" smtClean="0"/>
              <a:t>Problem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Sometimes M:N associations involve additional data that are important and must be stored</a:t>
            </a:r>
          </a:p>
          <a:p>
            <a:pPr lvl="1"/>
            <a:r>
              <a:rPr lang="en-US" dirty="0" smtClean="0"/>
              <a:t>Where must the </a:t>
            </a:r>
            <a:r>
              <a:rPr lang="en-US" b="1" dirty="0" smtClean="0"/>
              <a:t>Grade</a:t>
            </a:r>
            <a:r>
              <a:rPr lang="en-US" dirty="0" smtClean="0"/>
              <a:t> that each </a:t>
            </a:r>
            <a:r>
              <a:rPr lang="en-US" b="1" dirty="0" smtClean="0"/>
              <a:t>student</a:t>
            </a:r>
            <a:r>
              <a:rPr lang="en-US" dirty="0" smtClean="0"/>
              <a:t> receives for the </a:t>
            </a:r>
            <a:r>
              <a:rPr lang="en-US" b="1" dirty="0" smtClean="0"/>
              <a:t>course-section</a:t>
            </a:r>
            <a:r>
              <a:rPr lang="en-US" dirty="0" smtClean="0"/>
              <a:t> </a:t>
            </a:r>
            <a:r>
              <a:rPr lang="en-US" dirty="0" smtClean="0"/>
              <a:t>be stored?</a:t>
            </a:r>
          </a:p>
          <a:p>
            <a:r>
              <a:rPr lang="en-US" b="1" dirty="0" smtClean="0"/>
              <a:t>Solution: Association Class</a:t>
            </a:r>
            <a:endParaRPr lang="en-ZA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DADD5-E2F0-4011-9D6B-B4B382BB75EA}" type="slidenum">
              <a:rPr lang="en-US" altLang="en-US" smtClean="0">
                <a:solidFill>
                  <a:srgbClr val="000000"/>
                </a:solidFill>
              </a:rPr>
              <a:pPr/>
              <a:t>24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5582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Introducing Association Class</a:t>
            </a:r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DADD5-E2F0-4011-9D6B-B4B382BB75EA}" type="slidenum">
              <a:rPr lang="en-US" altLang="en-US" smtClean="0">
                <a:solidFill>
                  <a:srgbClr val="000000"/>
                </a:solidFill>
              </a:rPr>
              <a:pPr/>
              <a:t>25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n-GB" altLang="en-US" sz="2000" dirty="0"/>
              <a:t>Association class— an association that is treated as a class in a many to many association because it has attributes that need to be remembered, such as grade</a:t>
            </a:r>
            <a:endParaRPr lang="en-GB" altLang="en-US" sz="2400" dirty="0"/>
          </a:p>
        </p:txBody>
      </p:sp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2503" y="2852936"/>
            <a:ext cx="6385520" cy="3568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8683157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Generalization/Specialization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idea that people classify “things” </a:t>
            </a:r>
            <a:r>
              <a:rPr lang="en-US" dirty="0" err="1" smtClean="0"/>
              <a:t>ito</a:t>
            </a:r>
            <a:r>
              <a:rPr lang="en-US" dirty="0" smtClean="0"/>
              <a:t> similarities and differences</a:t>
            </a:r>
          </a:p>
          <a:p>
            <a:r>
              <a:rPr lang="en-US" dirty="0" smtClean="0"/>
              <a:t>There are several types of </a:t>
            </a:r>
            <a:r>
              <a:rPr lang="en-US" b="1" dirty="0" smtClean="0"/>
              <a:t>motor vehicles:</a:t>
            </a:r>
          </a:p>
          <a:p>
            <a:pPr lvl="1"/>
            <a:r>
              <a:rPr lang="en-US" dirty="0" smtClean="0"/>
              <a:t>Cars, trucks, and tractors</a:t>
            </a:r>
          </a:p>
          <a:p>
            <a:pPr lvl="1"/>
            <a:r>
              <a:rPr lang="en-US" dirty="0" smtClean="0"/>
              <a:t>All motor vehicles share certain general characteristics</a:t>
            </a:r>
          </a:p>
          <a:p>
            <a:r>
              <a:rPr lang="en-US" dirty="0" smtClean="0"/>
              <a:t>Specialization groups different type of things</a:t>
            </a:r>
          </a:p>
          <a:p>
            <a:pPr lvl="1"/>
            <a:r>
              <a:rPr lang="en-US" dirty="0" smtClean="0"/>
              <a:t>Special types of cars include sports-, sedan- and sport utility cars</a:t>
            </a:r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6461-402C-42A0-A749-CD826377AF45}" type="slidenum">
              <a:rPr lang="en-ZA">
                <a:solidFill>
                  <a:srgbClr val="000000"/>
                </a:solidFill>
              </a:rPr>
              <a:pPr/>
              <a:t>26</a:t>
            </a:fld>
            <a:endParaRPr lang="en-ZA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492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2D231-5F70-42C9-B2F5-EDE05490BC9E}" type="slidenum">
              <a:rPr lang="en-US" altLang="en-US" smtClean="0">
                <a:solidFill>
                  <a:srgbClr val="000000"/>
                </a:solidFill>
              </a:rPr>
              <a:pPr/>
              <a:t>27</a:t>
            </a:fld>
            <a:endParaRPr lang="en-US" altLang="en-US">
              <a:solidFill>
                <a:srgbClr val="000000"/>
              </a:solidFill>
            </a:endParaRPr>
          </a:p>
        </p:txBody>
      </p:sp>
      <p:pic>
        <p:nvPicPr>
          <p:cNvPr id="4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5800" y="1447800"/>
            <a:ext cx="7696200" cy="4760913"/>
          </a:xfrm>
          <a:prstGeom prst="rect">
            <a:avLst/>
          </a:prstGeom>
          <a:noFill/>
          <a:ln/>
        </p:spPr>
      </p:pic>
    </p:spTree>
    <p:extLst>
      <p:ext uri="{BB962C8B-B14F-4D97-AF65-F5344CB8AC3E}">
        <p14:creationId xmlns:p14="http://schemas.microsoft.com/office/powerpoint/2010/main" val="1684150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Generalization/Specialization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363272" cy="4373563"/>
          </a:xfrm>
        </p:spPr>
        <p:txBody>
          <a:bodyPr/>
          <a:lstStyle/>
          <a:p>
            <a:r>
              <a:rPr lang="en-US" dirty="0" smtClean="0"/>
              <a:t>This association is used to structure or rank things from more general to the more special</a:t>
            </a:r>
          </a:p>
          <a:p>
            <a:r>
              <a:rPr lang="en-US" dirty="0" smtClean="0"/>
              <a:t>The more general class is a </a:t>
            </a:r>
            <a:r>
              <a:rPr lang="en-US" b="1" dirty="0" smtClean="0"/>
              <a:t>superclass</a:t>
            </a:r>
          </a:p>
          <a:p>
            <a:r>
              <a:rPr lang="en-US" dirty="0" smtClean="0"/>
              <a:t>The more specialized class below it is the </a:t>
            </a:r>
            <a:r>
              <a:rPr lang="en-US" b="1" dirty="0" smtClean="0"/>
              <a:t>subclass</a:t>
            </a:r>
          </a:p>
          <a:p>
            <a:r>
              <a:rPr lang="en-US" dirty="0" smtClean="0"/>
              <a:t>It is learning by refining the classification </a:t>
            </a:r>
          </a:p>
          <a:p>
            <a:r>
              <a:rPr lang="en-US" b="1" dirty="0" smtClean="0"/>
              <a:t>Set/Subset</a:t>
            </a:r>
          </a:p>
          <a:p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6461-402C-42A0-A749-CD826377AF45}" type="slidenum">
              <a:rPr lang="en-ZA">
                <a:solidFill>
                  <a:srgbClr val="000000"/>
                </a:solidFill>
              </a:rPr>
              <a:pPr/>
              <a:t>28</a:t>
            </a:fld>
            <a:endParaRPr lang="en-ZA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3802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Inheritance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Allows subclasses to share characteristics of their superclass</a:t>
            </a:r>
          </a:p>
          <a:p>
            <a:r>
              <a:rPr lang="en-US" dirty="0" smtClean="0"/>
              <a:t>It is a key concept that is </a:t>
            </a:r>
            <a:r>
              <a:rPr lang="en-US" dirty="0"/>
              <a:t>possible because of </a:t>
            </a:r>
            <a:r>
              <a:rPr lang="en-US" dirty="0" smtClean="0"/>
              <a:t>Generalization/Specialization</a:t>
            </a:r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6461-402C-42A0-A749-CD826377AF45}" type="slidenum">
              <a:rPr lang="en-ZA">
                <a:solidFill>
                  <a:srgbClr val="000000"/>
                </a:solidFill>
              </a:rPr>
              <a:pPr/>
              <a:t>29</a:t>
            </a:fld>
            <a:endParaRPr lang="en-ZA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5649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Use Case: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/>
              <a:t>Use cases drive the </a:t>
            </a:r>
            <a:r>
              <a:rPr lang="en-ZA" dirty="0" smtClean="0"/>
              <a:t>entire software </a:t>
            </a:r>
            <a:r>
              <a:rPr lang="en-ZA" dirty="0"/>
              <a:t>development lifecycle, from requirements analysis to testing and maintenance.</a:t>
            </a:r>
          </a:p>
          <a:p>
            <a:r>
              <a:rPr lang="en-ZA" dirty="0"/>
              <a:t>They are the focal point and reference for most development </a:t>
            </a:r>
            <a:r>
              <a:rPr lang="en-ZA" dirty="0" smtClean="0"/>
              <a:t>activities</a:t>
            </a:r>
          </a:p>
          <a:p>
            <a:r>
              <a:rPr lang="en-ZA" dirty="0"/>
              <a:t>A </a:t>
            </a:r>
            <a:r>
              <a:rPr lang="en-ZA" i="1" dirty="0"/>
              <a:t>use case diagram </a:t>
            </a:r>
            <a:r>
              <a:rPr lang="en-ZA" dirty="0"/>
              <a:t>is a visual representation of actors and use cases, together </a:t>
            </a:r>
            <a:r>
              <a:rPr lang="en-ZA" dirty="0" smtClean="0"/>
              <a:t>with any </a:t>
            </a:r>
            <a:r>
              <a:rPr lang="en-ZA" dirty="0"/>
              <a:t>additional definitions and specifications. </a:t>
            </a:r>
            <a:r>
              <a:rPr lang="en-ZA" dirty="0" smtClean="0"/>
              <a:t> </a:t>
            </a:r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E6B13-D57B-477D-921A-359B31D905F1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670599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Whole-Part Associations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Aggregation</a:t>
            </a:r>
          </a:p>
          <a:p>
            <a:pPr lvl="1"/>
            <a:r>
              <a:rPr lang="en-US" dirty="0"/>
              <a:t>whole-part relationship between the aggregate (whole) and its components (parts), where the parts can exist separately and is represented by an open </a:t>
            </a:r>
            <a:r>
              <a:rPr lang="en-US" dirty="0" smtClean="0"/>
              <a:t>diamond</a:t>
            </a:r>
          </a:p>
          <a:p>
            <a:r>
              <a:rPr lang="en-US" dirty="0" smtClean="0"/>
              <a:t>Composition</a:t>
            </a:r>
          </a:p>
          <a:p>
            <a:pPr lvl="1"/>
            <a:r>
              <a:rPr lang="en-US" dirty="0"/>
              <a:t>whole-part relationships that are even stronger, where the parts, once associated, can no longer exist separately, and is represented by a solid dark diamond</a:t>
            </a:r>
            <a:endParaRPr lang="en-US" dirty="0" smtClean="0"/>
          </a:p>
          <a:p>
            <a:pPr lvl="1"/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DADD5-E2F0-4011-9D6B-B4B382BB75EA}" type="slidenum">
              <a:rPr lang="en-US" altLang="en-US" smtClean="0">
                <a:solidFill>
                  <a:srgbClr val="000000"/>
                </a:solidFill>
              </a:rPr>
              <a:pPr/>
              <a:t>30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020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2D231-5F70-42C9-B2F5-EDE05490BC9E}" type="slidenum">
              <a:rPr lang="en-US" altLang="en-US" smtClean="0">
                <a:solidFill>
                  <a:srgbClr val="000000"/>
                </a:solidFill>
              </a:rPr>
              <a:pPr/>
              <a:t>31</a:t>
            </a:fld>
            <a:endParaRPr lang="en-US" altLang="en-US">
              <a:solidFill>
                <a:srgbClr val="000000"/>
              </a:solidFill>
            </a:endParaRPr>
          </a:p>
        </p:txBody>
      </p:sp>
      <p:pic>
        <p:nvPicPr>
          <p:cNvPr id="4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43608" y="772824"/>
            <a:ext cx="6591672" cy="5315240"/>
          </a:xfrm>
          <a:prstGeom prst="rect">
            <a:avLst/>
          </a:prstGeom>
          <a:noFill/>
          <a:ln/>
        </p:spPr>
      </p:pic>
    </p:spTree>
    <p:extLst>
      <p:ext uri="{BB962C8B-B14F-4D97-AF65-F5344CB8AC3E}">
        <p14:creationId xmlns:p14="http://schemas.microsoft.com/office/powerpoint/2010/main" val="2063451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A customer </a:t>
            </a:r>
            <a:r>
              <a:rPr lang="en-ZA" b="1" dirty="0" smtClean="0"/>
              <a:t>uses</a:t>
            </a:r>
            <a:r>
              <a:rPr lang="en-ZA" dirty="0" smtClean="0"/>
              <a:t> his card, and </a:t>
            </a:r>
          </a:p>
          <a:p>
            <a:r>
              <a:rPr lang="en-ZA" dirty="0" smtClean="0"/>
              <a:t>Card</a:t>
            </a:r>
            <a:r>
              <a:rPr lang="en-ZA" b="1" dirty="0" smtClean="0"/>
              <a:t> is insert</a:t>
            </a:r>
            <a:r>
              <a:rPr lang="en-ZA" dirty="0" smtClean="0"/>
              <a:t> it into the ATM</a:t>
            </a:r>
          </a:p>
          <a:p>
            <a:r>
              <a:rPr lang="en-ZA" dirty="0" smtClean="0"/>
              <a:t>A transactions is </a:t>
            </a:r>
            <a:r>
              <a:rPr lang="en-ZA" b="1" dirty="0" smtClean="0"/>
              <a:t>selected</a:t>
            </a:r>
            <a:r>
              <a:rPr lang="en-ZA" dirty="0" smtClean="0"/>
              <a:t> from the ATM</a:t>
            </a:r>
          </a:p>
          <a:p>
            <a:r>
              <a:rPr lang="en-ZA" dirty="0" smtClean="0"/>
              <a:t>A transaction </a:t>
            </a:r>
            <a:r>
              <a:rPr lang="en-ZA" u="sng" dirty="0" smtClean="0"/>
              <a:t>can be either </a:t>
            </a:r>
            <a:r>
              <a:rPr lang="en-ZA" dirty="0" smtClean="0"/>
              <a:t>a:</a:t>
            </a:r>
          </a:p>
          <a:p>
            <a:pPr lvl="1"/>
            <a:r>
              <a:rPr lang="en-ZA" dirty="0" smtClean="0"/>
              <a:t>Balance check</a:t>
            </a:r>
          </a:p>
          <a:p>
            <a:pPr lvl="1"/>
            <a:r>
              <a:rPr lang="en-ZA" dirty="0" smtClean="0"/>
              <a:t>Withdrawal</a:t>
            </a:r>
          </a:p>
          <a:p>
            <a:pPr lvl="1"/>
            <a:r>
              <a:rPr lang="en-ZA" dirty="0" smtClean="0"/>
              <a:t>Deposit</a:t>
            </a:r>
          </a:p>
          <a:p>
            <a:pPr marL="344487" lvl="1" indent="0">
              <a:buNone/>
            </a:pP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E6B13-D57B-477D-921A-359B31D905F1}" type="slidenum">
              <a:rPr lang="en-US" altLang="en-US" smtClean="0"/>
              <a:pPr/>
              <a:t>32</a:t>
            </a:fld>
            <a:endParaRPr lang="en-US" altLang="en-US"/>
          </a:p>
        </p:txBody>
      </p:sp>
      <p:sp>
        <p:nvSpPr>
          <p:cNvPr id="2" name="TextBox 1"/>
          <p:cNvSpPr txBox="1"/>
          <p:nvPr/>
        </p:nvSpPr>
        <p:spPr>
          <a:xfrm>
            <a:off x="1219200" y="533400"/>
            <a:ext cx="5943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2800" b="1" dirty="0" smtClean="0"/>
              <a:t>OPEN MS Visio and Model the ATM problem below</a:t>
            </a:r>
            <a:endParaRPr lang="en-ZA" sz="2800" b="1" dirty="0"/>
          </a:p>
        </p:txBody>
      </p:sp>
    </p:spTree>
    <p:extLst>
      <p:ext uri="{BB962C8B-B14F-4D97-AF65-F5344CB8AC3E}">
        <p14:creationId xmlns:p14="http://schemas.microsoft.com/office/powerpoint/2010/main" val="34834216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Object-Oriented Analysis </a:t>
            </a:r>
            <a:r>
              <a:rPr lang="en-ZA" dirty="0" smtClean="0"/>
              <a:t>??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/>
              <a:t>Object-oriented analysis looks at the problem domain, with the aim of producing a </a:t>
            </a:r>
            <a:r>
              <a:rPr lang="en-ZA" b="1" dirty="0"/>
              <a:t>conceptual model </a:t>
            </a:r>
            <a:r>
              <a:rPr lang="en-ZA" dirty="0"/>
              <a:t>of the information that exists in the area being </a:t>
            </a:r>
            <a:r>
              <a:rPr lang="en-ZA" dirty="0" smtClean="0"/>
              <a:t>analysed</a:t>
            </a:r>
            <a:r>
              <a:rPr lang="en-ZA" dirty="0"/>
              <a:t>. </a:t>
            </a:r>
          </a:p>
          <a:p>
            <a:r>
              <a:rPr lang="en-ZA" dirty="0"/>
              <a:t>Analysis models do not consider any </a:t>
            </a:r>
            <a:r>
              <a:rPr lang="en-ZA" b="1" dirty="0"/>
              <a:t>implementation</a:t>
            </a:r>
            <a:r>
              <a:rPr lang="en-ZA" dirty="0"/>
              <a:t> constraints or how the system is to be built. The identified objects reflect </a:t>
            </a:r>
            <a:r>
              <a:rPr lang="en-ZA" b="1" dirty="0"/>
              <a:t>entities</a:t>
            </a:r>
            <a:r>
              <a:rPr lang="en-ZA" dirty="0"/>
              <a:t> and </a:t>
            </a:r>
            <a:r>
              <a:rPr lang="en-ZA" b="1" dirty="0"/>
              <a:t>operations</a:t>
            </a:r>
            <a:r>
              <a:rPr lang="en-ZA" dirty="0"/>
              <a:t> that are associated with the problem to be solved. </a:t>
            </a:r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E6B13-D57B-477D-921A-359B31D905F1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46610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49EFD-C735-449B-9607-2E8012AD5FB0}" type="slidenum">
              <a:rPr lang="en-US" altLang="en-US" smtClean="0"/>
              <a:pPr/>
              <a:t>5</a:t>
            </a:fld>
            <a:endParaRPr lang="en-US" altLang="en-US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23838"/>
            <a:ext cx="7696200" cy="6348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494678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Narrative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/>
              <a:t>The ATM will service one customer at a time. A customer takes his card, insert it into the ATM, enters a personal PIN and select a transaction. </a:t>
            </a:r>
            <a:endParaRPr lang="en-ZA" dirty="0" smtClean="0"/>
          </a:p>
          <a:p>
            <a:r>
              <a:rPr lang="en-ZA" dirty="0" smtClean="0"/>
              <a:t>The </a:t>
            </a:r>
            <a:r>
              <a:rPr lang="en-ZA" dirty="0"/>
              <a:t>transaction can be either to check the balance, to withdraw money, or to deposit money. After the execution of the desired transaction the card will be ejected. </a:t>
            </a:r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E6B13-D57B-477D-921A-359B31D905F1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15472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System Requirements: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Two system requirements that must be defined and modeled:</a:t>
            </a:r>
          </a:p>
          <a:p>
            <a:pPr lvl="1"/>
            <a:r>
              <a:rPr lang="en-US" dirty="0"/>
              <a:t>Processing requirements</a:t>
            </a:r>
          </a:p>
          <a:p>
            <a:pPr lvl="1"/>
            <a:r>
              <a:rPr lang="en-US" dirty="0"/>
              <a:t>Data </a:t>
            </a:r>
            <a:r>
              <a:rPr lang="en-US" dirty="0" smtClean="0"/>
              <a:t>requirements</a:t>
            </a:r>
          </a:p>
          <a:p>
            <a:r>
              <a:rPr lang="en-US" dirty="0"/>
              <a:t>An activity that the system performs, usually in response to a request by a user:</a:t>
            </a:r>
          </a:p>
          <a:p>
            <a:pPr lvl="1"/>
            <a:r>
              <a:rPr lang="en-US" dirty="0"/>
              <a:t>Request by user: “I want to know the supplier”</a:t>
            </a:r>
          </a:p>
          <a:p>
            <a:pPr lvl="1"/>
            <a:r>
              <a:rPr lang="en-US" dirty="0"/>
              <a:t>The system: “Look-up the supplier”</a:t>
            </a:r>
          </a:p>
          <a:p>
            <a:pPr lvl="1"/>
            <a:r>
              <a:rPr lang="en-US" dirty="0"/>
              <a:t>The system: provide the supplier information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E6B13-D57B-477D-921A-359B31D905F1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452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/>
              <a:t>Event Info:</a:t>
            </a:r>
            <a:endParaRPr lang="en-US" dirty="0" smtClean="0"/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609600" y="1905000"/>
            <a:ext cx="7848600" cy="4038600"/>
          </a:xfrm>
        </p:spPr>
        <p:txBody>
          <a:bodyPr/>
          <a:lstStyle/>
          <a:p>
            <a:r>
              <a:rPr lang="en-US" dirty="0" smtClean="0"/>
              <a:t>The system must respond when certain </a:t>
            </a:r>
            <a:r>
              <a:rPr lang="en-US" b="1" i="1" u="sng" dirty="0" smtClean="0"/>
              <a:t>events</a:t>
            </a:r>
            <a:r>
              <a:rPr lang="en-US" dirty="0" smtClean="0"/>
              <a:t> occur.</a:t>
            </a:r>
          </a:p>
          <a:p>
            <a:r>
              <a:rPr lang="en-US" dirty="0" smtClean="0"/>
              <a:t>The system </a:t>
            </a:r>
            <a:r>
              <a:rPr lang="en-US" b="1" i="1" u="sng" dirty="0" smtClean="0"/>
              <a:t>produces</a:t>
            </a:r>
            <a:r>
              <a:rPr lang="en-US" dirty="0" smtClean="0"/>
              <a:t> at specific points in </a:t>
            </a:r>
            <a:r>
              <a:rPr lang="en-US" b="1" i="1" u="sng" dirty="0" smtClean="0"/>
              <a:t>time  </a:t>
            </a:r>
            <a:r>
              <a:rPr lang="en-US" dirty="0" smtClean="0"/>
              <a:t>certain deliverables.</a:t>
            </a:r>
          </a:p>
          <a:p>
            <a:r>
              <a:rPr lang="en-US" dirty="0" smtClean="0"/>
              <a:t>To support the business operations you need to </a:t>
            </a:r>
            <a:r>
              <a:rPr lang="en-US" b="1" i="1" u="sng" dirty="0" smtClean="0"/>
              <a:t>store information.</a:t>
            </a:r>
            <a:endParaRPr lang="en-US" dirty="0" smtClean="0"/>
          </a:p>
          <a:p>
            <a:r>
              <a:rPr lang="en-US" dirty="0" smtClean="0"/>
              <a:t>The system must </a:t>
            </a:r>
            <a:r>
              <a:rPr lang="en-US" b="1" i="1" u="sng" dirty="0" smtClean="0"/>
              <a:t>maintain information</a:t>
            </a:r>
            <a:r>
              <a:rPr lang="en-US" b="1" i="1" dirty="0" smtClean="0"/>
              <a:t>.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09890957-9D15-4EED-9132-16B0E98F757F}" type="slidenum">
              <a:rPr lang="en-US" smtClean="0">
                <a:solidFill>
                  <a:schemeClr val="bg1"/>
                </a:solidFill>
              </a:rPr>
              <a:pPr/>
              <a:t>8</a:t>
            </a:fld>
            <a:endParaRPr lang="en-US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0555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ID Nouns/Classes: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Set of people</a:t>
            </a:r>
            <a:endParaRPr lang="en-ZA" dirty="0"/>
          </a:p>
          <a:p>
            <a:pPr lvl="0"/>
            <a:r>
              <a:rPr lang="en-US" dirty="0"/>
              <a:t>Places</a:t>
            </a:r>
            <a:endParaRPr lang="en-ZA" dirty="0"/>
          </a:p>
          <a:p>
            <a:pPr lvl="0"/>
            <a:r>
              <a:rPr lang="en-US" dirty="0"/>
              <a:t>Things</a:t>
            </a:r>
            <a:endParaRPr lang="en-ZA" dirty="0"/>
          </a:p>
          <a:p>
            <a:pPr lvl="0"/>
            <a:r>
              <a:rPr lang="en-US" dirty="0" smtClean="0"/>
              <a:t>Transactions</a:t>
            </a:r>
            <a:endParaRPr lang="en-ZA" dirty="0"/>
          </a:p>
          <a:p>
            <a:r>
              <a:rPr lang="en-US" dirty="0" smtClean="0"/>
              <a:t>“that” </a:t>
            </a:r>
            <a:r>
              <a:rPr lang="en-US" dirty="0"/>
              <a:t>share common </a:t>
            </a:r>
            <a:r>
              <a:rPr lang="en-US" b="1" dirty="0"/>
              <a:t>attributes</a:t>
            </a:r>
            <a:r>
              <a:rPr lang="en-US" dirty="0"/>
              <a:t> and perform common functions to help an organization reaches its goals. </a:t>
            </a:r>
            <a:endParaRPr lang="en-ZA" dirty="0"/>
          </a:p>
          <a:p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E6B13-D57B-477D-921A-359B31D905F1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9304743"/>
      </p:ext>
    </p:extLst>
  </p:cSld>
  <p:clrMapOvr>
    <a:masterClrMapping/>
  </p:clrMapOvr>
</p:sld>
</file>

<file path=ppt/theme/theme1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Capsules</Template>
  <TotalTime>2745</TotalTime>
  <Words>1207</Words>
  <Application>Microsoft Office PowerPoint</Application>
  <PresentationFormat>On-screen Show (4:3)</PresentationFormat>
  <Paragraphs>190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6" baseType="lpstr">
      <vt:lpstr>Arial</vt:lpstr>
      <vt:lpstr>Monotype Sorts</vt:lpstr>
      <vt:lpstr>Wingdings</vt:lpstr>
      <vt:lpstr>Network</vt:lpstr>
      <vt:lpstr>Chapter 4  Domain Classes</vt:lpstr>
      <vt:lpstr>Revision: The Use Case View</vt:lpstr>
      <vt:lpstr>Use Case:</vt:lpstr>
      <vt:lpstr>Object-Oriented Analysis ??</vt:lpstr>
      <vt:lpstr>PowerPoint Presentation</vt:lpstr>
      <vt:lpstr>Narrative</vt:lpstr>
      <vt:lpstr>System Requirements:</vt:lpstr>
      <vt:lpstr>Event Info:</vt:lpstr>
      <vt:lpstr>ID Nouns/Classes:</vt:lpstr>
      <vt:lpstr>Classes/Objects</vt:lpstr>
      <vt:lpstr>PowerPoint Presentation</vt:lpstr>
      <vt:lpstr>PowerPoint Presentation</vt:lpstr>
      <vt:lpstr>Object Model</vt:lpstr>
      <vt:lpstr>Associations:</vt:lpstr>
      <vt:lpstr>PowerPoint Presentation</vt:lpstr>
      <vt:lpstr>PowerPoint Presentation</vt:lpstr>
      <vt:lpstr>Multiplicity:</vt:lpstr>
      <vt:lpstr>PowerPoint Presentation</vt:lpstr>
      <vt:lpstr>PowerPoint Presentation</vt:lpstr>
      <vt:lpstr>Associations:</vt:lpstr>
      <vt:lpstr>Course Enrolment:</vt:lpstr>
      <vt:lpstr>More “Associations”</vt:lpstr>
      <vt:lpstr>Association Class</vt:lpstr>
      <vt:lpstr>Association Class cont.</vt:lpstr>
      <vt:lpstr>Introducing Association Class</vt:lpstr>
      <vt:lpstr>Generalization/Specialization</vt:lpstr>
      <vt:lpstr>PowerPoint Presentation</vt:lpstr>
      <vt:lpstr>Generalization/Specialization</vt:lpstr>
      <vt:lpstr>Inheritance</vt:lpstr>
      <vt:lpstr>Whole-Part Associations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1: From bla to bla</dc:title>
  <dc:creator>John</dc:creator>
  <cp:lastModifiedBy>Barend Frederik Nel</cp:lastModifiedBy>
  <cp:revision>68</cp:revision>
  <cp:lastPrinted>2017-03-07T08:37:33Z</cp:lastPrinted>
  <dcterms:created xsi:type="dcterms:W3CDTF">2011-10-31T16:54:53Z</dcterms:created>
  <dcterms:modified xsi:type="dcterms:W3CDTF">2019-03-13T19:49:26Z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4</vt:i4>
  </property>
</Properties>
</file>