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0" r:id="rId1"/>
  </p:sldMasterIdLst>
  <p:notesMasterIdLst>
    <p:notesMasterId r:id="rId20"/>
  </p:notesMasterIdLst>
  <p:sldIdLst>
    <p:sldId id="258" r:id="rId2"/>
    <p:sldId id="302" r:id="rId3"/>
    <p:sldId id="303" r:id="rId4"/>
    <p:sldId id="304" r:id="rId5"/>
    <p:sldId id="305" r:id="rId6"/>
    <p:sldId id="306" r:id="rId7"/>
    <p:sldId id="267" r:id="rId8"/>
    <p:sldId id="277" r:id="rId9"/>
    <p:sldId id="307" r:id="rId10"/>
    <p:sldId id="308" r:id="rId11"/>
    <p:sldId id="309" r:id="rId12"/>
    <p:sldId id="310" r:id="rId13"/>
    <p:sldId id="312" r:id="rId14"/>
    <p:sldId id="311" r:id="rId15"/>
    <p:sldId id="313" r:id="rId16"/>
    <p:sldId id="314" r:id="rId17"/>
    <p:sldId id="315" r:id="rId18"/>
    <p:sldId id="316" r:id="rId19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99CC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4671" autoAdjust="0"/>
  </p:normalViewPr>
  <p:slideViewPr>
    <p:cSldViewPr>
      <p:cViewPr>
        <p:scale>
          <a:sx n="77" d="100"/>
          <a:sy n="77" d="100"/>
        </p:scale>
        <p:origin x="-117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757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57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757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8DA06E6-5210-4C2D-BB77-D538EB1243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78904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04800" y="304800"/>
            <a:ext cx="6781800" cy="1076325"/>
          </a:xfrm>
        </p:spPr>
        <p:txBody>
          <a:bodyPr/>
          <a:lstStyle>
            <a:lvl1pPr algn="r">
              <a:defRPr sz="32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12083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048000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120837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1371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20838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1981200" y="6248400"/>
            <a:ext cx="51054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20839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315200" y="6248400"/>
            <a:ext cx="1371600" cy="457200"/>
          </a:xfrm>
        </p:spPr>
        <p:txBody>
          <a:bodyPr/>
          <a:lstStyle>
            <a:lvl1pPr>
              <a:defRPr/>
            </a:lvl1pPr>
          </a:lstStyle>
          <a:p>
            <a:fld id="{052C40F6-E8B9-4E8C-AA49-BD8E1A5B50A7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20840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120841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42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43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44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45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46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47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48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49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50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51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52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53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54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55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56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57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58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59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60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61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62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63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64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65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66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67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68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69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70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71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</p:grpSp>
      <p:sp>
        <p:nvSpPr>
          <p:cNvPr id="120872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120873" name="Rectangle 41"/>
          <p:cNvSpPr>
            <a:spLocks noChangeArrowheads="1"/>
          </p:cNvSpPr>
          <p:nvPr/>
        </p:nvSpPr>
        <p:spPr bwMode="auto">
          <a:xfrm>
            <a:off x="457200" y="1676400"/>
            <a:ext cx="6781800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algn="r">
              <a:defRPr sz="3200" b="1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algn="r">
              <a:defRPr sz="3200" b="1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r">
              <a:defRPr sz="3200" b="1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r">
              <a:defRPr sz="3200" b="1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r">
              <a:defRPr sz="3200" b="1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r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r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r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r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776DB8-0E0D-4C9C-B9EB-B5A7CC5702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0437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BEDB68-4393-422C-B912-FE97D1D2B9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55775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122238"/>
            <a:ext cx="8229600" cy="6008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828800" y="6248400"/>
            <a:ext cx="54864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543800" y="6248400"/>
            <a:ext cx="1143000" cy="457200"/>
          </a:xfrm>
        </p:spPr>
        <p:txBody>
          <a:bodyPr/>
          <a:lstStyle>
            <a:lvl1pPr>
              <a:defRPr/>
            </a:lvl1pPr>
          </a:lstStyle>
          <a:p>
            <a:fld id="{00E7FFFD-56E1-4CDF-902F-6E909B7857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33181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828800" y="6248400"/>
            <a:ext cx="54864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43800" y="6248400"/>
            <a:ext cx="1143000" cy="457200"/>
          </a:xfrm>
        </p:spPr>
        <p:txBody>
          <a:bodyPr/>
          <a:lstStyle>
            <a:lvl1pPr>
              <a:defRPr/>
            </a:lvl1pPr>
          </a:lstStyle>
          <a:p>
            <a:fld id="{B64CF34B-1BEF-4263-8DD1-FE1D9B5A83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2961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5E6B13-D57B-477D-921A-359B31D905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96259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741AA2-7FAE-4BAC-9360-F2F2FAB7D6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7802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5A9AA7-D761-4B3A-821F-A7C1264ED70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7326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DE3B62-D1FE-4418-8649-64E1CF9342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5442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0A3A2A-CAB8-423A-8C91-F0D9207DD6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2188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149EFD-C735-449B-9607-2E8012AD5F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7744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1B24EF-2BD4-4F62-992B-8222A2870C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3399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FB2E41-27DA-4471-9F90-19BE9860B8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949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1981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1981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11981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828800" y="6248400"/>
            <a:ext cx="548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1981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43800" y="62484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BE158682-CB75-4D50-B11A-4C4C24725716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19816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19817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18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19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20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21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22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23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24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25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26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27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28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29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30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31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32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33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34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35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36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37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38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39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40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41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42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43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44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45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46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47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  <a:cs typeface="+mn-cs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  <a:cs typeface="+mn-cs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1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76200" y="6248400"/>
            <a:ext cx="587375" cy="4889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38FB7B8-DCC2-4F48-A341-9CBF66C8C9C4}" type="slidenum">
              <a:rPr lang="en-US" smtClean="0">
                <a:solidFill>
                  <a:schemeClr val="bg1"/>
                </a:solidFill>
              </a:rPr>
              <a:pPr/>
              <a:t>1</a:t>
            </a:fld>
            <a:endParaRPr lang="en-US" smtClean="0">
              <a:solidFill>
                <a:schemeClr val="bg1"/>
              </a:solidFill>
            </a:endParaRPr>
          </a:p>
        </p:txBody>
      </p:sp>
      <p:sp>
        <p:nvSpPr>
          <p:cNvPr id="3075" name="AutoShape 2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6781800" cy="1076325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Chapter </a:t>
            </a:r>
            <a:r>
              <a:rPr lang="en-US" sz="3200" dirty="0" smtClean="0"/>
              <a:t>4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 </a:t>
            </a:r>
            <a:r>
              <a:rPr lang="en-US" dirty="0" smtClean="0"/>
              <a:t>Domain Classes</a:t>
            </a:r>
            <a:endParaRPr lang="en-US" sz="3200" dirty="0" smtClean="0"/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Classes</a:t>
            </a:r>
          </a:p>
          <a:p>
            <a:pPr eaLnBrk="1" hangingPunct="1"/>
            <a:r>
              <a:rPr lang="en-US" dirty="0" smtClean="0"/>
              <a:t>Objects</a:t>
            </a:r>
          </a:p>
          <a:p>
            <a:pPr eaLnBrk="1" hangingPunct="1"/>
            <a:r>
              <a:rPr lang="en-US" dirty="0" smtClean="0"/>
              <a:t>Associations</a:t>
            </a:r>
          </a:p>
          <a:p>
            <a:pPr eaLnBrk="1" hangingPunct="1"/>
            <a:r>
              <a:rPr lang="en-US" dirty="0" smtClean="0"/>
              <a:t>Domain Model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2022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Advantages: (Database Systems by Date)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11662"/>
          </a:xfrm>
        </p:spPr>
        <p:txBody>
          <a:bodyPr/>
          <a:lstStyle/>
          <a:p>
            <a:pPr lvl="0"/>
            <a:r>
              <a:rPr lang="en-US" sz="2400" b="1" dirty="0"/>
              <a:t>Compactness</a:t>
            </a:r>
            <a:r>
              <a:rPr lang="en-US" sz="2400" dirty="0"/>
              <a:t>: There is no need for possibly voluminous files</a:t>
            </a:r>
            <a:endParaRPr lang="en-ZA" sz="2400" dirty="0"/>
          </a:p>
          <a:p>
            <a:pPr lvl="0"/>
            <a:r>
              <a:rPr lang="en-US" sz="2400" b="1" dirty="0"/>
              <a:t>Speed</a:t>
            </a:r>
            <a:r>
              <a:rPr lang="en-US" sz="2400" dirty="0"/>
              <a:t>: The machine can retrieve and update data far faster than a human can. In particular, </a:t>
            </a:r>
            <a:r>
              <a:rPr lang="en-US" sz="2400" i="1" dirty="0"/>
              <a:t>ad hoc</a:t>
            </a:r>
            <a:r>
              <a:rPr lang="en-US" sz="2400" dirty="0"/>
              <a:t>, spur-of-the-moment queries (“Do we have more Zinfandel than Pinot Noir?”) can be answered quickly without any need for time-consuming manual or visual searches.</a:t>
            </a:r>
            <a:endParaRPr lang="en-ZA" sz="2400" dirty="0"/>
          </a:p>
          <a:p>
            <a:pPr lvl="0"/>
            <a:r>
              <a:rPr lang="en-US" sz="2400" b="1" dirty="0"/>
              <a:t>Less drudgery</a:t>
            </a:r>
            <a:r>
              <a:rPr lang="en-US" sz="2400" dirty="0"/>
              <a:t>: Much of the sheer tedium of maintaining files by hand is eliminated. </a:t>
            </a:r>
            <a:r>
              <a:rPr lang="en-US" sz="2400" b="1" dirty="0"/>
              <a:t>Mechanical tasks are always better done by machines.</a:t>
            </a:r>
            <a:endParaRPr lang="en-ZA" sz="2400" dirty="0"/>
          </a:p>
          <a:p>
            <a:pPr lvl="0"/>
            <a:r>
              <a:rPr lang="en-US" sz="2400" b="1" dirty="0"/>
              <a:t>Currency</a:t>
            </a:r>
            <a:r>
              <a:rPr lang="en-US" sz="2400" dirty="0"/>
              <a:t>: Accurate, up-to-date information is available on demand at any time.</a:t>
            </a:r>
            <a:endParaRPr lang="en-ZA" sz="2400" dirty="0"/>
          </a:p>
          <a:p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E6B13-D57B-477D-921A-359B31D905F1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82745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History: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dirty="0"/>
              <a:t>EF </a:t>
            </a:r>
            <a:r>
              <a:rPr lang="en-US" sz="2000" b="1" dirty="0" err="1"/>
              <a:t>Codd</a:t>
            </a:r>
            <a:r>
              <a:rPr lang="en-US" sz="2000" b="1" dirty="0"/>
              <a:t>, “</a:t>
            </a:r>
            <a:r>
              <a:rPr lang="en-US" sz="2000" i="1" dirty="0"/>
              <a:t>A Relational Model of Data for Large Shared Data Banks</a:t>
            </a:r>
            <a:r>
              <a:rPr lang="en-US" sz="2000" b="1" dirty="0"/>
              <a:t>”, June 1970: </a:t>
            </a:r>
            <a:r>
              <a:rPr lang="en-US" sz="2000" dirty="0" err="1"/>
              <a:t>Codd</a:t>
            </a:r>
            <a:r>
              <a:rPr lang="en-US" sz="2000" dirty="0"/>
              <a:t> was the inventor of the relational model. Received the ACM Reward in 1981 for his work!</a:t>
            </a:r>
            <a:endParaRPr lang="en-ZA" sz="2000" dirty="0"/>
          </a:p>
          <a:p>
            <a:r>
              <a:rPr lang="en-US" sz="2000" dirty="0"/>
              <a:t>Employee =    </a:t>
            </a:r>
            <a:r>
              <a:rPr lang="en-US" sz="2000" dirty="0" err="1"/>
              <a:t>empId</a:t>
            </a:r>
            <a:r>
              <a:rPr lang="en-US" sz="2000" dirty="0"/>
              <a:t>, </a:t>
            </a:r>
            <a:r>
              <a:rPr lang="en-US" sz="2000" dirty="0" err="1"/>
              <a:t>empSurname</a:t>
            </a:r>
            <a:r>
              <a:rPr lang="en-US" sz="2000" dirty="0"/>
              <a:t>, </a:t>
            </a:r>
            <a:r>
              <a:rPr lang="en-US" sz="2000" dirty="0" err="1"/>
              <a:t>empIDNO</a:t>
            </a:r>
            <a:r>
              <a:rPr lang="en-US" sz="2000" dirty="0"/>
              <a:t> </a:t>
            </a:r>
            <a:endParaRPr lang="en-ZA" sz="2000" dirty="0"/>
          </a:p>
          <a:p>
            <a:r>
              <a:rPr lang="en-US" sz="2000" b="1" dirty="0"/>
              <a:t>The information principle</a:t>
            </a:r>
            <a:r>
              <a:rPr lang="en-US" sz="2000" dirty="0"/>
              <a:t>: </a:t>
            </a:r>
            <a:r>
              <a:rPr lang="en-US" sz="2000" i="1" dirty="0"/>
              <a:t>The entire information content of the database is represented in one and only one way, namely as explicit values in column positions in rows in tables</a:t>
            </a:r>
            <a:r>
              <a:rPr lang="en-US" sz="2000" dirty="0"/>
              <a:t>.</a:t>
            </a:r>
            <a:endParaRPr lang="en-ZA" sz="2000" dirty="0"/>
          </a:p>
          <a:p>
            <a:r>
              <a:rPr lang="en-US" sz="2000" dirty="0"/>
              <a:t>This paved the way for </a:t>
            </a:r>
            <a:r>
              <a:rPr lang="en-US" sz="2000" b="1" dirty="0"/>
              <a:t>SQL. </a:t>
            </a:r>
            <a:r>
              <a:rPr lang="en-US" sz="2000" dirty="0"/>
              <a:t>(Relational algebra and relational calculus).</a:t>
            </a:r>
            <a:endParaRPr lang="en-ZA" sz="2000" dirty="0"/>
          </a:p>
          <a:p>
            <a:r>
              <a:rPr lang="en-US" sz="2000" b="1" dirty="0"/>
              <a:t>Semantic model: E/R Model, </a:t>
            </a:r>
            <a:r>
              <a:rPr lang="en-US" sz="2000" dirty="0"/>
              <a:t>by </a:t>
            </a:r>
            <a:r>
              <a:rPr lang="en-US" sz="2000" b="1" dirty="0"/>
              <a:t>Chen</a:t>
            </a:r>
            <a:r>
              <a:rPr lang="en-US" sz="2000" dirty="0"/>
              <a:t> in </a:t>
            </a:r>
            <a:r>
              <a:rPr lang="en-US" sz="2000" b="1" dirty="0"/>
              <a:t>1976</a:t>
            </a:r>
            <a:r>
              <a:rPr lang="en-US" sz="2000" dirty="0"/>
              <a:t>, “</a:t>
            </a:r>
            <a:r>
              <a:rPr lang="en-US" sz="2000" i="1" dirty="0"/>
              <a:t>The Entity-Relationship Model – Towards a Unified View of Data”.</a:t>
            </a:r>
            <a:endParaRPr lang="en-ZA" sz="2000" dirty="0"/>
          </a:p>
          <a:p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E6B13-D57B-477D-921A-359B31D905F1}" type="slidenum">
              <a:rPr lang="en-US" altLang="en-US" smtClean="0"/>
              <a:pPr/>
              <a:t>11</a:t>
            </a:fld>
            <a:endParaRPr lang="en-US" altLang="en-US"/>
          </a:p>
        </p:txBody>
      </p:sp>
      <p:sp>
        <p:nvSpPr>
          <p:cNvPr id="6" name="Left Brace 5"/>
          <p:cNvSpPr/>
          <p:nvPr/>
        </p:nvSpPr>
        <p:spPr>
          <a:xfrm>
            <a:off x="2286000" y="2667000"/>
            <a:ext cx="152400" cy="381000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7" name="Right Brace 6"/>
          <p:cNvSpPr/>
          <p:nvPr/>
        </p:nvSpPr>
        <p:spPr>
          <a:xfrm>
            <a:off x="6172200" y="2667000"/>
            <a:ext cx="76200" cy="381000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725625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/>
        <p:txBody>
          <a:bodyPr/>
          <a:lstStyle/>
          <a:p>
            <a:endParaRPr lang="en-ZA" dirty="0" smtClean="0"/>
          </a:p>
          <a:p>
            <a:endParaRPr lang="en-Z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7FFFD-56E1-4CDF-902F-6E909B785782}" type="slidenum">
              <a:rPr lang="en-US" altLang="en-US" smtClean="0"/>
              <a:pPr/>
              <a:t>12</a:t>
            </a:fld>
            <a:endParaRPr lang="en-US" altLang="en-US"/>
          </a:p>
        </p:txBody>
      </p:sp>
      <p:sp>
        <p:nvSpPr>
          <p:cNvPr id="5" name="Rectangle 4"/>
          <p:cNvSpPr/>
          <p:nvPr/>
        </p:nvSpPr>
        <p:spPr>
          <a:xfrm>
            <a:off x="838200" y="1676400"/>
            <a:ext cx="68580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ZA" dirty="0"/>
              <a:t>A bank account is a financial account between a bank customer and a financial institution. The financial institution, as represented by the branch, promised to maintain that account. It can happen that some branches have no accounts.  A customer </a:t>
            </a:r>
            <a:r>
              <a:rPr lang="en-ZA" dirty="0" smtClean="0"/>
              <a:t>have </a:t>
            </a:r>
            <a:r>
              <a:rPr lang="en-ZA" dirty="0"/>
              <a:t>many accounts, and an account is associated with a customer. A bank account can be a deposit account, a credit card, or any other type of account offered by a financial institution. The financial transactions which have occurred within a given period of time on a bank account are reported to the customer on a bank statement and the balance of the account at any point in time is the financial position of the customer with the institution.  (</a:t>
            </a:r>
            <a:r>
              <a:rPr lang="en-ZA" dirty="0" err="1"/>
              <a:t>Wikipedia..edited</a:t>
            </a:r>
            <a:r>
              <a:rPr lang="en-ZA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482930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ID Nouns/Classes: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Set of people</a:t>
            </a:r>
            <a:endParaRPr lang="en-ZA" dirty="0"/>
          </a:p>
          <a:p>
            <a:pPr lvl="0"/>
            <a:r>
              <a:rPr lang="en-US" dirty="0"/>
              <a:t>Places</a:t>
            </a:r>
            <a:endParaRPr lang="en-ZA" dirty="0"/>
          </a:p>
          <a:p>
            <a:pPr lvl="0"/>
            <a:r>
              <a:rPr lang="en-US" dirty="0"/>
              <a:t>Things</a:t>
            </a:r>
            <a:endParaRPr lang="en-ZA" dirty="0"/>
          </a:p>
          <a:p>
            <a:pPr lvl="0"/>
            <a:r>
              <a:rPr lang="en-US" dirty="0" smtClean="0"/>
              <a:t>Transactions</a:t>
            </a:r>
            <a:endParaRPr lang="en-ZA" dirty="0"/>
          </a:p>
          <a:p>
            <a:r>
              <a:rPr lang="en-US" dirty="0" smtClean="0"/>
              <a:t>“that” </a:t>
            </a:r>
            <a:r>
              <a:rPr lang="en-US" dirty="0"/>
              <a:t>share common </a:t>
            </a:r>
            <a:r>
              <a:rPr lang="en-US" b="1" dirty="0"/>
              <a:t>attributes</a:t>
            </a:r>
            <a:r>
              <a:rPr lang="en-US" dirty="0"/>
              <a:t> and perform common functions to help an organization reaches its goals. </a:t>
            </a:r>
            <a:endParaRPr lang="en-ZA" dirty="0"/>
          </a:p>
          <a:p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E6B13-D57B-477D-921A-359B31D905F1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93047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Classes/Objects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Each sentence on new line</a:t>
            </a:r>
          </a:p>
          <a:p>
            <a:r>
              <a:rPr lang="en-ZA" dirty="0" smtClean="0"/>
              <a:t>Identify nouns…..”underline verbs”</a:t>
            </a:r>
          </a:p>
          <a:p>
            <a:r>
              <a:rPr lang="en-ZA" dirty="0" smtClean="0"/>
              <a:t>List nouns</a:t>
            </a:r>
          </a:p>
          <a:p>
            <a:r>
              <a:rPr lang="en-ZA" dirty="0" smtClean="0"/>
              <a:t>Analyse nouns</a:t>
            </a:r>
          </a:p>
          <a:p>
            <a:r>
              <a:rPr lang="en-ZA" dirty="0" smtClean="0"/>
              <a:t>List of possible/candidate classes/objects</a:t>
            </a:r>
          </a:p>
          <a:p>
            <a:r>
              <a:rPr lang="en-ZA" dirty="0" smtClean="0"/>
              <a:t>Create conceptual object model</a:t>
            </a:r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E6B13-D57B-477D-921A-359B31D905F1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95961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Associations: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Indicates a significant </a:t>
            </a:r>
            <a:r>
              <a:rPr lang="en-US" sz="2400" b="1" dirty="0"/>
              <a:t>connection </a:t>
            </a:r>
            <a:r>
              <a:rPr lang="en-US" sz="2400" dirty="0"/>
              <a:t>between problem-domain concepts or</a:t>
            </a:r>
            <a:r>
              <a:rPr lang="en-US" sz="2400" b="1" dirty="0"/>
              <a:t> TYPES</a:t>
            </a:r>
            <a:r>
              <a:rPr lang="en-US" sz="2400" dirty="0"/>
              <a:t>. </a:t>
            </a:r>
          </a:p>
          <a:p>
            <a:r>
              <a:rPr lang="en-US" sz="2400" dirty="0"/>
              <a:t>A</a:t>
            </a:r>
            <a:r>
              <a:rPr lang="en-US" sz="2400" b="1" dirty="0"/>
              <a:t> concept </a:t>
            </a:r>
            <a:r>
              <a:rPr lang="en-US" sz="2400" dirty="0"/>
              <a:t>is an abstraction of a person, a thing, or an idea. I prefer to call it a </a:t>
            </a:r>
            <a:r>
              <a:rPr lang="en-US" sz="2400" b="1" dirty="0"/>
              <a:t>type</a:t>
            </a:r>
            <a:r>
              <a:rPr lang="en-US" sz="2400" dirty="0"/>
              <a:t>.</a:t>
            </a:r>
          </a:p>
          <a:p>
            <a:r>
              <a:rPr lang="en-US" sz="2400" dirty="0"/>
              <a:t>A customer </a:t>
            </a:r>
            <a:r>
              <a:rPr lang="en-US" sz="2400" i="1" dirty="0"/>
              <a:t>places</a:t>
            </a:r>
            <a:r>
              <a:rPr lang="en-US" sz="2400" dirty="0"/>
              <a:t> an order.</a:t>
            </a:r>
          </a:p>
          <a:p>
            <a:pPr lvl="1"/>
            <a:r>
              <a:rPr lang="en-US" sz="2400" dirty="0"/>
              <a:t>The association is manifested in the </a:t>
            </a:r>
            <a:r>
              <a:rPr lang="en-US" sz="2400" b="1" dirty="0"/>
              <a:t>verb</a:t>
            </a:r>
            <a:r>
              <a:rPr lang="en-US" sz="2400" dirty="0"/>
              <a:t>: places</a:t>
            </a:r>
          </a:p>
          <a:p>
            <a:pPr lvl="1"/>
            <a:r>
              <a:rPr lang="en-US" sz="2400" dirty="0"/>
              <a:t>The association is bi-directional: </a:t>
            </a:r>
            <a:r>
              <a:rPr lang="en-US" sz="2400" b="1" dirty="0"/>
              <a:t>A</a:t>
            </a:r>
            <a:r>
              <a:rPr lang="en-US" sz="2400" dirty="0"/>
              <a:t> customer places an order, and </a:t>
            </a:r>
            <a:r>
              <a:rPr lang="en-US" sz="2400" b="1" dirty="0"/>
              <a:t>an</a:t>
            </a:r>
            <a:r>
              <a:rPr lang="en-US" sz="2400" dirty="0"/>
              <a:t> order is placed by a customer. But its not that simple….</a:t>
            </a:r>
          </a:p>
          <a:p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E6B13-D57B-477D-921A-359B31D905F1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36333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Multiplicity: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multiplicity of an association defines how many </a:t>
            </a:r>
            <a:r>
              <a:rPr lang="en-US" i="1" dirty="0"/>
              <a:t>instances </a:t>
            </a:r>
            <a:r>
              <a:rPr lang="en-US" dirty="0"/>
              <a:t>of one concept can be associated with </a:t>
            </a:r>
            <a:r>
              <a:rPr lang="en-US" b="1" dirty="0"/>
              <a:t>one </a:t>
            </a:r>
            <a:r>
              <a:rPr lang="en-US" i="1" dirty="0"/>
              <a:t>instance </a:t>
            </a:r>
            <a:r>
              <a:rPr lang="en-US" dirty="0"/>
              <a:t>of another concept.</a:t>
            </a:r>
          </a:p>
          <a:p>
            <a:r>
              <a:rPr lang="en-US" dirty="0"/>
              <a:t>These multiplicities are sometimes shown as pairs of numbers at the end of the association, indicating [minimum, maximum]</a:t>
            </a:r>
          </a:p>
          <a:p>
            <a:pPr marL="0" indent="0">
              <a:buNone/>
            </a:pPr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E6B13-D57B-477D-921A-359B31D905F1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76951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/>
        <p:txBody>
          <a:bodyPr/>
          <a:lstStyle/>
          <a:p>
            <a:r>
              <a:rPr lang="en-US" dirty="0"/>
              <a:t>Model a class diagram, based on the following </a:t>
            </a:r>
            <a:r>
              <a:rPr lang="en-US" b="1" dirty="0"/>
              <a:t>business rules</a:t>
            </a:r>
            <a:r>
              <a:rPr lang="en-US" dirty="0"/>
              <a:t>:</a:t>
            </a:r>
            <a:endParaRPr lang="en-ZA" dirty="0"/>
          </a:p>
          <a:p>
            <a:pPr lvl="1"/>
            <a:r>
              <a:rPr lang="en-US" dirty="0"/>
              <a:t>A customer has one or many accounts.</a:t>
            </a:r>
            <a:endParaRPr lang="en-ZA" dirty="0"/>
          </a:p>
          <a:p>
            <a:pPr lvl="1"/>
            <a:r>
              <a:rPr lang="en-US" dirty="0"/>
              <a:t>An account belongs to a customer.</a:t>
            </a:r>
            <a:endParaRPr lang="en-ZA" dirty="0"/>
          </a:p>
          <a:p>
            <a:r>
              <a:rPr lang="en-US" dirty="0"/>
              <a:t> </a:t>
            </a:r>
            <a:endParaRPr lang="en-ZA" dirty="0"/>
          </a:p>
          <a:p>
            <a:pPr lvl="1"/>
            <a:r>
              <a:rPr lang="en-US" dirty="0"/>
              <a:t>An account is maintained by a branch</a:t>
            </a:r>
            <a:endParaRPr lang="en-ZA" dirty="0"/>
          </a:p>
          <a:p>
            <a:pPr lvl="1"/>
            <a:r>
              <a:rPr lang="en-US" dirty="0"/>
              <a:t>A branch may have many accounts</a:t>
            </a:r>
            <a:endParaRPr lang="en-ZA" dirty="0"/>
          </a:p>
          <a:p>
            <a:r>
              <a:rPr lang="en-US" dirty="0"/>
              <a:t> </a:t>
            </a:r>
            <a:endParaRPr lang="en-ZA" dirty="0"/>
          </a:p>
          <a:p>
            <a:pPr lvl="1"/>
            <a:r>
              <a:rPr lang="en-US" dirty="0"/>
              <a:t>An account has one or many transactions</a:t>
            </a:r>
            <a:endParaRPr lang="en-ZA" dirty="0"/>
          </a:p>
          <a:p>
            <a:pPr lvl="1"/>
            <a:r>
              <a:rPr lang="en-US" dirty="0"/>
              <a:t>A transaction is associated with one account</a:t>
            </a:r>
            <a:endParaRPr lang="en-ZA" dirty="0"/>
          </a:p>
          <a:p>
            <a:endParaRPr lang="en-Z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7FFFD-56E1-4CDF-902F-6E909B785782}" type="slidenum">
              <a:rPr lang="en-US" altLang="en-US" smtClean="0"/>
              <a:pPr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65606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49EFD-C735-449B-9607-2E8012AD5FB0}" type="slidenum">
              <a:rPr lang="en-US" altLang="en-US" smtClean="0"/>
              <a:pPr/>
              <a:t>18</a:t>
            </a:fld>
            <a:endParaRPr lang="en-US" alt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361733"/>
            <a:ext cx="3118059" cy="57342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2877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Revision: The Use Case View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The </a:t>
            </a:r>
            <a:r>
              <a:rPr lang="en-ZA" b="1" i="1" dirty="0"/>
              <a:t>use case model </a:t>
            </a:r>
            <a:r>
              <a:rPr lang="en-ZA" dirty="0"/>
              <a:t>is the main UML representative and the focal point of </a:t>
            </a:r>
            <a:r>
              <a:rPr lang="en-ZA" dirty="0" smtClean="0"/>
              <a:t>behaviour modelling</a:t>
            </a:r>
            <a:r>
              <a:rPr lang="en-ZA" dirty="0"/>
              <a:t>.</a:t>
            </a:r>
          </a:p>
          <a:p>
            <a:r>
              <a:rPr lang="en-ZA" b="1" dirty="0"/>
              <a:t>B</a:t>
            </a:r>
            <a:r>
              <a:rPr lang="en-ZA" b="1" dirty="0" smtClean="0"/>
              <a:t>ehaviour</a:t>
            </a:r>
            <a:r>
              <a:rPr lang="en-ZA" i="1" dirty="0" smtClean="0"/>
              <a:t> modelling </a:t>
            </a:r>
            <a:r>
              <a:rPr lang="en-ZA" dirty="0"/>
              <a:t>presents the dynamic view of the system – it models </a:t>
            </a:r>
            <a:r>
              <a:rPr lang="en-ZA" dirty="0" smtClean="0"/>
              <a:t>functional requirements</a:t>
            </a:r>
            <a:r>
              <a:rPr lang="en-ZA" dirty="0"/>
              <a:t>. </a:t>
            </a:r>
            <a:endParaRPr lang="en-ZA" dirty="0" smtClean="0"/>
          </a:p>
          <a:p>
            <a:pPr lvl="1"/>
            <a:r>
              <a:rPr lang="en-ZA" dirty="0" smtClean="0"/>
              <a:t>A behaviour </a:t>
            </a:r>
            <a:r>
              <a:rPr lang="en-ZA" dirty="0"/>
              <a:t>model represents business transactions, operations and </a:t>
            </a:r>
            <a:r>
              <a:rPr lang="en-ZA" dirty="0" smtClean="0"/>
              <a:t>algorithms on </a:t>
            </a:r>
            <a:r>
              <a:rPr lang="en-ZA" dirty="0"/>
              <a:t>data.</a:t>
            </a:r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E6B13-D57B-477D-921A-359B31D905F1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0658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Use Case: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Use cases drive the </a:t>
            </a:r>
            <a:r>
              <a:rPr lang="en-ZA" dirty="0" smtClean="0"/>
              <a:t>entire software </a:t>
            </a:r>
            <a:r>
              <a:rPr lang="en-ZA" dirty="0"/>
              <a:t>development lifecycle, from requirements analysis to testing and maintenance.</a:t>
            </a:r>
          </a:p>
          <a:p>
            <a:r>
              <a:rPr lang="en-ZA" dirty="0"/>
              <a:t>They are the focal point and reference for most development </a:t>
            </a:r>
            <a:r>
              <a:rPr lang="en-ZA" dirty="0" smtClean="0"/>
              <a:t>activities</a:t>
            </a:r>
          </a:p>
          <a:p>
            <a:r>
              <a:rPr lang="en-ZA" dirty="0"/>
              <a:t>A </a:t>
            </a:r>
            <a:r>
              <a:rPr lang="en-ZA" i="1" dirty="0"/>
              <a:t>use case diagram </a:t>
            </a:r>
            <a:r>
              <a:rPr lang="en-ZA" dirty="0"/>
              <a:t>is a visual representation of actors and use cases, together </a:t>
            </a:r>
            <a:r>
              <a:rPr lang="en-ZA" dirty="0" smtClean="0"/>
              <a:t>with any </a:t>
            </a:r>
            <a:r>
              <a:rPr lang="en-ZA" dirty="0"/>
              <a:t>additional definitions and specifications. </a:t>
            </a:r>
            <a:r>
              <a:rPr lang="en-ZA" dirty="0" smtClean="0"/>
              <a:t> </a:t>
            </a:r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E6B13-D57B-477D-921A-359B31D905F1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6705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49EFD-C735-449B-9607-2E8012AD5FB0}" type="slidenum">
              <a:rPr lang="en-US" altLang="en-US" smtClean="0"/>
              <a:pPr/>
              <a:t>4</a:t>
            </a:fld>
            <a:endParaRPr lang="en-US" altLang="en-US"/>
          </a:p>
        </p:txBody>
      </p:sp>
      <p:pic>
        <p:nvPicPr>
          <p:cNvPr id="4" name="Picture 2" descr="Fi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86868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00092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49EFD-C735-449B-9607-2E8012AD5FB0}" type="slidenum">
              <a:rPr lang="en-US" altLang="en-US" smtClean="0"/>
              <a:pPr/>
              <a:t>5</a:t>
            </a:fld>
            <a:endParaRPr lang="en-US" alt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23838"/>
            <a:ext cx="7696200" cy="6348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49467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System Requirements: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Two system requirements that must be defined and modeled:</a:t>
            </a:r>
          </a:p>
          <a:p>
            <a:pPr lvl="1"/>
            <a:r>
              <a:rPr lang="en-US" dirty="0"/>
              <a:t>Processing requirements</a:t>
            </a:r>
          </a:p>
          <a:p>
            <a:pPr lvl="1"/>
            <a:r>
              <a:rPr lang="en-US" dirty="0"/>
              <a:t>Data </a:t>
            </a:r>
            <a:r>
              <a:rPr lang="en-US" dirty="0" smtClean="0"/>
              <a:t>requirements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E6B13-D57B-477D-921A-359B31D905F1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452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OR!!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activity that the system performs, usually in response to a request by a user:</a:t>
            </a:r>
          </a:p>
          <a:p>
            <a:pPr lvl="1"/>
            <a:r>
              <a:rPr lang="en-US" dirty="0"/>
              <a:t>Request by user: “I want to know the supplier”</a:t>
            </a:r>
          </a:p>
          <a:p>
            <a:pPr lvl="1"/>
            <a:r>
              <a:rPr lang="en-US" dirty="0" smtClean="0"/>
              <a:t>The </a:t>
            </a:r>
            <a:r>
              <a:rPr lang="en-US" dirty="0" smtClean="0"/>
              <a:t>system: “Look-up the supplier”</a:t>
            </a:r>
          </a:p>
          <a:p>
            <a:pPr lvl="1"/>
            <a:r>
              <a:rPr lang="en-US" dirty="0" smtClean="0"/>
              <a:t>The system: provide the supplier </a:t>
            </a:r>
            <a:r>
              <a:rPr lang="en-US" dirty="0" smtClean="0"/>
              <a:t>information</a:t>
            </a:r>
          </a:p>
          <a:p>
            <a:r>
              <a:rPr lang="en-US" dirty="0" smtClean="0"/>
              <a:t>Identify the NOUNS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A8D11A-79A0-4802-87A3-B05CDECC9DEB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819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Event Info:</a:t>
            </a:r>
            <a:endParaRPr lang="en-US" dirty="0" smtClean="0"/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609600" y="1905000"/>
            <a:ext cx="7848600" cy="4038600"/>
          </a:xfrm>
        </p:spPr>
        <p:txBody>
          <a:bodyPr/>
          <a:lstStyle/>
          <a:p>
            <a:r>
              <a:rPr lang="en-US" dirty="0" smtClean="0"/>
              <a:t>The system must respond when certain </a:t>
            </a:r>
            <a:r>
              <a:rPr lang="en-US" b="1" i="1" u="sng" dirty="0" smtClean="0"/>
              <a:t>events</a:t>
            </a:r>
            <a:r>
              <a:rPr lang="en-US" dirty="0" smtClean="0"/>
              <a:t> occur.</a:t>
            </a:r>
          </a:p>
          <a:p>
            <a:r>
              <a:rPr lang="en-US" dirty="0" smtClean="0"/>
              <a:t>The system </a:t>
            </a:r>
            <a:r>
              <a:rPr lang="en-US" b="1" i="1" u="sng" dirty="0" smtClean="0"/>
              <a:t>produces</a:t>
            </a:r>
            <a:r>
              <a:rPr lang="en-US" dirty="0" smtClean="0"/>
              <a:t> at specific points in </a:t>
            </a:r>
            <a:r>
              <a:rPr lang="en-US" b="1" i="1" u="sng" dirty="0" smtClean="0"/>
              <a:t>time  </a:t>
            </a:r>
            <a:r>
              <a:rPr lang="en-US" dirty="0" smtClean="0"/>
              <a:t>certain deliverables.</a:t>
            </a:r>
          </a:p>
          <a:p>
            <a:r>
              <a:rPr lang="en-US" dirty="0" smtClean="0"/>
              <a:t>To support the business operations you need to </a:t>
            </a:r>
            <a:r>
              <a:rPr lang="en-US" b="1" i="1" u="sng" dirty="0" smtClean="0"/>
              <a:t>store information.</a:t>
            </a:r>
            <a:endParaRPr lang="en-US" dirty="0" smtClean="0"/>
          </a:p>
          <a:p>
            <a:r>
              <a:rPr lang="en-US" dirty="0" smtClean="0"/>
              <a:t>The system must </a:t>
            </a:r>
            <a:r>
              <a:rPr lang="en-US" b="1" i="1" u="sng" dirty="0" smtClean="0"/>
              <a:t>maintain information</a:t>
            </a:r>
            <a:r>
              <a:rPr lang="en-US" b="1" i="1" dirty="0" smtClean="0"/>
              <a:t>.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09890957-9D15-4EED-9132-16B0E98F757F}" type="slidenum">
              <a:rPr lang="en-US" smtClean="0">
                <a:solidFill>
                  <a:schemeClr val="bg1"/>
                </a:solidFill>
              </a:rPr>
              <a:pPr/>
              <a:t>8</a:t>
            </a:fld>
            <a:endParaRPr lang="en-US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0555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Why Databases?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5800"/>
          </a:xfrm>
        </p:spPr>
        <p:txBody>
          <a:bodyPr/>
          <a:lstStyle/>
          <a:p>
            <a:r>
              <a:rPr lang="en-US" sz="2800" dirty="0"/>
              <a:t>Why use a database system? What are the advantages?</a:t>
            </a:r>
            <a:endParaRPr lang="en-ZA" sz="2800" dirty="0"/>
          </a:p>
          <a:p>
            <a:r>
              <a:rPr lang="en-US" sz="2800" dirty="0"/>
              <a:t>Is the system a single- or multi-user environment?</a:t>
            </a:r>
            <a:endParaRPr lang="en-ZA" sz="2800" dirty="0"/>
          </a:p>
          <a:p>
            <a:r>
              <a:rPr lang="en-US" sz="2800" dirty="0"/>
              <a:t>When a particular database is so small and simple that the advantages might not be all that obvious, but imagine a large database for a large restaurant: a stock of thousands of bottles of wine and frequent changes to the stock, and ever changing menu’s? </a:t>
            </a:r>
            <a:endParaRPr lang="en-ZA" sz="2800" dirty="0"/>
          </a:p>
          <a:p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E6B13-D57B-477D-921A-359B31D905F1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4749697"/>
      </p:ext>
    </p:extLst>
  </p:cSld>
  <p:clrMapOvr>
    <a:masterClrMapping/>
  </p:clrMapOvr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2635</TotalTime>
  <Words>862</Words>
  <Application>Microsoft Office PowerPoint</Application>
  <PresentationFormat>On-screen Show (4:3)</PresentationFormat>
  <Paragraphs>93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Network</vt:lpstr>
      <vt:lpstr>Chapter 4  Domain Classes</vt:lpstr>
      <vt:lpstr>Revision: The Use Case View</vt:lpstr>
      <vt:lpstr>Use Case:</vt:lpstr>
      <vt:lpstr>PowerPoint Presentation</vt:lpstr>
      <vt:lpstr>PowerPoint Presentation</vt:lpstr>
      <vt:lpstr>System Requirements:</vt:lpstr>
      <vt:lpstr>OR!!</vt:lpstr>
      <vt:lpstr>Event Info:</vt:lpstr>
      <vt:lpstr>Why Databases?</vt:lpstr>
      <vt:lpstr>Advantages: (Database Systems by Date)</vt:lpstr>
      <vt:lpstr>History:</vt:lpstr>
      <vt:lpstr>PowerPoint Presentation</vt:lpstr>
      <vt:lpstr>ID Nouns/Classes:</vt:lpstr>
      <vt:lpstr>Classes/Objects</vt:lpstr>
      <vt:lpstr>Associations:</vt:lpstr>
      <vt:lpstr>Multiplicity: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1: From bla to bla</dc:title>
  <dc:creator>John</dc:creator>
  <cp:lastModifiedBy>Barend Frederik Nel</cp:lastModifiedBy>
  <cp:revision>58</cp:revision>
  <cp:lastPrinted>2017-03-07T08:37:33Z</cp:lastPrinted>
  <dcterms:created xsi:type="dcterms:W3CDTF">2011-10-31T16:54:53Z</dcterms:created>
  <dcterms:modified xsi:type="dcterms:W3CDTF">2017-03-14T09:11:44Z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4</vt:i4>
  </property>
</Properties>
</file>