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6" r:id="rId3"/>
    <p:sldId id="287" r:id="rId4"/>
    <p:sldId id="288" r:id="rId5"/>
    <p:sldId id="272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65" r:id="rId14"/>
    <p:sldId id="266" r:id="rId15"/>
    <p:sldId id="267" r:id="rId16"/>
    <p:sldId id="309" r:id="rId17"/>
    <p:sldId id="274" r:id="rId18"/>
    <p:sldId id="299" r:id="rId19"/>
    <p:sldId id="275" r:id="rId20"/>
    <p:sldId id="296" r:id="rId21"/>
    <p:sldId id="297" r:id="rId22"/>
    <p:sldId id="308" r:id="rId23"/>
    <p:sldId id="277" r:id="rId24"/>
    <p:sldId id="278" r:id="rId25"/>
    <p:sldId id="279" r:id="rId26"/>
    <p:sldId id="280" r:id="rId27"/>
    <p:sldId id="281" r:id="rId28"/>
    <p:sldId id="298" r:id="rId29"/>
    <p:sldId id="282" r:id="rId30"/>
    <p:sldId id="283" r:id="rId31"/>
    <p:sldId id="300" r:id="rId32"/>
    <p:sldId id="284" r:id="rId33"/>
    <p:sldId id="301" r:id="rId34"/>
    <p:sldId id="302" r:id="rId35"/>
    <p:sldId id="303" r:id="rId36"/>
    <p:sldId id="304" r:id="rId37"/>
    <p:sldId id="305" r:id="rId38"/>
    <p:sldId id="306" r:id="rId39"/>
    <p:sldId id="30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727F24AB-350A-494C-B310-7F8764A7E3C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</a:endParaRPr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466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24964-4766-4EA6-B6F9-397A2E77D4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8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1D204-984F-4ED3-8B17-CB7C4703D3C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4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A744884B-BB50-416A-A3A0-9AD56270286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770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527619AD-93A2-49FF-84BB-9F9CEC03EF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2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DADD5-E2F0-4011-9D6B-B4B382BB75E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0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8027-D344-488C-8EC8-A3C2BAEB97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77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47224-590A-488D-AB07-B4DC753E5D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04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BC02E-D85B-4A74-BA68-005341DAA9F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29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97F14-9902-4F49-965E-0A60DCD1D0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2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2D231-5F70-42C9-B2F5-EDE05490BC9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7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864BE-66BA-46E7-B8B2-B41AA3B7BB2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18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CCA0E-F033-46A4-BA49-27651469F13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2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srgbClr val="000000"/>
              </a:solidFill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1E48AE-B745-42ED-BB30-13119A81B653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ZA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731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“Special” </a:t>
            </a:r>
            <a:r>
              <a:rPr lang="en-US" dirty="0" smtClean="0"/>
              <a:t>Associations</a:t>
            </a:r>
          </a:p>
          <a:p>
            <a:r>
              <a:rPr lang="en-US" dirty="0" smtClean="0"/>
              <a:t>Page  94-99</a:t>
            </a:r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124744"/>
            <a:ext cx="6781800" cy="1076325"/>
          </a:xfrm>
        </p:spPr>
        <p:txBody>
          <a:bodyPr/>
          <a:lstStyle/>
          <a:p>
            <a:r>
              <a:rPr lang="en-US" sz="4400" dirty="0" smtClean="0"/>
              <a:t>The Domain Model</a:t>
            </a:r>
            <a:endParaRPr lang="en-ZA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786826" y="4625268"/>
            <a:ext cx="762000" cy="457200"/>
          </a:xfrm>
          <a:prstGeom prst="rect">
            <a:avLst/>
          </a:prstGeom>
        </p:spPr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1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2F9B7-C1FA-4D7C-BED3-2D63CB70AC2B}" type="slidenum">
              <a:rPr lang="en-GB"/>
              <a:pPr/>
              <a:t>10</a:t>
            </a:fld>
            <a:endParaRPr lang="en-GB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Constructing a Class Diagram:</a:t>
            </a:r>
            <a:endParaRPr lang="en-GB" sz="36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05800" cy="4162425"/>
          </a:xfrm>
        </p:spPr>
        <p:txBody>
          <a:bodyPr/>
          <a:lstStyle/>
          <a:p>
            <a:r>
              <a:rPr lang="en-ZA" dirty="0"/>
              <a:t>T</a:t>
            </a:r>
            <a:r>
              <a:rPr lang="en-ZA" dirty="0" smtClean="0"/>
              <a:t>wo </a:t>
            </a:r>
            <a:r>
              <a:rPr lang="en-ZA" dirty="0"/>
              <a:t>perspectives </a:t>
            </a:r>
            <a:endParaRPr lang="en-ZA" dirty="0" smtClean="0"/>
          </a:p>
          <a:p>
            <a:pPr lvl="1"/>
            <a:r>
              <a:rPr lang="en-ZA" b="1" dirty="0" smtClean="0"/>
              <a:t>Top-down analysis</a:t>
            </a:r>
            <a:r>
              <a:rPr lang="en-ZA" dirty="0" smtClean="0"/>
              <a:t>: classes </a:t>
            </a:r>
            <a:r>
              <a:rPr lang="en-ZA" dirty="0"/>
              <a:t>are found first on the basis of general understanding of the subject </a:t>
            </a:r>
            <a:r>
              <a:rPr lang="en-ZA" dirty="0" smtClean="0"/>
              <a:t>matter/</a:t>
            </a:r>
            <a:r>
              <a:rPr lang="en-ZA" b="1" dirty="0" smtClean="0"/>
              <a:t>domain</a:t>
            </a:r>
          </a:p>
          <a:p>
            <a:pPr lvl="1"/>
            <a:r>
              <a:rPr lang="en-ZA" dirty="0"/>
              <a:t>Which information or domain concepts can be of use for my IT system?</a:t>
            </a:r>
          </a:p>
          <a:p>
            <a:pPr lvl="2"/>
            <a:r>
              <a:rPr lang="en-ZA" dirty="0"/>
              <a:t>Domain knowledge, verbal descriptions of the area of application, and user representatives are important sources of information. In this way, a basic structure of classes can be found for most IT systems.</a:t>
            </a:r>
          </a:p>
          <a:p>
            <a:pPr lvl="1"/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175338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6C45-F7CD-4D86-9698-22FE6063B127}" type="slidenum">
              <a:rPr lang="en-GB"/>
              <a:pPr/>
              <a:t>11</a:t>
            </a:fld>
            <a:endParaRPr lang="en-GB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2</a:t>
            </a:r>
            <a:r>
              <a:rPr lang="en-ZA" sz="3200" baseline="30000" dirty="0" smtClean="0"/>
              <a:t>nd</a:t>
            </a:r>
            <a:r>
              <a:rPr lang="en-ZA" sz="3200" dirty="0" smtClean="0"/>
              <a:t> Approach:</a:t>
            </a:r>
            <a:endParaRPr lang="en-GB" sz="32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b="1" dirty="0" smtClean="0"/>
              <a:t>Bottom-up analysis</a:t>
            </a:r>
            <a:r>
              <a:rPr lang="en-ZA" dirty="0" smtClean="0"/>
              <a:t>: classes </a:t>
            </a:r>
            <a:r>
              <a:rPr lang="en-ZA" dirty="0"/>
              <a:t>are found mainly on the basis of the inputs and outputs of the IT system. The question is:</a:t>
            </a:r>
          </a:p>
          <a:p>
            <a:pPr lvl="1"/>
            <a:r>
              <a:rPr lang="en-ZA" dirty="0"/>
              <a:t>What information is needed for the individual inputs and outputs of the IT system</a:t>
            </a:r>
            <a:r>
              <a:rPr lang="en-ZA" dirty="0" smtClean="0"/>
              <a:t>?</a:t>
            </a:r>
          </a:p>
          <a:p>
            <a:pPr lvl="1"/>
            <a:r>
              <a:rPr lang="en-ZA" dirty="0"/>
              <a:t>I</a:t>
            </a:r>
            <a:r>
              <a:rPr lang="en-ZA" dirty="0" smtClean="0"/>
              <a:t>nputs </a:t>
            </a:r>
            <a:r>
              <a:rPr lang="en-ZA" dirty="0"/>
              <a:t>and outputs, for instance, screen forms and paper forms are important sources of information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2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B87B-80F3-4809-939F-7401F8D6A59F}" type="slidenum">
              <a:rPr lang="en-GB"/>
              <a:pPr/>
              <a:t>12</a:t>
            </a:fld>
            <a:endParaRPr lang="en-GB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Top-down </a:t>
            </a:r>
            <a:r>
              <a:rPr lang="en-ZA" dirty="0" smtClean="0"/>
              <a:t>Analysis</a:t>
            </a:r>
            <a:r>
              <a:rPr lang="en-ZA" dirty="0"/>
              <a:t>:</a:t>
            </a:r>
            <a:endParaRPr lang="en-GB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ZA" dirty="0"/>
              <a:t>Identify and model </a:t>
            </a:r>
            <a:r>
              <a:rPr lang="en-ZA" dirty="0" smtClean="0"/>
              <a:t>classes</a:t>
            </a:r>
          </a:p>
          <a:p>
            <a:pPr lvl="1"/>
            <a:r>
              <a:rPr lang="en-ZA" dirty="0" smtClean="0"/>
              <a:t>Which </a:t>
            </a:r>
            <a:r>
              <a:rPr lang="en-ZA" b="1" dirty="0"/>
              <a:t>classes</a:t>
            </a:r>
            <a:r>
              <a:rPr lang="en-ZA" dirty="0"/>
              <a:t> do we need? </a:t>
            </a:r>
          </a:p>
          <a:p>
            <a:pPr lvl="0"/>
            <a:r>
              <a:rPr lang="en-ZA" dirty="0"/>
              <a:t>Identify and model </a:t>
            </a:r>
            <a:r>
              <a:rPr lang="en-ZA" dirty="0" smtClean="0"/>
              <a:t>associations</a:t>
            </a:r>
          </a:p>
          <a:p>
            <a:pPr lvl="1"/>
            <a:r>
              <a:rPr lang="en-ZA" dirty="0" smtClean="0"/>
              <a:t>How </a:t>
            </a:r>
            <a:r>
              <a:rPr lang="en-ZA" dirty="0"/>
              <a:t>are the classes </a:t>
            </a:r>
            <a:r>
              <a:rPr lang="en-ZA" b="1" dirty="0"/>
              <a:t>connected</a:t>
            </a:r>
            <a:r>
              <a:rPr lang="en-ZA" dirty="0"/>
              <a:t>? </a:t>
            </a:r>
          </a:p>
          <a:p>
            <a:pPr lvl="0"/>
            <a:r>
              <a:rPr lang="en-ZA" dirty="0"/>
              <a:t>Define </a:t>
            </a:r>
            <a:r>
              <a:rPr lang="en-ZA" dirty="0" smtClean="0"/>
              <a:t>attributes</a:t>
            </a:r>
          </a:p>
          <a:p>
            <a:pPr lvl="1"/>
            <a:r>
              <a:rPr lang="en-ZA" dirty="0" smtClean="0"/>
              <a:t>What </a:t>
            </a:r>
            <a:r>
              <a:rPr lang="en-ZA" dirty="0"/>
              <a:t>do we want to </a:t>
            </a:r>
            <a:r>
              <a:rPr lang="en-ZA" b="1" dirty="0"/>
              <a:t>know</a:t>
            </a:r>
            <a:r>
              <a:rPr lang="en-ZA" dirty="0"/>
              <a:t> about the objects?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05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ssociations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Classes in an application system do not exist in vacuum</a:t>
            </a:r>
          </a:p>
          <a:p>
            <a:r>
              <a:rPr lang="en-US" dirty="0" smtClean="0"/>
              <a:t>Classes are associated with, or related to, other classes</a:t>
            </a:r>
          </a:p>
          <a:p>
            <a:r>
              <a:rPr lang="en-US" dirty="0" smtClean="0"/>
              <a:t>Start with the core class: the class that </a:t>
            </a:r>
            <a:r>
              <a:rPr lang="en-US" i="1" dirty="0" smtClean="0"/>
              <a:t>interacts </a:t>
            </a:r>
            <a:r>
              <a:rPr lang="en-US" dirty="0" smtClean="0"/>
              <a:t> with as many other classes as possible</a:t>
            </a:r>
          </a:p>
          <a:p>
            <a:r>
              <a:rPr lang="en-US" dirty="0" smtClean="0"/>
              <a:t>An association is usually modeled using a solid line that connects two classes.</a:t>
            </a:r>
          </a:p>
          <a:p>
            <a:r>
              <a:rPr lang="en-US" dirty="0" smtClean="0"/>
              <a:t>Associations also have </a:t>
            </a:r>
            <a:r>
              <a:rPr lang="en-US" b="1" dirty="0" smtClean="0"/>
              <a:t>roles</a:t>
            </a:r>
            <a:r>
              <a:rPr lang="en-US" dirty="0" smtClean="0"/>
              <a:t>: Each class in an association has a role that describes its meaning in the relationship.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13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1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ultiplicity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/>
          <a:lstStyle/>
          <a:p>
            <a:r>
              <a:rPr lang="en-US" dirty="0" smtClean="0"/>
              <a:t>An indication of how many objects participate in the relationship</a:t>
            </a:r>
          </a:p>
          <a:p>
            <a:r>
              <a:rPr lang="en-US" dirty="0" smtClean="0"/>
              <a:t>Thy are conditional or unconditional:</a:t>
            </a:r>
          </a:p>
          <a:p>
            <a:pPr lvl="1"/>
            <a:r>
              <a:rPr lang="en-US" dirty="0" smtClean="0"/>
              <a:t>Objects of class A may know about many objects of class B</a:t>
            </a:r>
          </a:p>
          <a:p>
            <a:pPr lvl="1"/>
            <a:r>
              <a:rPr lang="en-US" dirty="0" smtClean="0"/>
              <a:t>Objects of class A may know about a single object of class B</a:t>
            </a:r>
          </a:p>
          <a:p>
            <a:pPr lvl="1"/>
            <a:r>
              <a:rPr lang="en-US" dirty="0"/>
              <a:t>Objects of class A </a:t>
            </a:r>
            <a:r>
              <a:rPr lang="en-US" dirty="0" smtClean="0"/>
              <a:t>must </a:t>
            </a:r>
            <a:r>
              <a:rPr lang="en-US" dirty="0"/>
              <a:t>know about </a:t>
            </a:r>
            <a:r>
              <a:rPr lang="en-US" dirty="0" smtClean="0"/>
              <a:t>a single object </a:t>
            </a:r>
            <a:r>
              <a:rPr lang="en-US" dirty="0"/>
              <a:t>of class B</a:t>
            </a:r>
          </a:p>
          <a:p>
            <a:pPr lvl="1"/>
            <a:r>
              <a:rPr lang="en-US" dirty="0"/>
              <a:t>Objects of class A </a:t>
            </a:r>
            <a:r>
              <a:rPr lang="en-US" dirty="0" smtClean="0"/>
              <a:t>must </a:t>
            </a:r>
            <a:r>
              <a:rPr lang="en-US" dirty="0"/>
              <a:t>know </a:t>
            </a:r>
            <a:r>
              <a:rPr lang="en-US" dirty="0" smtClean="0"/>
              <a:t>at least one object </a:t>
            </a:r>
            <a:r>
              <a:rPr lang="en-US" dirty="0"/>
              <a:t>of class B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14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767584"/>
            <a:ext cx="4752528" cy="5322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15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5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Let’s see: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Develop a domain model diagram: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team has zero or more players and each player is on one and only one team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Draw a simple diagram (free hand), showing the semantics: two teams and five players </a:t>
            </a:r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135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“Associations”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ssociation </a:t>
            </a:r>
            <a:r>
              <a:rPr lang="en-US" dirty="0" smtClean="0"/>
              <a:t>class</a:t>
            </a:r>
            <a:endParaRPr lang="en-US" dirty="0" smtClean="0"/>
          </a:p>
          <a:p>
            <a:r>
              <a:rPr lang="en-US" dirty="0" smtClean="0"/>
              <a:t>Generalization/specialization </a:t>
            </a:r>
          </a:p>
          <a:p>
            <a:r>
              <a:rPr lang="en-US" dirty="0"/>
              <a:t>Whole-part relationships </a:t>
            </a:r>
            <a:endParaRPr lang="en-US" dirty="0" smtClean="0"/>
          </a:p>
          <a:p>
            <a:pPr lvl="1"/>
            <a:r>
              <a:rPr lang="en-US" dirty="0"/>
              <a:t>aggregation and </a:t>
            </a:r>
            <a:endParaRPr lang="en-US" dirty="0" smtClean="0"/>
          </a:p>
          <a:p>
            <a:pPr lvl="1"/>
            <a:r>
              <a:rPr lang="en-US" dirty="0" smtClean="0"/>
              <a:t>composition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17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Example: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 the following:</a:t>
            </a:r>
            <a:endParaRPr lang="en-ZA" dirty="0"/>
          </a:p>
          <a:p>
            <a:pPr lvl="1"/>
            <a:r>
              <a:rPr lang="en-US" dirty="0"/>
              <a:t>Student Buthelezi got a mark of 77% for his database course</a:t>
            </a:r>
            <a:endParaRPr lang="en-ZA" dirty="0"/>
          </a:p>
          <a:p>
            <a:r>
              <a:rPr lang="en-US" b="1" dirty="0" smtClean="0"/>
              <a:t>After careful analysis</a:t>
            </a:r>
            <a:r>
              <a:rPr lang="en-US" dirty="0" smtClean="0"/>
              <a:t>:</a:t>
            </a:r>
            <a:endParaRPr lang="en-ZA" dirty="0"/>
          </a:p>
          <a:p>
            <a:pPr lvl="1"/>
            <a:r>
              <a:rPr lang="en-US" dirty="0"/>
              <a:t>A student may take many courses, and a course can be taken by many students (</a:t>
            </a:r>
            <a:r>
              <a:rPr lang="en-US" b="1" dirty="0"/>
              <a:t>Business Rule!).</a:t>
            </a:r>
            <a:endParaRPr lang="en-ZA" dirty="0"/>
          </a:p>
          <a:p>
            <a:pPr lvl="1"/>
            <a:r>
              <a:rPr lang="en-US" dirty="0"/>
              <a:t>How can we now accommodate marks for a student? </a:t>
            </a:r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18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197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Class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/>
          <a:lstStyle/>
          <a:p>
            <a:r>
              <a:rPr lang="en-US" dirty="0" smtClean="0"/>
              <a:t>Let’s make it </a:t>
            </a:r>
            <a:r>
              <a:rPr lang="en-US" dirty="0" smtClean="0"/>
              <a:t>“real”….or complex</a:t>
            </a:r>
            <a:r>
              <a:rPr lang="en-US" dirty="0" smtClean="0"/>
              <a:t>!!:</a:t>
            </a:r>
          </a:p>
          <a:p>
            <a:pPr lvl="1"/>
            <a:r>
              <a:rPr lang="en-US" dirty="0" smtClean="0"/>
              <a:t>Courses may be offered as many Course-Sections </a:t>
            </a:r>
          </a:p>
          <a:p>
            <a:pPr lvl="1"/>
            <a:r>
              <a:rPr lang="en-US" dirty="0" smtClean="0"/>
              <a:t>A student may enrolls in many Course-Sections</a:t>
            </a:r>
          </a:p>
          <a:p>
            <a:pPr lvl="1"/>
            <a:r>
              <a:rPr lang="en-US" dirty="0" smtClean="0"/>
              <a:t>A Course-Section may be taken by many students</a:t>
            </a:r>
          </a:p>
          <a:p>
            <a:pPr lvl="1"/>
            <a:r>
              <a:rPr lang="en-US" dirty="0" smtClean="0"/>
              <a:t>A course is described by </a:t>
            </a:r>
          </a:p>
          <a:p>
            <a:pPr lvl="2"/>
            <a:r>
              <a:rPr lang="en-US" dirty="0" smtClean="0"/>
              <a:t>Course ID, Description, Credit hours</a:t>
            </a:r>
          </a:p>
          <a:p>
            <a:pPr lvl="1"/>
            <a:r>
              <a:rPr lang="en-US" dirty="0" smtClean="0"/>
              <a:t>Course Section</a:t>
            </a:r>
          </a:p>
          <a:p>
            <a:pPr lvl="2"/>
            <a:r>
              <a:rPr lang="en-US" dirty="0" smtClean="0"/>
              <a:t>Section no, times, venue</a:t>
            </a:r>
          </a:p>
          <a:p>
            <a:pPr lvl="1"/>
            <a:r>
              <a:rPr lang="en-US" dirty="0" smtClean="0"/>
              <a:t>Student: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19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6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are we busy with?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What is SOFTWARE </a:t>
            </a:r>
            <a:r>
              <a:rPr lang="en-ZA" sz="2400" dirty="0" smtClean="0"/>
              <a:t>ANALYSIS? </a:t>
            </a:r>
            <a:endParaRPr lang="en-ZA" sz="2400" dirty="0"/>
          </a:p>
          <a:p>
            <a:pPr lvl="1"/>
            <a:r>
              <a:rPr lang="en-ZA" sz="2000" dirty="0" smtClean="0"/>
              <a:t>In broad we are making </a:t>
            </a:r>
            <a:r>
              <a:rPr lang="en-ZA" sz="2000" i="1" dirty="0"/>
              <a:t>stuff </a:t>
            </a:r>
            <a:r>
              <a:rPr lang="en-ZA" sz="2000" i="1" dirty="0" smtClean="0"/>
              <a:t>….</a:t>
            </a:r>
            <a:r>
              <a:rPr lang="en-ZA" sz="2000" dirty="0" smtClean="0"/>
              <a:t>listening to clients and solve their problems. In an IT way of course..</a:t>
            </a:r>
            <a:endParaRPr lang="en-ZA" sz="2000" i="1" dirty="0"/>
          </a:p>
          <a:p>
            <a:r>
              <a:rPr lang="en-ZA" sz="2400" dirty="0" smtClean="0"/>
              <a:t>But </a:t>
            </a:r>
            <a:endParaRPr lang="en-ZA" sz="2400" dirty="0"/>
          </a:p>
          <a:p>
            <a:pPr lvl="1"/>
            <a:r>
              <a:rPr lang="en-ZA" sz="2000" dirty="0" smtClean="0"/>
              <a:t>In </a:t>
            </a:r>
            <a:r>
              <a:rPr lang="en-ZA" sz="2000" dirty="0"/>
              <a:t>a structured and disciplined manner! </a:t>
            </a:r>
          </a:p>
          <a:p>
            <a:pPr lvl="1"/>
            <a:r>
              <a:rPr lang="en-ZA" sz="2000" dirty="0" smtClean="0"/>
              <a:t>Using </a:t>
            </a:r>
            <a:r>
              <a:rPr lang="en-ZA" sz="2000" dirty="0"/>
              <a:t>tried and tested approaches </a:t>
            </a:r>
          </a:p>
          <a:p>
            <a:endParaRPr lang="en-ZA" sz="2400" dirty="0"/>
          </a:p>
          <a:p>
            <a:r>
              <a:rPr lang="en-ZA" sz="2400" dirty="0" smtClean="0"/>
              <a:t>SOFTWARE </a:t>
            </a:r>
            <a:r>
              <a:rPr lang="en-ZA" sz="2400" dirty="0" smtClean="0"/>
              <a:t>DESIGN/Development</a:t>
            </a:r>
            <a:endParaRPr lang="en-ZA" sz="2400" dirty="0"/>
          </a:p>
          <a:p>
            <a:pPr lvl="1"/>
            <a:r>
              <a:rPr lang="en-ZA" sz="2000" dirty="0" smtClean="0"/>
              <a:t>Data/Network </a:t>
            </a:r>
            <a:r>
              <a:rPr lang="en-ZA" sz="2000" dirty="0"/>
              <a:t>designs </a:t>
            </a:r>
          </a:p>
          <a:p>
            <a:pPr lvl="1"/>
            <a:r>
              <a:rPr lang="en-ZA" sz="2000" dirty="0" smtClean="0"/>
              <a:t>Code </a:t>
            </a:r>
            <a:r>
              <a:rPr lang="en-ZA" sz="2000" dirty="0"/>
              <a:t>(instructions) </a:t>
            </a:r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47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r>
              <a:rPr lang="en-ZA" dirty="0" smtClean="0"/>
              <a:t>Course Enrolment: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20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736" y="1124744"/>
            <a:ext cx="4276906" cy="3869977"/>
          </a:xfrm>
          <a:noFill/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5157192"/>
            <a:ext cx="8686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92150" indent="-3476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Where is each student’s grade remembered in this model?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GB" altLang="en-US" dirty="0"/>
              <a:t>Each section has many grades and each grade is association with a student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GB" altLang="en-US" dirty="0"/>
              <a:t>Each student has many grades and each grade is association with a section</a:t>
            </a:r>
          </a:p>
          <a:p>
            <a:pPr>
              <a:lnSpc>
                <a:spcPct val="90000"/>
              </a:lnSpc>
              <a:spcBef>
                <a:spcPts val="1750"/>
              </a:spcBef>
              <a:buClr>
                <a:srgbClr val="006699"/>
              </a:buClr>
              <a:buSzPct val="75000"/>
              <a:buFont typeface="Monotype Sorts" pitchFamily="2" charset="2"/>
              <a:buChar char=""/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6352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Introducing Association Class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Association class— an association that is treated as a class in a many to many association because it has attributes that need to be remembered, such as grade</a:t>
            </a:r>
            <a:endParaRPr lang="en-GB" altLang="en-US" sz="2400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03" y="2852936"/>
            <a:ext cx="6385520" cy="3568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9714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Test understanding: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Consider the domain model class diagram </a:t>
            </a:r>
            <a:r>
              <a:rPr lang="en-US" sz="2800" dirty="0" smtClean="0"/>
              <a:t>on previous slide:</a:t>
            </a:r>
          </a:p>
          <a:p>
            <a:pPr lvl="1"/>
            <a:r>
              <a:rPr lang="en-US" sz="2400" dirty="0" smtClean="0"/>
              <a:t>Does </a:t>
            </a:r>
            <a:r>
              <a:rPr lang="en-US" sz="2400" dirty="0"/>
              <a:t>this model allow a student to enroll in more than one course section at a time? </a:t>
            </a:r>
            <a:endParaRPr lang="en-US" sz="2400" dirty="0" smtClean="0"/>
          </a:p>
          <a:p>
            <a:pPr lvl="1"/>
            <a:r>
              <a:rPr lang="en-US" sz="2400" dirty="0" smtClean="0"/>
              <a:t>Does </a:t>
            </a:r>
            <a:r>
              <a:rPr lang="en-US" sz="2400" dirty="0"/>
              <a:t>the model allow a course section to contain more than one student? </a:t>
            </a:r>
            <a:endParaRPr lang="en-US" sz="2400" dirty="0" smtClean="0"/>
          </a:p>
          <a:p>
            <a:pPr lvl="1"/>
            <a:r>
              <a:rPr lang="en-US" sz="2400" dirty="0" smtClean="0"/>
              <a:t>Does </a:t>
            </a:r>
            <a:r>
              <a:rPr lang="en-US" sz="2400" dirty="0"/>
              <a:t>the model allow a student to enroll in several sections of the same course and get a grade for each enrollment? </a:t>
            </a:r>
            <a:endParaRPr lang="en-US" sz="2400" dirty="0" smtClean="0"/>
          </a:p>
          <a:p>
            <a:pPr lvl="1"/>
            <a:r>
              <a:rPr lang="en-US" sz="2400" dirty="0" smtClean="0"/>
              <a:t>Does </a:t>
            </a:r>
            <a:r>
              <a:rPr lang="en-US" sz="2400" dirty="0"/>
              <a:t>the model store information about all grades earned by all students in all sections?</a:t>
            </a:r>
            <a:endParaRPr lang="en-ZA" sz="2400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627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Generalization/Specialization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idea that people classify “things” </a:t>
            </a:r>
            <a:r>
              <a:rPr lang="en-US" dirty="0" err="1" smtClean="0"/>
              <a:t>ito</a:t>
            </a:r>
            <a:r>
              <a:rPr lang="en-US" dirty="0" smtClean="0"/>
              <a:t> similarities and differences</a:t>
            </a:r>
          </a:p>
          <a:p>
            <a:r>
              <a:rPr lang="en-US" dirty="0" smtClean="0"/>
              <a:t>There are several </a:t>
            </a:r>
            <a:r>
              <a:rPr lang="en-US" b="1" dirty="0" smtClean="0"/>
              <a:t>types</a:t>
            </a:r>
            <a:r>
              <a:rPr lang="en-US" dirty="0" smtClean="0"/>
              <a:t> of </a:t>
            </a:r>
            <a:r>
              <a:rPr lang="en-US" b="1" dirty="0" smtClean="0"/>
              <a:t>motor vehicles:</a:t>
            </a:r>
          </a:p>
          <a:p>
            <a:pPr lvl="1"/>
            <a:r>
              <a:rPr lang="en-US" dirty="0" smtClean="0"/>
              <a:t>Cars, trucks, and tractors</a:t>
            </a:r>
          </a:p>
          <a:p>
            <a:pPr lvl="1"/>
            <a:r>
              <a:rPr lang="en-US" dirty="0" smtClean="0"/>
              <a:t>All motor vehicles share certain general characteristics</a:t>
            </a:r>
          </a:p>
          <a:p>
            <a:r>
              <a:rPr lang="en-US" dirty="0" smtClean="0"/>
              <a:t>Specialization groups different type of things</a:t>
            </a:r>
          </a:p>
          <a:p>
            <a:pPr lvl="1"/>
            <a:r>
              <a:rPr lang="en-US" dirty="0" smtClean="0"/>
              <a:t>Special types of cars include sports-, sedan- and sport utility cars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23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87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D231-5F70-42C9-B2F5-EDE05490BC9E}" type="slidenum">
              <a:rPr lang="en-US" altLang="en-US" smtClean="0">
                <a:solidFill>
                  <a:srgbClr val="000000"/>
                </a:solidFill>
              </a:rPr>
              <a:pPr/>
              <a:t>24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447800"/>
            <a:ext cx="7696200" cy="476091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69890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Generalization/Specialization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373563"/>
          </a:xfrm>
        </p:spPr>
        <p:txBody>
          <a:bodyPr/>
          <a:lstStyle/>
          <a:p>
            <a:r>
              <a:rPr lang="en-US" dirty="0" smtClean="0"/>
              <a:t>This association is used to structure or rank things from more general to the more special</a:t>
            </a:r>
          </a:p>
          <a:p>
            <a:r>
              <a:rPr lang="en-US" dirty="0" smtClean="0"/>
              <a:t>The more general class is a </a:t>
            </a:r>
            <a:r>
              <a:rPr lang="en-US" b="1" dirty="0" smtClean="0"/>
              <a:t>superclass</a:t>
            </a:r>
          </a:p>
          <a:p>
            <a:r>
              <a:rPr lang="en-US" dirty="0" smtClean="0"/>
              <a:t>The more specialized class below it is the </a:t>
            </a:r>
            <a:r>
              <a:rPr lang="en-US" b="1" dirty="0" smtClean="0"/>
              <a:t>subclass</a:t>
            </a:r>
          </a:p>
          <a:p>
            <a:r>
              <a:rPr lang="en-US" dirty="0" smtClean="0"/>
              <a:t>It is learning by refining the classification </a:t>
            </a:r>
          </a:p>
          <a:p>
            <a:r>
              <a:rPr lang="en-US" b="1" dirty="0" smtClean="0"/>
              <a:t>Set/Subset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25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9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subclasses to share characteristics of their superclass</a:t>
            </a:r>
          </a:p>
          <a:p>
            <a:r>
              <a:rPr lang="en-US" dirty="0" smtClean="0"/>
              <a:t>It is a key concept that is </a:t>
            </a:r>
            <a:r>
              <a:rPr lang="en-US" dirty="0"/>
              <a:t>possible because of </a:t>
            </a:r>
            <a:r>
              <a:rPr lang="en-US" dirty="0" smtClean="0"/>
              <a:t>Generalization/Specialization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26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0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Sale is described by</a:t>
            </a:r>
          </a:p>
          <a:p>
            <a:pPr lvl="1"/>
            <a:r>
              <a:rPr lang="en-US" dirty="0" smtClean="0"/>
              <a:t>A sales date, tax and the total amount</a:t>
            </a:r>
          </a:p>
          <a:p>
            <a:pPr lvl="1"/>
            <a:r>
              <a:rPr lang="en-US" dirty="0" smtClean="0"/>
              <a:t>A sale is defined by certain types of sales</a:t>
            </a:r>
          </a:p>
          <a:p>
            <a:pPr lvl="2"/>
            <a:r>
              <a:rPr lang="en-US" dirty="0" smtClean="0"/>
              <a:t>An online sale, described by the on site time and the  chat that was use</a:t>
            </a:r>
          </a:p>
          <a:p>
            <a:pPr lvl="2"/>
            <a:r>
              <a:rPr lang="en-US" dirty="0" smtClean="0"/>
              <a:t>An in-store sale, described by the store ID, register ID and the clerk ID </a:t>
            </a:r>
          </a:p>
          <a:p>
            <a:pPr lvl="2"/>
            <a:r>
              <a:rPr lang="en-US" dirty="0" smtClean="0"/>
              <a:t>Telephone sale, described by the clerk ID and the length of the call</a:t>
            </a:r>
          </a:p>
          <a:p>
            <a:pPr lvl="2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6461-402C-42A0-A749-CD826377AF45}" type="slidenum">
              <a:rPr lang="en-ZA">
                <a:solidFill>
                  <a:srgbClr val="000000"/>
                </a:solidFill>
              </a:rPr>
              <a:pPr/>
              <a:t>27</a:t>
            </a:fld>
            <a:endParaRPr lang="en-Z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51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Generalization/Specialization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28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1412776"/>
            <a:ext cx="7355160" cy="3851361"/>
          </a:xfrm>
          <a:noFill/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7578" y="5301208"/>
            <a:ext cx="8001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Abstract class— a class that allow subclasses to inherit characteristics but never gets instantiated. In Italics (</a:t>
            </a:r>
            <a:r>
              <a:rPr lang="en-GB" altLang="en-US" sz="2000" i="1" dirty="0"/>
              <a:t>Sale</a:t>
            </a:r>
            <a:r>
              <a:rPr lang="en-GB" altLang="en-US" sz="2000" dirty="0"/>
              <a:t> above)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altLang="en-US" sz="2000" dirty="0"/>
              <a:t>Concrete class— a class that can have instances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75104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exists so that subclasses can inherit from it</a:t>
            </a:r>
          </a:p>
          <a:p>
            <a:r>
              <a:rPr lang="en-US" dirty="0" smtClean="0"/>
              <a:t>There is no actual object called Sale</a:t>
            </a:r>
          </a:p>
          <a:p>
            <a:r>
              <a:rPr lang="en-US" dirty="0" smtClean="0"/>
              <a:t>Each sale must be one of the three sub-classes</a:t>
            </a:r>
          </a:p>
          <a:p>
            <a:r>
              <a:rPr lang="en-US" b="1" dirty="0" smtClean="0"/>
              <a:t>Concrete</a:t>
            </a:r>
            <a:r>
              <a:rPr lang="en-US" dirty="0" smtClean="0"/>
              <a:t> class:</a:t>
            </a:r>
          </a:p>
          <a:p>
            <a:pPr lvl="1"/>
            <a:r>
              <a:rPr lang="en-US" dirty="0" smtClean="0"/>
              <a:t>Have actual objects</a:t>
            </a:r>
          </a:p>
          <a:p>
            <a:r>
              <a:rPr lang="en-US" dirty="0" smtClean="0"/>
              <a:t>All depends on the intention of the analyst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29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Why Software </a:t>
            </a:r>
            <a:r>
              <a:rPr lang="en-ZA" dirty="0" smtClean="0"/>
              <a:t>Analysis?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b="1" dirty="0" smtClean="0"/>
              <a:t>Software </a:t>
            </a:r>
            <a:r>
              <a:rPr lang="en-ZA" sz="2400" b="1" dirty="0"/>
              <a:t>development is hard </a:t>
            </a:r>
            <a:r>
              <a:rPr lang="en-ZA" sz="2400" dirty="0"/>
              <a:t>! </a:t>
            </a:r>
          </a:p>
          <a:p>
            <a:r>
              <a:rPr lang="en-ZA" sz="2400" b="1" dirty="0" smtClean="0"/>
              <a:t>Important </a:t>
            </a:r>
            <a:r>
              <a:rPr lang="en-ZA" sz="2400" b="1" dirty="0"/>
              <a:t>to distinguish : </a:t>
            </a:r>
            <a:endParaRPr lang="en-ZA" sz="2400" dirty="0"/>
          </a:p>
          <a:p>
            <a:pPr lvl="1"/>
            <a:r>
              <a:rPr lang="en-ZA" sz="2000" b="1" dirty="0" smtClean="0"/>
              <a:t>“</a:t>
            </a:r>
            <a:r>
              <a:rPr lang="en-ZA" sz="2000" b="1" dirty="0"/>
              <a:t>easy” systems </a:t>
            </a:r>
            <a:r>
              <a:rPr lang="en-ZA" sz="2000" dirty="0"/>
              <a:t>(</a:t>
            </a:r>
            <a:r>
              <a:rPr lang="en-ZA" sz="2000" i="1" dirty="0"/>
              <a:t>one developer, one user, experimental use only</a:t>
            </a:r>
            <a:r>
              <a:rPr lang="en-ZA" sz="2000" dirty="0"/>
              <a:t>) </a:t>
            </a:r>
          </a:p>
          <a:p>
            <a:pPr lvl="1"/>
            <a:r>
              <a:rPr lang="en-ZA" sz="2000" b="1" dirty="0" smtClean="0"/>
              <a:t>“</a:t>
            </a:r>
            <a:r>
              <a:rPr lang="en-ZA" sz="2000" b="1" dirty="0"/>
              <a:t>hard” systems </a:t>
            </a:r>
            <a:r>
              <a:rPr lang="en-ZA" sz="2000" dirty="0"/>
              <a:t>(</a:t>
            </a:r>
            <a:r>
              <a:rPr lang="en-ZA" sz="2000" i="1" dirty="0"/>
              <a:t>multiple developers, multiple users, products</a:t>
            </a:r>
            <a:r>
              <a:rPr lang="en-ZA" sz="2000" dirty="0"/>
              <a:t>) </a:t>
            </a:r>
          </a:p>
          <a:p>
            <a:r>
              <a:rPr lang="en-ZA" sz="2400" b="1" dirty="0" smtClean="0"/>
              <a:t>Experience </a:t>
            </a:r>
            <a:r>
              <a:rPr lang="en-ZA" sz="2400" b="1" dirty="0"/>
              <a:t>with “easy” systems is misleading </a:t>
            </a:r>
            <a:endParaRPr lang="en-ZA" sz="2400" dirty="0"/>
          </a:p>
          <a:p>
            <a:pPr lvl="1"/>
            <a:r>
              <a:rPr lang="en-ZA" sz="2000" i="1" dirty="0" smtClean="0"/>
              <a:t>Single </a:t>
            </a:r>
            <a:r>
              <a:rPr lang="en-ZA" sz="2000" i="1" dirty="0"/>
              <a:t>person techniques do not scale up </a:t>
            </a:r>
            <a:endParaRPr lang="en-ZA" sz="2000" dirty="0"/>
          </a:p>
          <a:p>
            <a:r>
              <a:rPr lang="en-ZA" sz="2400" b="1" dirty="0" smtClean="0"/>
              <a:t>Analogy </a:t>
            </a:r>
            <a:r>
              <a:rPr lang="en-ZA" sz="2400" b="1" dirty="0"/>
              <a:t>with bridge building: </a:t>
            </a:r>
            <a:endParaRPr lang="en-ZA" sz="2400" dirty="0"/>
          </a:p>
          <a:p>
            <a:pPr lvl="1"/>
            <a:r>
              <a:rPr lang="en-ZA" sz="2000" dirty="0" smtClean="0"/>
              <a:t>Over </a:t>
            </a:r>
            <a:r>
              <a:rPr lang="en-ZA" sz="2000" dirty="0"/>
              <a:t>a stream = easy, one person job </a:t>
            </a:r>
          </a:p>
          <a:p>
            <a:pPr lvl="1"/>
            <a:r>
              <a:rPr lang="en-ZA" sz="2000" dirty="0" smtClean="0"/>
              <a:t>Over the Amazon River </a:t>
            </a:r>
            <a:r>
              <a:rPr lang="en-ZA" sz="2000" dirty="0"/>
              <a:t>… ? </a:t>
            </a:r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3778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Whole-Part Associations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Aggregation</a:t>
            </a:r>
          </a:p>
          <a:p>
            <a:pPr lvl="1"/>
            <a:r>
              <a:rPr lang="en-US" dirty="0"/>
              <a:t>whole-part relationship between the aggregate (whole) and its components (parts), where the parts can exist separately and is represented by an open </a:t>
            </a:r>
            <a:r>
              <a:rPr lang="en-US" dirty="0" smtClean="0"/>
              <a:t>diamond</a:t>
            </a:r>
          </a:p>
          <a:p>
            <a:r>
              <a:rPr lang="en-US" dirty="0" smtClean="0"/>
              <a:t>Composition</a:t>
            </a:r>
          </a:p>
          <a:p>
            <a:pPr lvl="1"/>
            <a:r>
              <a:rPr lang="en-US" dirty="0"/>
              <a:t>whole-part relationships that are even stronger, where the parts, once associated, can no longer exist separately, and is represented by a solid dark diamond</a:t>
            </a:r>
            <a:endParaRPr lang="en-US" dirty="0" smtClean="0"/>
          </a:p>
          <a:p>
            <a:pPr lvl="1"/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30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35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To identify: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“has-a”, “contains”, “is part of”, “is a member of”, “is-contained in”, all describing an </a:t>
            </a:r>
            <a:r>
              <a:rPr lang="en-US" b="1" dirty="0"/>
              <a:t>aggregation</a:t>
            </a:r>
            <a:r>
              <a:rPr lang="en-US" dirty="0"/>
              <a:t> or </a:t>
            </a:r>
            <a:r>
              <a:rPr lang="en-US" b="1" dirty="0"/>
              <a:t>composition</a:t>
            </a:r>
            <a:r>
              <a:rPr lang="en-US" dirty="0"/>
              <a:t>.</a:t>
            </a:r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31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991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D231-5F70-42C9-B2F5-EDE05490BC9E}" type="slidenum">
              <a:rPr lang="en-US" altLang="en-US" smtClean="0">
                <a:solidFill>
                  <a:srgbClr val="000000"/>
                </a:solidFill>
              </a:rPr>
              <a:pPr/>
              <a:t>32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772824"/>
            <a:ext cx="6591672" cy="531524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83794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D231-5F70-42C9-B2F5-EDE05490BC9E}" type="slidenum">
              <a:rPr lang="en-US" altLang="en-US" smtClean="0">
                <a:solidFill>
                  <a:srgbClr val="000000"/>
                </a:solidFill>
              </a:rPr>
              <a:pPr/>
              <a:t>33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333375"/>
            <a:ext cx="5876925" cy="619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552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Problems: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</a:t>
            </a:r>
            <a:r>
              <a:rPr lang="en-US" dirty="0"/>
              <a:t>a domain class diagram for the above narrative. Show multiplicity and add at least two attributes per class.</a:t>
            </a:r>
            <a:endParaRPr lang="en-ZA" dirty="0"/>
          </a:p>
          <a:p>
            <a:r>
              <a:rPr lang="en-US" dirty="0" smtClean="0"/>
              <a:t>From </a:t>
            </a:r>
            <a:r>
              <a:rPr lang="en-US" dirty="0"/>
              <a:t>your model, can an order have items shipped by different shippers?</a:t>
            </a:r>
            <a:endParaRPr lang="en-ZA" dirty="0"/>
          </a:p>
          <a:p>
            <a:r>
              <a:rPr lang="en-US" dirty="0" smtClean="0"/>
              <a:t>Why </a:t>
            </a:r>
            <a:r>
              <a:rPr lang="en-US" dirty="0"/>
              <a:t>do many analysts choose not to indicate aggregation or composition on a class diagram for a business system?</a:t>
            </a:r>
            <a:endParaRPr lang="en-ZA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34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234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reading: next 4 slides</a:t>
            </a:r>
            <a:endParaRPr lang="en-US" dirty="0" smtClean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267200"/>
          </a:xfrm>
        </p:spPr>
        <p:txBody>
          <a:bodyPr/>
          <a:lstStyle/>
          <a:p>
            <a:r>
              <a:rPr lang="en-US" sz="2800" b="1" dirty="0" smtClean="0"/>
              <a:t>An employee is an HOD of a department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An employee is described by an employee number, surname, salary, etc.</a:t>
            </a:r>
          </a:p>
          <a:p>
            <a:r>
              <a:rPr lang="en-US" sz="2800" dirty="0" smtClean="0"/>
              <a:t>A department is described by a department code, department name, an address, etc.</a:t>
            </a:r>
          </a:p>
          <a:p>
            <a:r>
              <a:rPr lang="en-US" sz="2800" dirty="0" smtClean="0"/>
              <a:t>What is the association type  if the </a:t>
            </a:r>
            <a:r>
              <a:rPr lang="en-US" sz="2800" b="1" dirty="0" smtClean="0"/>
              <a:t>business rule</a:t>
            </a:r>
            <a:r>
              <a:rPr lang="en-US" sz="2800" dirty="0" smtClean="0"/>
              <a:t> says: An employee is an HOD of a Department, and a department is lead by a HOD.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1A73183-7960-4E38-AE05-335F6B68BF5F}" type="slidenum">
              <a:rPr lang="en-US" smtClean="0">
                <a:solidFill>
                  <a:schemeClr val="bg1"/>
                </a:solidFill>
              </a:rPr>
              <a:pPr/>
              <a:t>35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83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C40839-C308-4AA4-822B-0B949B5EC567}" type="slidenum">
              <a:rPr lang="en-US" smtClean="0">
                <a:solidFill>
                  <a:schemeClr val="bg1"/>
                </a:solidFill>
              </a:rPr>
              <a:pPr/>
              <a:t>36</a:t>
            </a:fld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419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1585913"/>
            <a:ext cx="7724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1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1:1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record in the first table have only ONE match in the second table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                       AND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Each record in the second table have only ONE match in the first table </a:t>
            </a:r>
          </a:p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15E8A6-F784-4132-91DF-EF801D1C1188}" type="slidenum">
              <a:rPr lang="en-US" smtClean="0">
                <a:solidFill>
                  <a:schemeClr val="bg1"/>
                </a:solidFill>
              </a:rPr>
              <a:pPr/>
              <a:t>37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487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1:M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record in the first table can have more than one matching record in the second table 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                         AND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  Each record in the second table have only ONE match in the first table </a:t>
            </a:r>
            <a:endParaRPr lang="en-US" dirty="0" smtClean="0"/>
          </a:p>
          <a:p>
            <a:r>
              <a:rPr lang="en-US" dirty="0" smtClean="0"/>
              <a:t>A person buys many insurance, but an insurance is bought by only one person.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0DA688D-80B6-4436-8988-403CB217D73B}" type="slidenum">
              <a:rPr lang="en-US" smtClean="0">
                <a:solidFill>
                  <a:schemeClr val="bg1"/>
                </a:solidFill>
              </a:rPr>
              <a:pPr/>
              <a:t>38</a:t>
            </a:fld>
            <a:endParaRPr lang="en-US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3156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8E7B1C-7125-471F-AA49-CF4BAA959ADC}" type="slidenum">
              <a:rPr lang="en-US" smtClean="0">
                <a:solidFill>
                  <a:schemeClr val="bg1"/>
                </a:solidFill>
              </a:rPr>
              <a:pPr/>
              <a:t>39</a:t>
            </a:fld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114425"/>
            <a:ext cx="83439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98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Continues: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Software </a:t>
            </a:r>
            <a:r>
              <a:rPr lang="en-ZA" sz="2400" dirty="0"/>
              <a:t>failure can be very serious </a:t>
            </a:r>
          </a:p>
          <a:p>
            <a:pPr lvl="1"/>
            <a:r>
              <a:rPr lang="en-ZA" sz="2000" dirty="0" smtClean="0"/>
              <a:t>Software </a:t>
            </a:r>
            <a:r>
              <a:rPr lang="en-ZA" sz="2000" dirty="0"/>
              <a:t>controls safety critical systems </a:t>
            </a:r>
          </a:p>
          <a:p>
            <a:pPr lvl="1"/>
            <a:r>
              <a:rPr lang="en-ZA" sz="2000" dirty="0" smtClean="0"/>
              <a:t>Software </a:t>
            </a:r>
            <a:r>
              <a:rPr lang="en-ZA" sz="2000" dirty="0"/>
              <a:t>protects sensitive data </a:t>
            </a:r>
          </a:p>
          <a:p>
            <a:pPr lvl="1"/>
            <a:r>
              <a:rPr lang="en-ZA" sz="2000" dirty="0" smtClean="0"/>
              <a:t>Software </a:t>
            </a:r>
            <a:r>
              <a:rPr lang="en-ZA" sz="2000" dirty="0"/>
              <a:t>is involved in systems which handle money </a:t>
            </a:r>
          </a:p>
          <a:p>
            <a:r>
              <a:rPr lang="en-ZA" sz="2400" dirty="0" smtClean="0"/>
              <a:t>Software Developer has </a:t>
            </a:r>
            <a:r>
              <a:rPr lang="en-ZA" sz="2400" dirty="0"/>
              <a:t>to </a:t>
            </a:r>
          </a:p>
          <a:p>
            <a:pPr lvl="1"/>
            <a:r>
              <a:rPr lang="en-ZA" sz="2000" dirty="0" smtClean="0"/>
              <a:t>Produce </a:t>
            </a:r>
            <a:r>
              <a:rPr lang="en-ZA" sz="2000" dirty="0"/>
              <a:t>software which has a very low chance of faulting </a:t>
            </a:r>
          </a:p>
          <a:p>
            <a:pPr lvl="1"/>
            <a:r>
              <a:rPr lang="en-ZA" sz="2000" dirty="0" smtClean="0"/>
              <a:t>Be </a:t>
            </a:r>
            <a:r>
              <a:rPr lang="en-ZA" sz="2000" dirty="0"/>
              <a:t>able to demonstrate/proof that software has very low chance of fault </a:t>
            </a:r>
          </a:p>
          <a:p>
            <a:pPr lvl="2"/>
            <a:r>
              <a:rPr lang="en-ZA" sz="1700" dirty="0" smtClean="0"/>
              <a:t>Testing </a:t>
            </a:r>
            <a:r>
              <a:rPr lang="en-ZA" sz="1700" dirty="0"/>
              <a:t>or program proving </a:t>
            </a:r>
            <a:endParaRPr lang="en-ZA" sz="1700" dirty="0" smtClean="0"/>
          </a:p>
          <a:p>
            <a:r>
              <a:rPr lang="en-ZA" sz="2400" dirty="0" smtClean="0"/>
              <a:t>Still 70% failure rate</a:t>
            </a:r>
            <a:r>
              <a:rPr lang="en-ZA" sz="2400" dirty="0" smtClean="0"/>
              <a:t>?</a:t>
            </a:r>
          </a:p>
          <a:p>
            <a:r>
              <a:rPr lang="en-ZA" sz="2400" dirty="0" smtClean="0"/>
              <a:t>Example of radiation machine:</a:t>
            </a:r>
            <a:endParaRPr lang="en-ZA" sz="2400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32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Study-guide:</a:t>
            </a:r>
          </a:p>
          <a:p>
            <a:pPr lvl="1"/>
            <a:r>
              <a:rPr lang="en-US" dirty="0" smtClean="0"/>
              <a:t>P 6 – 13, O-O Principles</a:t>
            </a:r>
          </a:p>
          <a:p>
            <a:pPr lvl="1"/>
            <a:r>
              <a:rPr lang="en-US" dirty="0" smtClean="0"/>
              <a:t>Exercises p13</a:t>
            </a:r>
          </a:p>
          <a:p>
            <a:pPr marL="344487" lvl="1" indent="0">
              <a:buNone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DADD5-E2F0-4011-9D6B-B4B382BB75EA}" type="slidenum">
              <a:rPr lang="en-US" altLang="en-US" smtClean="0">
                <a:solidFill>
                  <a:srgbClr val="000000"/>
                </a:solidFill>
              </a:rPr>
              <a:pPr/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4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6</a:t>
            </a:fld>
            <a:endParaRPr lang="en-GB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/>
              <a:t>Definition of OO </a:t>
            </a:r>
            <a:r>
              <a:rPr lang="en-ZA" sz="3600" dirty="0" smtClean="0"/>
              <a:t>Terms</a:t>
            </a:r>
            <a:r>
              <a:rPr lang="en-ZA" sz="3600" dirty="0"/>
              <a:t>: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Is based on the notion of </a:t>
            </a:r>
            <a:r>
              <a:rPr lang="en-ZA" b="1" dirty="0"/>
              <a:t>objects</a:t>
            </a:r>
            <a:r>
              <a:rPr lang="en-ZA" dirty="0"/>
              <a:t> which encapsulates both data and processes</a:t>
            </a:r>
          </a:p>
          <a:p>
            <a:r>
              <a:rPr lang="en-ZA" dirty="0"/>
              <a:t>An object is an </a:t>
            </a:r>
            <a:r>
              <a:rPr lang="en-ZA" b="1" dirty="0"/>
              <a:t>entity</a:t>
            </a:r>
            <a:r>
              <a:rPr lang="en-ZA" dirty="0"/>
              <a:t> from the real world whose processes and attributes  (data) are modelled in an computerized </a:t>
            </a:r>
            <a:r>
              <a:rPr lang="en-ZA" dirty="0" smtClean="0"/>
              <a:t>application</a:t>
            </a:r>
          </a:p>
          <a:p>
            <a:pPr lvl="1"/>
            <a:r>
              <a:rPr lang="en-ZA" dirty="0" smtClean="0"/>
              <a:t>Example?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6365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61" y="1307016"/>
            <a:ext cx="2325639" cy="280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3200400" y="1219200"/>
            <a:ext cx="1752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268878" y="2438400"/>
            <a:ext cx="191272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3331176" y="3733800"/>
            <a:ext cx="2307624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05400" y="990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Name</a:t>
            </a:r>
            <a:endParaRPr lang="en-ZA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2286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Data or attributes</a:t>
            </a:r>
            <a:endParaRPr lang="en-ZA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3962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Behaviour/Operations/functions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8930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4508-0BAF-410F-B030-4AE482E77209}" type="slidenum">
              <a:rPr lang="en-GB"/>
              <a:pPr/>
              <a:t>8</a:t>
            </a:fld>
            <a:endParaRPr lang="en-GB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Class/Object: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306888"/>
          </a:xfrm>
        </p:spPr>
        <p:txBody>
          <a:bodyPr/>
          <a:lstStyle/>
          <a:p>
            <a:r>
              <a:rPr lang="en-ZA" dirty="0"/>
              <a:t>Class/objects define a set of </a:t>
            </a:r>
            <a:r>
              <a:rPr lang="en-ZA" dirty="0" smtClean="0"/>
              <a:t>items </a:t>
            </a:r>
            <a:r>
              <a:rPr lang="en-ZA" dirty="0"/>
              <a:t>which share the same attributes and processes.</a:t>
            </a:r>
          </a:p>
          <a:p>
            <a:r>
              <a:rPr lang="en-ZA" dirty="0"/>
              <a:t>Class defines the attributes and processes; objects are the </a:t>
            </a:r>
            <a:r>
              <a:rPr lang="en-ZA" b="1" dirty="0"/>
              <a:t>instances</a:t>
            </a:r>
            <a:r>
              <a:rPr lang="en-ZA" dirty="0"/>
              <a:t> of the class definition.</a:t>
            </a:r>
          </a:p>
          <a:p>
            <a:r>
              <a:rPr lang="en-GB" dirty="0" smtClean="0"/>
              <a:t>Instance?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63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99" y="1828800"/>
            <a:ext cx="6265331" cy="281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352800" y="3238499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296211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1530</Words>
  <Application>Microsoft Office PowerPoint</Application>
  <PresentationFormat>On-screen Show (4:3)</PresentationFormat>
  <Paragraphs>215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Network</vt:lpstr>
      <vt:lpstr>The Domain Model</vt:lpstr>
      <vt:lpstr>What are we busy with?</vt:lpstr>
      <vt:lpstr>Why Software Analysis? </vt:lpstr>
      <vt:lpstr>Continues:</vt:lpstr>
      <vt:lpstr>Revision:</vt:lpstr>
      <vt:lpstr>Definition of OO Terms:</vt:lpstr>
      <vt:lpstr>PowerPoint Presentation</vt:lpstr>
      <vt:lpstr>Class/Object:</vt:lpstr>
      <vt:lpstr>PowerPoint Presentation</vt:lpstr>
      <vt:lpstr>Constructing a Class Diagram:</vt:lpstr>
      <vt:lpstr>2nd Approach:</vt:lpstr>
      <vt:lpstr>Top-down Analysis:</vt:lpstr>
      <vt:lpstr>Associations</vt:lpstr>
      <vt:lpstr>Multiplicity</vt:lpstr>
      <vt:lpstr>PowerPoint Presentation</vt:lpstr>
      <vt:lpstr>Let’s see:</vt:lpstr>
      <vt:lpstr>More “Associations”</vt:lpstr>
      <vt:lpstr>Example:</vt:lpstr>
      <vt:lpstr>Association Class</vt:lpstr>
      <vt:lpstr>Course Enrolment:</vt:lpstr>
      <vt:lpstr>Introducing Association Class</vt:lpstr>
      <vt:lpstr>Test understanding:</vt:lpstr>
      <vt:lpstr>Generalization/Specialization</vt:lpstr>
      <vt:lpstr>PowerPoint Presentation</vt:lpstr>
      <vt:lpstr>Generalization/Specialization</vt:lpstr>
      <vt:lpstr>Inheritance</vt:lpstr>
      <vt:lpstr>Example</vt:lpstr>
      <vt:lpstr>Generalization/Specialization</vt:lpstr>
      <vt:lpstr>Abstract class</vt:lpstr>
      <vt:lpstr>Whole-Part Associations</vt:lpstr>
      <vt:lpstr>To identify:</vt:lpstr>
      <vt:lpstr>PowerPoint Presentation</vt:lpstr>
      <vt:lpstr>PowerPoint Presentation</vt:lpstr>
      <vt:lpstr>Problems:</vt:lpstr>
      <vt:lpstr>Extra reading: next 4 slides</vt:lpstr>
      <vt:lpstr>PowerPoint Presentation</vt:lpstr>
      <vt:lpstr>1:1</vt:lpstr>
      <vt:lpstr>1:M</vt:lpstr>
      <vt:lpstr>PowerPoint Presentation</vt:lpstr>
    </vt:vector>
  </TitlesOfParts>
  <Company>Unizulu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 O-O Classes</dc:title>
  <dc:creator>F Nel</dc:creator>
  <cp:lastModifiedBy>Barend Frederik Nel</cp:lastModifiedBy>
  <cp:revision>13</cp:revision>
  <dcterms:created xsi:type="dcterms:W3CDTF">2015-03-09T16:19:42Z</dcterms:created>
  <dcterms:modified xsi:type="dcterms:W3CDTF">2017-04-11T07:58:09Z</dcterms:modified>
</cp:coreProperties>
</file>