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9"/>
  </p:notesMasterIdLst>
  <p:sldIdLst>
    <p:sldId id="283" r:id="rId2"/>
    <p:sldId id="344" r:id="rId3"/>
    <p:sldId id="345" r:id="rId4"/>
    <p:sldId id="346" r:id="rId5"/>
    <p:sldId id="347" r:id="rId6"/>
    <p:sldId id="348" r:id="rId7"/>
    <p:sldId id="349" r:id="rId8"/>
    <p:sldId id="256" r:id="rId9"/>
    <p:sldId id="258" r:id="rId10"/>
    <p:sldId id="259" r:id="rId11"/>
    <p:sldId id="260" r:id="rId12"/>
    <p:sldId id="261" r:id="rId13"/>
    <p:sldId id="262" r:id="rId14"/>
    <p:sldId id="263" r:id="rId15"/>
    <p:sldId id="264" r:id="rId16"/>
    <p:sldId id="340" r:id="rId17"/>
    <p:sldId id="265" r:id="rId18"/>
    <p:sldId id="284" r:id="rId19"/>
    <p:sldId id="285" r:id="rId20"/>
    <p:sldId id="341" r:id="rId21"/>
    <p:sldId id="286" r:id="rId22"/>
    <p:sldId id="287" r:id="rId23"/>
    <p:sldId id="288" r:id="rId24"/>
    <p:sldId id="289" r:id="rId25"/>
    <p:sldId id="290" r:id="rId26"/>
    <p:sldId id="291" r:id="rId27"/>
    <p:sldId id="342" r:id="rId28"/>
    <p:sldId id="292" r:id="rId29"/>
    <p:sldId id="293" r:id="rId30"/>
    <p:sldId id="294" r:id="rId31"/>
    <p:sldId id="295" r:id="rId32"/>
    <p:sldId id="296" r:id="rId33"/>
    <p:sldId id="297" r:id="rId34"/>
    <p:sldId id="298" r:id="rId35"/>
    <p:sldId id="299" r:id="rId36"/>
    <p:sldId id="300" r:id="rId37"/>
    <p:sldId id="301" r:id="rId38"/>
    <p:sldId id="302" r:id="rId39"/>
    <p:sldId id="343" r:id="rId40"/>
    <p:sldId id="304" r:id="rId41"/>
    <p:sldId id="305" r:id="rId42"/>
    <p:sldId id="306" r:id="rId43"/>
    <p:sldId id="307" r:id="rId44"/>
    <p:sldId id="308" r:id="rId45"/>
    <p:sldId id="309" r:id="rId46"/>
    <p:sldId id="351" r:id="rId47"/>
    <p:sldId id="352"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0929"/>
  </p:normalViewPr>
  <p:slideViewPr>
    <p:cSldViewPr>
      <p:cViewPr>
        <p:scale>
          <a:sx n="82" d="100"/>
          <a:sy n="82" d="100"/>
        </p:scale>
        <p:origin x="-11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6-03T15:00:21.2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1002 116,'-49'0,"24"0,25 0,-50 0,25 0,25 0,-25 0,1 0,-1 0,25 0,-50 0,50 0,-49 0,24 0,25 0,-25 0,-25 0,50 0,-24 0,-26 0,50 0,-25 0,0 0,25 0,-24 0,-1 0,0 0,25 0,-25 0,0 0,25 0,-24 0,-1 0,25 0,-25 0,0 0,0 24,25-24,0 0,-24 0,-1 0,0 0,25 0,-25 24,25 0,-25-24,25 49,-24-25,24-24,0 24,0 0,-25-24,25 25,0-1,-25 0,25 0,0 0,0 1,0-25,0 24,0 0,0 0,0 1,0-1,0 0,0 24,0-23,0-1,0 0,0 0,0 0,0-24,25 25,0 23,-1-48,-24 48,50-23,-25-1,-25-24,25 24,-1 24,26-48,-50 0,25 0,24 25,-49-25,25 0,25 24,-50 0,49-24,1 0,-25 24,24 0,1-24,-25 0,0 0,-1 0,1 0,25 0,-50 0,49 0,1 0,-25 0,25 0,-26 0,26 0,-25 0,-25 0,25 0,-1 0,1 0,0 0,25 0,-50 0,49 0,-24 0,0 0,24 0,-49 0,25 0,0 0,0 0,-25 0,49 0,-49 0,50 0,-25 0,-25 0,25 0,-1-24,1 24,-25 0,50 0,-50 0,49 0,1 0,-50 0,25 0,0 0,-25 0,24 0,26-24,-25 24,0 0,24 0,-49 0,25 0,0 0,-25 0,25 0,0-24,-1 24,-24 0,25 0,-25-24,0 24,25 0,0 0,-25-25,49 25,-24 0,-25 0,25 0,0 0,-25 0,0-24,0 0,25 24,-25-24,0 0,0-1,0 25,0-24,0 0,0 0,0 24,0 0,0-49,0 49,0-24,0 24,0-24,0 0,0 0,0 48,0-48,0-1,0 1,-25 0,25 0,0 0,0-1,0 1,-25 0,25 24,-25-24,0-1,1 1,24-24,-50-1,0 49,26-48,24 24,-25 0,0 24,0 0,25-25,-25 25,1 0,-1 0,25 0,-50 0,25 0,0 0,-24 0,49 0,-25 0,0 0,0 0,25 0,-24 0,-1 0,0 0,-25 0,26 0,-26-24,0 24,26 0,-1 0,0 0,25 0,-25 0,0 0,1 0,24 0,-25 0,-25 0,50 0,-25-24,-24 24,24 0,0 0,0 0,25 0,-24 0,24-24</inkml:trace>
  <inkml:trace contextRef="#ctx0" brushRef="#br0" timeOffset="4250">5715 67,'-25'0,"0"0,-24-24,-26 0,1 24,74 0,-50 0,26 0,24 0,-25 0,0 0,25 0,-50 0,26 0,-1 0,-25 0,25 0,-49 0,24 0,1 0,-1 0,0 0,50 0,-24 0,-1 0,25 0,-25 0,0 0,0 0,25 0,-49 0,49 0,-25 0,0 0,0 0,25 0,-24 0,-26 0,50 0,-25 0,0 0,1 0,-1 0,0 0,25 0,-50 0,50 24,-24-24,24 0,-25 0,0 0,0 0,25 0,-25 0,25 0,-24 0,-1 0,0 0,25 0,-25 0,0 24,25-24,0 0,0 25,-24-25,-1 0,25 24,-25-24,0 0,0 24,25 0,-24-24,-1 24,25 1,0-25,-25 0,0 0,25 0,0 48,-25-48,25 48,-25-23,25-1,0 0,-24-24,24 0,0 24,0 0,0-24,0 49,0-25,0-24,0 24,0 1,0-25,0 24,24 0,1 0,0 25,-25-25,25 0,-25 0,0 0,0-24,25 0,-25 25,0-1,49-24,-49 24,50 0,0 25,-1-25,1 0,-1 0,1-24,-50 0,25 24,0-24,-25 0,0 0,24 0,1 0,-25 0,25 0,0 0,-25 0,49 0,1 0,-50 0,74 0,1 25,-1-1,25 0,-24-24,24 0,-49 0,-1 0,-24 0,-25 0,25 0,49 0,-74 0,75 0,-50 0,49 0,-24 0,-26 24,1-24,25 0,-25 0,24 0,-24 0,25 0,49 0,-50 0,26 0,-1 0,-24 0,0 0,49 0,-25 24,-49-24,25 0,-26 0,51 0,-26 0,1 0,0 0,-1 0,1 0,-1 0,1 0,-25 0,24 0,1 0,0 0,-1 0,1 0,24 0,1 0,-26 0,26 0,24 0,-25 0,-24 0,24 0,-24 49,0-25,-1 0,26-24,-1 0,0 0,1 0,24 0,-24 0,-51 0,51 0,-50 0,49 0,-49 0,0 49,-25-49,49 0,-24 0,25 0,-26 48,51-48,-26 0,26 0,-1 0,-49 0,49 0,-49 0,0 0,25 0,-26 0,26 0,25 0,-1 0,25 0,-49 0,-1 0,-24 0,0 0,0 0,0 0,24 0,-49 0,25 0,25 0,-50 0,24 24,1-24,0 0,0 0,0 0,-25 0,24 0,1 0,-25 0,25 0,0 0,0 0,-1 0,26 0,-25 0,24 0,-24 0,25 0,-25 0,-25 0,25 0,-1 0,1 0,25 0,-25-24,-25 24,24 0,1-24,0 0,-25-1,25 25,0-24,-25 24,24-24,1 24,0-24,-25 24,25-49,0 25,-25 24,0-24,49-49,-49 73,0 0,25-48,0 48,-25-24,0 0,0 24,0-25,0 25,25-24,-25 0,0 0,0 24,0-24,0-1,0 25,0-24,0 0,0 0,0 24,0-24,0 48,-25-48,0-1,25 1,-25 24,25-24,0 0,0 24,0-24,-25 24,1-25,24 1,-25 0,0 24,25-24,-50-1,26 1,24 24,-25 0,25-48,-25 48,25-24,-25 24,-24-25,-26-23,26 24,-26 0,-24-25,24 25,26 24,-26-24,1 0,49 24,0 0,1 0,-1 0,0 0,0 0,0 0,-24 0,-26 0,51-25,-26 25,0 0,26 0,-1 0,0 0,-25 0,1 0,-1 0,-24 0,-1 0,1 0,-25 0,74 0,0 0,-25 0,26 0,-1 0,-25 0,50 0,-49 0,24 0,0 0,-25 0,26 0,-51 0,26 0,49 0,-50 0,25 0,-49 0,24 0,25 0,-24 0,-26 0,50 0,-24 0,24 0,-25 0,26 0,-1 0,-25 0,50 0,-49 0,-1 0,25 0,-49 0,-1 0,26 0,-26 0,51 0,-26 0,0 0,26 0,-1 0,0 0,0 0,-25 0,26 0,-26 0,-24 0,49 0,0 0,0 0,0 0,-24 0,24 0,0 0,0 0,-24 0,-1 0,25 0,-24 0,24 0,25 0,-25 0,0 0,1 0,-1 0,0 0,-25 0,1 0,24 0,0 0,0 0,1 0,-1 0,0 0,0 0,0 0,1 0,-26 0,25 0,25 0,-25 0,0 0,1 0,24 0,-25 0,0 0,25 0,-25 0,0 0,1 0,-1 0,0 0,25 0,-25 0,0 0,1 0,-26 0,0 0,50 0,0-24,-24 24</inkml:trace>
  <inkml:trace contextRef="#ctx0" brushRef="#br0" timeOffset="10625">13901 1108,'0'0,"49"-24,-49 24,50-24,-1 24,-24 0,25 0,-25 0,-1-24,1 24,0 0,-25 0,25 0,0 0,-25 0,24 0,1 0,0 0,-25-25,25 25,0 0,-25 0,24 0,26-24,-25 24,49 0,-24 0,0 0,-1 0,1 0,-25 0,-1 0,1 0,-25 0,25 0,0 0,-25 0,25 0,-1 0,1 0,50 24,-1-24,-24 25,-26-25,1 0,0 0,-25 0,25 0,0 0,-25 0,24 0,26 0,-25 0,0 0,-1 0,1 0,-25 0,25 0,0 0,24 0,26 0,-25 0,-1 0,1 0,-50 0,25 0,24 0,-49 0,50 0,-50 0,49 0,-24 0,-25 0,75 24,-1-24,-24 24,-1 0,26 0,-75-24,24 0,51 25,24 23,-74-24,49 0,-49-24,0 0,-25 0,74 0,1 0,-1 25,1-1,-1-24,-49 0,0 0,-1 0,1 0,25 0,24 0,-24 0,-1 0,1 0,-25 0,0 0,-25 0,0 0,49 0,-49 0,25-24,25 24,-50 0,24 0,-24 24,-24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6-04T06:47:05.2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1341 103,'-25'0,"1"0,-51 0,1 0,-25 0,25 0,-26 0,51 0,-25 0,-1 0,50 0,25 0,0 0,-24 0,24 0,-25 22,0-22,-49 22,49 0,-24 0,-26 21,26-21,-1 0,25 0,1 0,-1-22,25 0,0 22,-25-22,25 0,-25 22,0 21,25-21,-24 0,-1-22,25 22,-25 0,25 0,0-22,-25 22,25 0,0-22,0 43,0-43,0 22,0 0,0 0,0-22,0 22,0-22,25 22,0-22,0 44,-25-44,49 43,-24-21,25 22,24-22,0 0,-24 22,24-23,-24 1,-1 22,25-22,1 0,-1 0,-24 21,-1-43,50 44,-49-22,-1-22,-24 22,25-22,-50 0,25 0,-25 0,49 0,25 22,1-22,-1 0,25 0,-24 0,-1 0,0 0,-49 0,25 0,-26 22,75 0,-24-22,-1 22,25-1,-25-21,-24 0,0 0,-1 0,-49 0,25 0,-25 0,49 0,26 0,24 0,-25 0,25 0,-24 0,24 0,-50 0,1 0,-1 0,1 0,-25 0,-1 0,26 0,0 0,-1 0,-24 0,49 0,-24 0,24 0,0 0,-24 0,-25 0,24 0,-24 0,25 0,-26 0,1 0,25 0,-50 0,25 0,-1 0,1 0,0 0,49 0,-49 0,25 0,-26 0,1 0,0 0,0 0,-1 0,-24 0,50 0,-25 0,24 0,1 0,24 0,-49 0,49 0,-24 0,-1 0,26 0,-26 0,26 0,-1 0,-25 0,51 0,-26 0,0 0,-24 0,24 0,0 0,-24 0,-25 0,0 0,-1 0,1 0,-25 0,25 0,0 0,-1 0,26 0,-25 0,24 0,1 0,24 0,25 0,-49 0,24 0,0 0,1 0,-1 0,0 0,1 0,-1 0,0 0,-24 0,0 0,24 0,-25 0,1 0,-1 0,1 0,-25 0,0 0,24 0,1 0,24 0,-24 0,-1 0,1 0,-1 0,26 0,-51-21,26 21,-25-22,-1 22,-24-22,50 22,0 0,24-22,-25-22,1 44,0-22,-1 0,25 0,-49 1,0 21,-25-22,0 0,0 22,0-22,0 0,25 22,-25-22,25 22,-1 0,1-22,-25 0,25 22,-25-21,0-1,0 0,0 0,0 0,0 0,25-22,-1 22,-24 1,0-1,25 0,-25 22,0-22,0 0,0 0,0 22,0-22,0-21,0 43,0-22,0-22,0 22,0 0,0 0,0 22,0-44,-25 44,1-43,-51 21,51-22,-51 22,26-22,-26 22,26 1,-1-23,1 22,-50 0,74 0,-50 0,26 0,-1 22,-24 0,0-21,-1 21,26 0,-1 0,1 0,24 0,0 0,-24 0,24 0,0 0,-25 0,26 0,-1 0,-25 0,-24 0,0 0,-1 0,26 0,-25 0,-1 0,1 0,0 21,24-21,0 0,-24 0,25 0,-1 0,-24 0,24 0,25 0,1 0,-1 0,0 0,0 0,25 0,-25 0,1 0,-1 0,-25 0,1 0,-1 0,1 0,-1 0,1 0,-26 0,26 22,-1 0,-24-22,24 0,-24 22,0-22,-25 0,24 0,-49 0,50 0,0 0,-50 0,50 0,-1 0,26 0,-26 0,26 0,-1 0,1 0,-1 0,1 0,-26 0,26 0,-26 0,26 0,-1 0,-24 0,24 0,1 0,-1 0,1 0,-1 0,1 0,-1 0,-24 0,-1 0,26-22,-1 22,1 0,-1 0,1 0,-1 0,25 0,1 0,-1 0,-50 0,26-22,-1 22,1 0,-1 0,1 0,24 0,25 0,-25 0,25 0,-49-43,-26 43,1 0,0 0,-1 0,-24 0,25 0,0 0,-1 0,26 0,-1 0,25 0,1 0,-1 0,25 0,0 0,0 21,-25-21,0 0,0 22,1 0,-26 0,-24 0,24 22,25-44,-24 43,49-43,0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6-04T06:47:11.2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3794 173,'0'-24,"-25"24,-25 0,-24-25,0 1,0 24,-24 0,23 0,-23 0,-1 0,0 0,-49 0,25 0,49 0,-25 0,0 0,50 0,-25 0,0 0,24 0,26 0,-1 0,-24 0,-1 0,25 0,1 0,-26 0,-24 0,25 0,24 0,-24 0,0 0,-1 0,-24 0,25 0,-1 0,-24 0,0 0,0 0,0 0,0 0,25 0,-1 0,1 0,24 0,1 0,-1 0,0 0,0 0,25 0,-49 0,24 0,25 0,-24 0,-1 0,0 24,1-24,-1 0,0 25,1-25,-1 0,0 0,1 0,-1 0,0 0,0 0,25 0,-24 0,24 0,-25 0,0 0,25 0,-49 24,49-24,-49 0,24 0,25 0,-25 24,1-24,24 0,-25 0,25 0,-25 0,1 0,24 25,-25-25,0 0,0 24,1-24,-1 24,25 0,-25-24,25 0,0 25,0 23,0-23,0 23,0-24,0 25,0-49,0 24,0 1,0-1,0 0,0 0,0 1,0-25,0 24,0-24,0 24,0 25,25-25,0 25,-25-25,24 0,1 25,0-25,0 0,-1 1,26 23,-1-23,0 23,1-48,-1 49,50-25,-25 25,0-25,0 0,49 25,-48-25,23 25,1-25,-25-24,-25 24,1-24,-25 0,24 0,0 0,1 24,-1 1,0-25,25 0,1 24,23 0,-24-24,0 0,25 0,-25 0,0 0,0 0,-24 0,-1 0,25 0,-24 0,24 0,-50 0,26 0,-1 0,-24 0,24 0,-24 0,-1 0,1 0,24 0,-24 0,0-24,49 0,-25-1,-24 25,24 0,1-24,-26 0,1 0,24 24,-49-25,25 25,-25-24,25 24,-25-24,0-1,25 1,24 0,0 24,-24-24,24-1,-24 25,0-24,24 0,-49 24,25-49,-1 49,1-48,0 48,-25-25,25-23,-1 23,1 1,0 0,-1 0,-24 24,0-25,0 25,0-24,0 0,0-1,25 25,-25-48,25-1,-1 25,1-25,-25 49,0-48,0 48,0-24,0 24,0-25,0 25,0-24,-25 24,25-24,0-1,0 25,-24-24,24 24,0-24,0 24,0-24,-25 24,25-25,0 1,-25 24,1-49,24 49,-25-24,0 24,25-24,0 0,-24 24,-1-25,25 25,-25-24,25 24,-25-49,1 49,-26-24,1-24,0 48,-1-25,26 25,24-24,-25 24,25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06-03T15:18:01.5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0,'0'0,"25"25,-25 0,0-25,0 0,0 25,0 0,0-25,0 0,0 49,0-49,0 0,0 25,0 0,0-25,0 25,0 0,0-25,0 24,0 1,0 0,0-25,0 25,0-25,0 0,0 25,0-1,0-24,0 25,0 0,0 0,0 0,0-1,0-24,0 25,0 0,0 0,0-25,0 0</inkml:trace>
  <inkml:trace contextRef="#ctx0" brushRef="#br0" timeOffset="3406">49 993,'0'25,"0"-1,0 1,0 0,0 0,0-25,0 25,0 0,0-25,0 24,0 1,0 0,0-25,0 25,0 0,0-25,0 24,0 1,0 0,0-25,0 25,0 0,0-25,0 24,0 1,0 0,0-25,0 25,0 0,0-25,0 24,0-24,0 0,0 25,0 0,0-25,0 25,0 0,0-25,0 25,0-1,0 1,0-25,0 25,0 0,0-25,0 25,0-1,25-24</inkml:trace>
  <inkml:trace contextRef="#ctx0" brushRef="#br0" timeOffset="5953">74 2233,'0'0,"0"25,0 0,0-25,0 25,0 0,0-25,0 24,0 1,0 0,0 0,0 0,0-1,0-24,0 25,0 0,0-25,0 25,-25-25,25 0,0 25,0-1,0-24,0 25,0 0,0-25,0 25,0 0,0 0,-24-25,24 24,0 1,0-25,0 25,0 0,0 0,0-25,0 24,0 26,0-50,0 25,0 0,0-25,0 24,0 26,0-50,0 25,0 0,0-25,24 0,1 0</inkml:trace>
  <inkml:trace contextRef="#ctx0" brushRef="#br0" timeOffset="9562">25 3523,'0'0,"0"25,0 0,0-25,0 25,0 0,0-25,0 24,0 1,0 0,0-25,0 25,0 0,0-25,0 25,0 24,0-49,0 25,0 0,0 0,0-25,0 24,0 1,0 0,0 0,0 0,0-25,0 24,0 1,0-25,0 25,0 0,0 0,0 0,0-1,0 1,0-25,0 50,0-50,0 25,0-1,0 1,0-25,0 25,0 0,0-25,0 0,24 0,1 0</inkml:trace>
  <inkml:trace contextRef="#ctx0" brushRef="#br0" timeOffset="12562">123 4962,'0'0,"0"50,0-25,0 24,0-24,0-25,0 25,0 0,0 0,0-25,0 25,0-1,0 1,0 0,0 0,0 24,0 1,0-50,0 25,0 0,0-1,0 1,0 0,0 0,0-25,0 49,0-49,0 25,0 25,0-50,0 25,0 0,0-1,0-24,0 25,0-25,-24 0,-26 0,26 25</inkml:trace>
  <inkml:trace contextRef="#ctx0" brushRef="#br0" timeOffset="14531">123 6253,'0'0,"25"-25,-1 25,-24 0,25 0,0 0,-25 0,0 0,0 25,24-1,-24-24,0 25,0 0,0-25,0 25,0 0,0-1,0-24,0 25,0 0,0-25,0 50,0-26,0-24,0 25,0 0,0 0,0-25,0 25,0-1,0 1,0 0,0 0,0-25,0 25,0 0,0-25,0 24,0 1,0 0,0-25,0 25,0 0,0-25,0 24,0 1,0 0,0-25,0 25,0 0,0-25,0 24,0 26,0-50,0 25,-49-50,24 0</inkml:trace>
  <inkml:trace contextRef="#ctx0" brushRef="#br0" timeOffset="16562">222 7493,'0'0,"0"50,0-50,0 49,0-24,0-25,0 0,0 25,0 0,0-25,0 25,0-1,0-24,0 25,0 25,0-50,0 25,0 24,0-49,0 50,0-25,0-25,0 24,0 1,0-25,0 25,0 0,0 0,0-25,0 24,0 26,0-25,0 0,0 0,-25-25,0 0</inkml:trace>
  <inkml:trace contextRef="#ctx0" brushRef="#br0" timeOffset="18562">197 8461,'0'24,"0"1,0-25,0 25,0 0,0 0,0-1,0 1,0 0,0-25,0 25,0 0,0-25,0 25,0-1,0-24,0 50,0-25,0-25,0 25,0-1,0 1,0-25,0 25,0 0,0-25,0 25,0-1,0 1,0-25,0 25,0 0,0-25,0 25,0-1,0 1,0-25,0 25,0 0,0 0,0 0,0-1,0-24,0 50,0-25,0-25,0 25,0-1,0-24,0 25,0 0,0-25,0 25,0 0,0-1,0-24,0 25,0 0,0-25,0-25,0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CBC35-9051-4E76-838A-8CF74482A5A1}" type="datetimeFigureOut">
              <a:rPr lang="en-ZA" smtClean="0"/>
              <a:t>2016/08/02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63C81-B410-4D6F-BB24-F12786DC8ACE}" type="slidenum">
              <a:rPr lang="en-ZA" smtClean="0"/>
              <a:t>‹#›</a:t>
            </a:fld>
            <a:endParaRPr lang="en-ZA"/>
          </a:p>
        </p:txBody>
      </p:sp>
    </p:spTree>
    <p:extLst>
      <p:ext uri="{BB962C8B-B14F-4D97-AF65-F5344CB8AC3E}">
        <p14:creationId xmlns:p14="http://schemas.microsoft.com/office/powerpoint/2010/main" val="383086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smtClean="0"/>
          </a:p>
        </p:txBody>
      </p:sp>
      <p:sp>
        <p:nvSpPr>
          <p:cNvPr id="62468" name="Slide Number Placeholder 3"/>
          <p:cNvSpPr>
            <a:spLocks noGrp="1"/>
          </p:cNvSpPr>
          <p:nvPr>
            <p:ph type="sldNum" sz="quarter" idx="5"/>
          </p:nvPr>
        </p:nvSpPr>
        <p:spPr>
          <a:noFill/>
        </p:spPr>
        <p:txBody>
          <a:bodyPr/>
          <a:lstStyle>
            <a:lvl1pPr defTabSz="914166" eaLnBrk="0" hangingPunct="0">
              <a:defRPr>
                <a:solidFill>
                  <a:schemeClr val="tx1"/>
                </a:solidFill>
                <a:latin typeface="Arial" charset="0"/>
              </a:defRPr>
            </a:lvl1pPr>
            <a:lvl2pPr marL="697927" indent="-268434" defTabSz="914166" eaLnBrk="0" hangingPunct="0">
              <a:defRPr>
                <a:solidFill>
                  <a:schemeClr val="tx1"/>
                </a:solidFill>
                <a:latin typeface="Arial" charset="0"/>
              </a:defRPr>
            </a:lvl2pPr>
            <a:lvl3pPr marL="1073734" indent="-214747" defTabSz="914166" eaLnBrk="0" hangingPunct="0">
              <a:defRPr>
                <a:solidFill>
                  <a:schemeClr val="tx1"/>
                </a:solidFill>
                <a:latin typeface="Arial" charset="0"/>
              </a:defRPr>
            </a:lvl3pPr>
            <a:lvl4pPr marL="1503228" indent="-214747" defTabSz="914166" eaLnBrk="0" hangingPunct="0">
              <a:defRPr>
                <a:solidFill>
                  <a:schemeClr val="tx1"/>
                </a:solidFill>
                <a:latin typeface="Arial" charset="0"/>
              </a:defRPr>
            </a:lvl4pPr>
            <a:lvl5pPr marL="1932722" indent="-214747" defTabSz="914166" eaLnBrk="0" hangingPunct="0">
              <a:defRPr>
                <a:solidFill>
                  <a:schemeClr val="tx1"/>
                </a:solidFill>
                <a:latin typeface="Arial" charset="0"/>
              </a:defRPr>
            </a:lvl5pPr>
            <a:lvl6pPr marL="2362215" indent="-214747" defTabSz="914166" eaLnBrk="0" fontAlgn="base" hangingPunct="0">
              <a:spcBef>
                <a:spcPct val="0"/>
              </a:spcBef>
              <a:spcAft>
                <a:spcPct val="0"/>
              </a:spcAft>
              <a:defRPr>
                <a:solidFill>
                  <a:schemeClr val="tx1"/>
                </a:solidFill>
                <a:latin typeface="Arial" charset="0"/>
              </a:defRPr>
            </a:lvl6pPr>
            <a:lvl7pPr marL="2791709" indent="-214747" defTabSz="914166" eaLnBrk="0" fontAlgn="base" hangingPunct="0">
              <a:spcBef>
                <a:spcPct val="0"/>
              </a:spcBef>
              <a:spcAft>
                <a:spcPct val="0"/>
              </a:spcAft>
              <a:defRPr>
                <a:solidFill>
                  <a:schemeClr val="tx1"/>
                </a:solidFill>
                <a:latin typeface="Arial" charset="0"/>
              </a:defRPr>
            </a:lvl7pPr>
            <a:lvl8pPr marL="3221203" indent="-214747" defTabSz="914166" eaLnBrk="0" fontAlgn="base" hangingPunct="0">
              <a:spcBef>
                <a:spcPct val="0"/>
              </a:spcBef>
              <a:spcAft>
                <a:spcPct val="0"/>
              </a:spcAft>
              <a:defRPr>
                <a:solidFill>
                  <a:schemeClr val="tx1"/>
                </a:solidFill>
                <a:latin typeface="Arial" charset="0"/>
              </a:defRPr>
            </a:lvl8pPr>
            <a:lvl9pPr marL="3650696" indent="-214747" defTabSz="914166" eaLnBrk="0" fontAlgn="base" hangingPunct="0">
              <a:spcBef>
                <a:spcPct val="0"/>
              </a:spcBef>
              <a:spcAft>
                <a:spcPct val="0"/>
              </a:spcAft>
              <a:defRPr>
                <a:solidFill>
                  <a:schemeClr val="tx1"/>
                </a:solidFill>
                <a:latin typeface="Arial" charset="0"/>
              </a:defRPr>
            </a:lvl9pPr>
          </a:lstStyle>
          <a:p>
            <a:pPr eaLnBrk="1" hangingPunct="1"/>
            <a:fld id="{4A005E1F-94DD-42BC-9495-93F8C9ACDF73}" type="slidenum">
              <a:rPr lang="en-GB" smtClean="0"/>
              <a:pPr eaLnBrk="1" hangingPunct="1"/>
              <a:t>70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471F96DE-3E69-4CDB-BB5F-978ED33D46A1}" type="slidenum">
              <a:rPr lang="en-US"/>
              <a:pPr>
                <a:defRPr/>
              </a:pPr>
              <a:t>‹#›</a:t>
            </a:fld>
            <a:endParaRPr lang="en-US"/>
          </a:p>
        </p:txBody>
      </p:sp>
    </p:spTree>
    <p:extLst>
      <p:ext uri="{BB962C8B-B14F-4D97-AF65-F5344CB8AC3E}">
        <p14:creationId xmlns:p14="http://schemas.microsoft.com/office/powerpoint/2010/main" val="126569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8625B27-29B6-4263-8B23-B0AD3D765209}" type="slidenum">
              <a:rPr lang="en-US"/>
              <a:pPr>
                <a:defRPr/>
              </a:pPr>
              <a:t>‹#›</a:t>
            </a:fld>
            <a:endParaRPr lang="en-US"/>
          </a:p>
        </p:txBody>
      </p:sp>
    </p:spTree>
    <p:extLst>
      <p:ext uri="{BB962C8B-B14F-4D97-AF65-F5344CB8AC3E}">
        <p14:creationId xmlns:p14="http://schemas.microsoft.com/office/powerpoint/2010/main" val="388528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AA8D99E-3B06-4A1D-AF43-40788B192995}" type="slidenum">
              <a:rPr lang="en-US"/>
              <a:pPr>
                <a:defRPr/>
              </a:pPr>
              <a:t>‹#›</a:t>
            </a:fld>
            <a:endParaRPr lang="en-US"/>
          </a:p>
        </p:txBody>
      </p:sp>
    </p:spTree>
    <p:extLst>
      <p:ext uri="{BB962C8B-B14F-4D97-AF65-F5344CB8AC3E}">
        <p14:creationId xmlns:p14="http://schemas.microsoft.com/office/powerpoint/2010/main" val="155027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3B3B540A-F7F7-4A9F-9238-0A12F2E2EC44}" type="slidenum">
              <a:rPr lang="en-GB"/>
              <a:pPr>
                <a:defRPr/>
              </a:pPr>
              <a:t>‹#›</a:t>
            </a:fld>
            <a:endParaRPr lang="en-GB"/>
          </a:p>
        </p:txBody>
      </p:sp>
    </p:spTree>
    <p:extLst>
      <p:ext uri="{BB962C8B-B14F-4D97-AF65-F5344CB8AC3E}">
        <p14:creationId xmlns:p14="http://schemas.microsoft.com/office/powerpoint/2010/main" val="338688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AC95ED-C3C8-42B3-A4E6-FD982A26A595}" type="slidenum">
              <a:rPr lang="en-US"/>
              <a:pPr>
                <a:defRPr/>
              </a:pPr>
              <a:t>‹#›</a:t>
            </a:fld>
            <a:endParaRPr lang="en-US"/>
          </a:p>
        </p:txBody>
      </p:sp>
    </p:spTree>
    <p:extLst>
      <p:ext uri="{BB962C8B-B14F-4D97-AF65-F5344CB8AC3E}">
        <p14:creationId xmlns:p14="http://schemas.microsoft.com/office/powerpoint/2010/main" val="225730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17DA3A9-AE8E-4D56-9C74-E77D0BDCCDB7}" type="slidenum">
              <a:rPr lang="en-US"/>
              <a:pPr>
                <a:defRPr/>
              </a:pPr>
              <a:t>‹#›</a:t>
            </a:fld>
            <a:endParaRPr lang="en-US"/>
          </a:p>
        </p:txBody>
      </p:sp>
    </p:spTree>
    <p:extLst>
      <p:ext uri="{BB962C8B-B14F-4D97-AF65-F5344CB8AC3E}">
        <p14:creationId xmlns:p14="http://schemas.microsoft.com/office/powerpoint/2010/main" val="253965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5A465B8-3D16-4B7F-A80E-2D8583FAB337}" type="slidenum">
              <a:rPr lang="en-US"/>
              <a:pPr>
                <a:defRPr/>
              </a:pPr>
              <a:t>‹#›</a:t>
            </a:fld>
            <a:endParaRPr lang="en-US"/>
          </a:p>
        </p:txBody>
      </p:sp>
    </p:spTree>
    <p:extLst>
      <p:ext uri="{BB962C8B-B14F-4D97-AF65-F5344CB8AC3E}">
        <p14:creationId xmlns:p14="http://schemas.microsoft.com/office/powerpoint/2010/main" val="28149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7CD34CB-6E3D-47C0-82DF-3E77FBC83E79}" type="slidenum">
              <a:rPr lang="en-US"/>
              <a:pPr>
                <a:defRPr/>
              </a:pPr>
              <a:t>‹#›</a:t>
            </a:fld>
            <a:endParaRPr lang="en-US"/>
          </a:p>
        </p:txBody>
      </p:sp>
    </p:spTree>
    <p:extLst>
      <p:ext uri="{BB962C8B-B14F-4D97-AF65-F5344CB8AC3E}">
        <p14:creationId xmlns:p14="http://schemas.microsoft.com/office/powerpoint/2010/main" val="110345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55188B6-8C91-4431-A15F-C7BD59C9A456}" type="slidenum">
              <a:rPr lang="en-US"/>
              <a:pPr>
                <a:defRPr/>
              </a:pPr>
              <a:t>‹#›</a:t>
            </a:fld>
            <a:endParaRPr lang="en-US"/>
          </a:p>
        </p:txBody>
      </p:sp>
    </p:spTree>
    <p:extLst>
      <p:ext uri="{BB962C8B-B14F-4D97-AF65-F5344CB8AC3E}">
        <p14:creationId xmlns:p14="http://schemas.microsoft.com/office/powerpoint/2010/main" val="286191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3BB31583-59B6-4012-906E-9C983FC0E10B}" type="slidenum">
              <a:rPr lang="en-US"/>
              <a:pPr>
                <a:defRPr/>
              </a:pPr>
              <a:t>‹#›</a:t>
            </a:fld>
            <a:endParaRPr lang="en-US"/>
          </a:p>
        </p:txBody>
      </p:sp>
    </p:spTree>
    <p:extLst>
      <p:ext uri="{BB962C8B-B14F-4D97-AF65-F5344CB8AC3E}">
        <p14:creationId xmlns:p14="http://schemas.microsoft.com/office/powerpoint/2010/main" val="349987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ED99CF8-F86F-4C34-A31F-1E38ACCF63AA}" type="slidenum">
              <a:rPr lang="en-US"/>
              <a:pPr>
                <a:defRPr/>
              </a:pPr>
              <a:t>‹#›</a:t>
            </a:fld>
            <a:endParaRPr lang="en-US"/>
          </a:p>
        </p:txBody>
      </p:sp>
    </p:spTree>
    <p:extLst>
      <p:ext uri="{BB962C8B-B14F-4D97-AF65-F5344CB8AC3E}">
        <p14:creationId xmlns:p14="http://schemas.microsoft.com/office/powerpoint/2010/main" val="40804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70E20A4-BFD2-4167-8E9C-DB2F8334CC42}" type="slidenum">
              <a:rPr lang="en-US"/>
              <a:pPr>
                <a:defRPr/>
              </a:pPr>
              <a:t>‹#›</a:t>
            </a:fld>
            <a:endParaRPr lang="en-US"/>
          </a:p>
        </p:txBody>
      </p:sp>
    </p:spTree>
    <p:extLst>
      <p:ext uri="{BB962C8B-B14F-4D97-AF65-F5344CB8AC3E}">
        <p14:creationId xmlns:p14="http://schemas.microsoft.com/office/powerpoint/2010/main" val="180349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fld id="{7C95C7C3-6A61-4408-8D55-8D2BA43CCF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6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emf"/><Relationship Id="rId4" Type="http://schemas.openxmlformats.org/officeDocument/2006/relationships/customXml" Target="../ink/ink3.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customXml" Target="../ink/ink4.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pPr eaLnBrk="1" hangingPunct="1">
              <a:defRPr/>
            </a:pPr>
            <a:r>
              <a:rPr lang="en-US" dirty="0" smtClean="0">
                <a:effectLst>
                  <a:outerShdw blurRad="38100" dist="38100" dir="2700000" algn="tl">
                    <a:srgbClr val="C0C0C0"/>
                  </a:outerShdw>
                </a:effectLst>
                <a:latin typeface="Times New Roman" pitchFamily="18" charset="0"/>
              </a:rPr>
              <a:t>Process Models:</a:t>
            </a:r>
            <a:br>
              <a:rPr lang="en-US" dirty="0" smtClean="0">
                <a:effectLst>
                  <a:outerShdw blurRad="38100" dist="38100" dir="2700000" algn="tl">
                    <a:srgbClr val="C0C0C0"/>
                  </a:outerShdw>
                </a:effectLst>
                <a:latin typeface="Times New Roman" pitchFamily="18" charset="0"/>
              </a:rPr>
            </a:br>
            <a:r>
              <a:rPr lang="en-US" dirty="0" smtClean="0">
                <a:effectLst>
                  <a:outerShdw blurRad="38100" dist="38100" dir="2700000" algn="tl">
                    <a:srgbClr val="C0C0C0"/>
                  </a:outerShdw>
                </a:effectLst>
                <a:latin typeface="Times New Roman" pitchFamily="18" charset="0"/>
              </a:rPr>
              <a:t>Data Flow Diagrams</a:t>
            </a:r>
          </a:p>
        </p:txBody>
      </p:sp>
      <p:sp>
        <p:nvSpPr>
          <p:cNvPr id="3075" name="Rectangle 3"/>
          <p:cNvSpPr>
            <a:spLocks noGrp="1" noChangeArrowheads="1"/>
          </p:cNvSpPr>
          <p:nvPr>
            <p:ph type="subTitle" idx="1"/>
          </p:nvPr>
        </p:nvSpPr>
        <p:spPr/>
        <p:txBody>
          <a:bodyPr/>
          <a:lstStyle/>
          <a:p>
            <a:pPr>
              <a:buClrTx/>
              <a:buSzTx/>
              <a:buFontTx/>
              <a:buNone/>
            </a:pPr>
            <a:r>
              <a:rPr lang="en-US" sz="1600" i="1" dirty="0" smtClean="0">
                <a:latin typeface="Arial" charset="0"/>
              </a:rPr>
              <a:t>Chapter </a:t>
            </a:r>
            <a:r>
              <a:rPr lang="en-US" sz="1600" i="1" dirty="0" smtClean="0">
                <a:latin typeface="Arial" charset="0"/>
              </a:rPr>
              <a:t>2</a:t>
            </a:r>
          </a:p>
          <a:p>
            <a:pPr algn="l">
              <a:buClrTx/>
              <a:buSzTx/>
            </a:pPr>
            <a:r>
              <a:rPr lang="en-US" sz="1400" i="1" dirty="0" smtClean="0">
                <a:latin typeface="Arial" charset="0"/>
              </a:rPr>
              <a:t>References:</a:t>
            </a:r>
          </a:p>
          <a:p>
            <a:pPr algn="l">
              <a:buClrTx/>
              <a:buSzTx/>
            </a:pPr>
            <a:r>
              <a:rPr lang="en-US" sz="1400" i="1" dirty="0" smtClean="0">
                <a:latin typeface="Arial" charset="0"/>
              </a:rPr>
              <a:t> </a:t>
            </a:r>
            <a:r>
              <a:rPr lang="en-ZA" sz="1400" dirty="0"/>
              <a:t>Accounting </a:t>
            </a:r>
            <a:r>
              <a:rPr lang="en-ZA" sz="1400" dirty="0" smtClean="0"/>
              <a:t>Information </a:t>
            </a:r>
            <a:r>
              <a:rPr lang="en-ZA" sz="1400" dirty="0"/>
              <a:t>Systems: 7th Edition, </a:t>
            </a:r>
            <a:r>
              <a:rPr lang="en-ZA" sz="1400" dirty="0" smtClean="0"/>
              <a:t>2013:  </a:t>
            </a:r>
            <a:r>
              <a:rPr lang="en-ZA" sz="1400" dirty="0" err="1"/>
              <a:t>Gelinas</a:t>
            </a:r>
            <a:r>
              <a:rPr lang="en-ZA" sz="1400" dirty="0"/>
              <a:t>, Dull; </a:t>
            </a:r>
            <a:endParaRPr lang="en-ZA" sz="1400" dirty="0" smtClean="0"/>
          </a:p>
          <a:p>
            <a:pPr algn="l">
              <a:buClrTx/>
              <a:buSzTx/>
            </a:pPr>
            <a:r>
              <a:rPr lang="en-ZA" sz="1400" dirty="0" smtClean="0"/>
              <a:t>Accounting: An Information System for Organizations, 2012: JA Costa;</a:t>
            </a:r>
            <a:endParaRPr lang="en-US"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p:nvSpPr>
        <p:spPr bwMode="auto">
          <a:xfrm>
            <a:off x="1371600" y="457200"/>
            <a:ext cx="7772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eaLnBrk="0" hangingPunct="0"/>
            <a:r>
              <a:rPr lang="en-US" sz="4400">
                <a:solidFill>
                  <a:schemeClr val="tx2"/>
                </a:solidFill>
                <a:latin typeface="Times New Roman" pitchFamily="18" charset="0"/>
              </a:rPr>
              <a:t>Data Flow Diagrams</a:t>
            </a:r>
          </a:p>
        </p:txBody>
      </p:sp>
      <p:sp>
        <p:nvSpPr>
          <p:cNvPr id="99333" name="Line 5"/>
          <p:cNvSpPr>
            <a:spLocks noChangeShapeType="1"/>
          </p:cNvSpPr>
          <p:nvPr/>
        </p:nvSpPr>
        <p:spPr bwMode="auto">
          <a:xfrm>
            <a:off x="692150" y="2133600"/>
            <a:ext cx="17399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9334" name="Line 6"/>
          <p:cNvSpPr>
            <a:spLocks noChangeShapeType="1"/>
          </p:cNvSpPr>
          <p:nvPr/>
        </p:nvSpPr>
        <p:spPr bwMode="auto">
          <a:xfrm>
            <a:off x="692150" y="4343400"/>
            <a:ext cx="1511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9335" name="Line 7"/>
          <p:cNvSpPr>
            <a:spLocks noChangeShapeType="1"/>
          </p:cNvSpPr>
          <p:nvPr/>
        </p:nvSpPr>
        <p:spPr bwMode="auto">
          <a:xfrm>
            <a:off x="685800" y="434975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9336" name="Line 8"/>
          <p:cNvSpPr>
            <a:spLocks noChangeShapeType="1"/>
          </p:cNvSpPr>
          <p:nvPr/>
        </p:nvSpPr>
        <p:spPr bwMode="auto">
          <a:xfrm>
            <a:off x="692150" y="4724400"/>
            <a:ext cx="1511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9337" name="Rectangle 9"/>
          <p:cNvSpPr>
            <a:spLocks noChangeArrowheads="1"/>
          </p:cNvSpPr>
          <p:nvPr/>
        </p:nvSpPr>
        <p:spPr bwMode="auto">
          <a:xfrm>
            <a:off x="768350" y="5264150"/>
            <a:ext cx="1435100" cy="977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3568700" y="1770063"/>
            <a:ext cx="167163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a:latin typeface="Times New Roman" pitchFamily="18" charset="0"/>
              </a:rPr>
              <a:t>Data Flow</a:t>
            </a:r>
          </a:p>
        </p:txBody>
      </p:sp>
      <p:sp>
        <p:nvSpPr>
          <p:cNvPr id="6155" name="Rectangle 11"/>
          <p:cNvSpPr>
            <a:spLocks noChangeArrowheads="1"/>
          </p:cNvSpPr>
          <p:nvPr/>
        </p:nvSpPr>
        <p:spPr bwMode="auto">
          <a:xfrm>
            <a:off x="3644900" y="2836863"/>
            <a:ext cx="12668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a:latin typeface="Times New Roman" pitchFamily="18" charset="0"/>
              </a:rPr>
              <a:t>Process</a:t>
            </a:r>
          </a:p>
        </p:txBody>
      </p:sp>
      <p:sp>
        <p:nvSpPr>
          <p:cNvPr id="6156" name="Rectangle 12"/>
          <p:cNvSpPr>
            <a:spLocks noChangeArrowheads="1"/>
          </p:cNvSpPr>
          <p:nvPr/>
        </p:nvSpPr>
        <p:spPr bwMode="auto">
          <a:xfrm>
            <a:off x="3567113" y="4283075"/>
            <a:ext cx="27178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a:latin typeface="Times New Roman" pitchFamily="18" charset="0"/>
              </a:rPr>
              <a:t>File or Data Store</a:t>
            </a:r>
          </a:p>
        </p:txBody>
      </p:sp>
      <p:sp>
        <p:nvSpPr>
          <p:cNvPr id="6157" name="Rectangle 13"/>
          <p:cNvSpPr>
            <a:spLocks noChangeArrowheads="1"/>
          </p:cNvSpPr>
          <p:nvPr/>
        </p:nvSpPr>
        <p:spPr bwMode="auto">
          <a:xfrm>
            <a:off x="3643313" y="5578475"/>
            <a:ext cx="25114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a:latin typeface="Times New Roman" pitchFamily="18" charset="0"/>
              </a:rPr>
              <a:t>Source or Entity</a:t>
            </a:r>
          </a:p>
        </p:txBody>
      </p:sp>
      <p:sp>
        <p:nvSpPr>
          <p:cNvPr id="99342" name="AutoShape 14"/>
          <p:cNvSpPr>
            <a:spLocks noChangeArrowheads="1"/>
          </p:cNvSpPr>
          <p:nvPr/>
        </p:nvSpPr>
        <p:spPr bwMode="auto">
          <a:xfrm>
            <a:off x="996950" y="2597150"/>
            <a:ext cx="1054100" cy="12065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3" name="Line 15"/>
          <p:cNvSpPr>
            <a:spLocks noChangeShapeType="1"/>
          </p:cNvSpPr>
          <p:nvPr/>
        </p:nvSpPr>
        <p:spPr bwMode="auto">
          <a:xfrm>
            <a:off x="996950" y="2971800"/>
            <a:ext cx="1054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9344" name="Line 16"/>
          <p:cNvSpPr>
            <a:spLocks noChangeShapeType="1"/>
          </p:cNvSpPr>
          <p:nvPr/>
        </p:nvSpPr>
        <p:spPr bwMode="auto">
          <a:xfrm>
            <a:off x="1066800" y="4349750"/>
            <a:ext cx="0" cy="368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9333"/>
                                        </p:tgtEl>
                                        <p:attrNameLst>
                                          <p:attrName>style.visibility</p:attrName>
                                        </p:attrNameLst>
                                      </p:cBhvr>
                                      <p:to>
                                        <p:strVal val="visible"/>
                                      </p:to>
                                    </p:set>
                                    <p:anim to="" calcmode="lin" valueType="num">
                                      <p:cBhvr>
                                        <p:cTn id="7" dur="1" fill="hold"/>
                                        <p:tgtEl>
                                          <p:spTgt spid="9933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9342"/>
                                        </p:tgtEl>
                                        <p:attrNameLst>
                                          <p:attrName>style.visibility</p:attrName>
                                        </p:attrNameLst>
                                      </p:cBhvr>
                                      <p:to>
                                        <p:strVal val="visible"/>
                                      </p:to>
                                    </p:set>
                                    <p:anim to="" calcmode="lin" valueType="num">
                                      <p:cBhvr>
                                        <p:cTn id="12" dur="1" fill="hold"/>
                                        <p:tgtEl>
                                          <p:spTgt spid="9934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9343"/>
                                        </p:tgtEl>
                                        <p:attrNameLst>
                                          <p:attrName>style.visibility</p:attrName>
                                        </p:attrNameLst>
                                      </p:cBhvr>
                                      <p:to>
                                        <p:strVal val="visible"/>
                                      </p:to>
                                    </p:set>
                                    <p:anim to="" calcmode="lin" valueType="num">
                                      <p:cBhvr>
                                        <p:cTn id="17" dur="1" fill="hold"/>
                                        <p:tgtEl>
                                          <p:spTgt spid="9934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9334"/>
                                        </p:tgtEl>
                                        <p:attrNameLst>
                                          <p:attrName>style.visibility</p:attrName>
                                        </p:attrNameLst>
                                      </p:cBhvr>
                                      <p:to>
                                        <p:strVal val="visible"/>
                                      </p:to>
                                    </p:set>
                                    <p:anim to="" calcmode="lin" valueType="num">
                                      <p:cBhvr>
                                        <p:cTn id="22" dur="1" fill="hold"/>
                                        <p:tgtEl>
                                          <p:spTgt spid="9933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9335"/>
                                        </p:tgtEl>
                                        <p:attrNameLst>
                                          <p:attrName>style.visibility</p:attrName>
                                        </p:attrNameLst>
                                      </p:cBhvr>
                                      <p:to>
                                        <p:strVal val="visible"/>
                                      </p:to>
                                    </p:set>
                                    <p:anim to="" calcmode="lin" valueType="num">
                                      <p:cBhvr>
                                        <p:cTn id="27" dur="1" fill="hold"/>
                                        <p:tgtEl>
                                          <p:spTgt spid="9933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99336"/>
                                        </p:tgtEl>
                                        <p:attrNameLst>
                                          <p:attrName>style.visibility</p:attrName>
                                        </p:attrNameLst>
                                      </p:cBhvr>
                                      <p:to>
                                        <p:strVal val="visible"/>
                                      </p:to>
                                    </p:set>
                                    <p:anim to="" calcmode="lin" valueType="num">
                                      <p:cBhvr>
                                        <p:cTn id="32" dur="1" fill="hold"/>
                                        <p:tgtEl>
                                          <p:spTgt spid="99336"/>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99344"/>
                                        </p:tgtEl>
                                        <p:attrNameLst>
                                          <p:attrName>style.visibility</p:attrName>
                                        </p:attrNameLst>
                                      </p:cBhvr>
                                      <p:to>
                                        <p:strVal val="visible"/>
                                      </p:to>
                                    </p:set>
                                    <p:anim to="" calcmode="lin" valueType="num">
                                      <p:cBhvr>
                                        <p:cTn id="37" dur="1" fill="hold"/>
                                        <p:tgtEl>
                                          <p:spTgt spid="99344"/>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99337"/>
                                        </p:tgtEl>
                                        <p:attrNameLst>
                                          <p:attrName>style.visibility</p:attrName>
                                        </p:attrNameLst>
                                      </p:cBhvr>
                                      <p:to>
                                        <p:strVal val="visible"/>
                                      </p:to>
                                    </p:set>
                                    <p:anim to="" calcmode="lin" valueType="num">
                                      <p:cBhvr>
                                        <p:cTn id="42" dur="1" fill="hold"/>
                                        <p:tgtEl>
                                          <p:spTgt spid="993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P spid="99342" grpId="0" animBg="1"/>
      <p:bldP spid="99343" grpId="0" animBg="1"/>
      <p:bldP spid="9934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Rectangle 4"/>
          <p:cNvSpPr>
            <a:spLocks noGrp="1" noChangeArrowheads="1"/>
          </p:cNvSpPr>
          <p:nvPr>
            <p:ph type="title"/>
          </p:nvPr>
        </p:nvSpPr>
        <p:spPr>
          <a:xfrm>
            <a:off x="1905000" y="381000"/>
            <a:ext cx="65532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DFDs</a:t>
            </a:r>
          </a:p>
        </p:txBody>
      </p:sp>
      <p:sp>
        <p:nvSpPr>
          <p:cNvPr id="7173"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en-US" smtClean="0"/>
              <a:t>Do not show technical aspects</a:t>
            </a:r>
          </a:p>
          <a:p>
            <a:pPr eaLnBrk="1" hangingPunct="1">
              <a:lnSpc>
                <a:spcPct val="90000"/>
              </a:lnSpc>
            </a:pPr>
            <a:r>
              <a:rPr lang="en-US" smtClean="0"/>
              <a:t>Show interrelations of systems &amp; subsystems</a:t>
            </a:r>
          </a:p>
          <a:p>
            <a:pPr eaLnBrk="1" hangingPunct="1">
              <a:lnSpc>
                <a:spcPct val="90000"/>
              </a:lnSpc>
            </a:pPr>
            <a:r>
              <a:rPr lang="en-US" smtClean="0"/>
              <a:t>Facilitates </a:t>
            </a:r>
          </a:p>
          <a:p>
            <a:pPr lvl="1" eaLnBrk="1" hangingPunct="1">
              <a:lnSpc>
                <a:spcPct val="90000"/>
              </a:lnSpc>
              <a:buSzPct val="75000"/>
            </a:pPr>
            <a:r>
              <a:rPr lang="en-US" smtClean="0"/>
              <a:t>developer understanding</a:t>
            </a:r>
          </a:p>
          <a:p>
            <a:pPr lvl="1" eaLnBrk="1" hangingPunct="1">
              <a:lnSpc>
                <a:spcPct val="90000"/>
              </a:lnSpc>
              <a:buSzPct val="75000"/>
            </a:pPr>
            <a:r>
              <a:rPr lang="en-US" smtClean="0"/>
              <a:t>user-developer communication</a:t>
            </a:r>
          </a:p>
          <a:p>
            <a:pPr eaLnBrk="1" hangingPunct="1">
              <a:lnSpc>
                <a:spcPct val="90000"/>
              </a:lnSpc>
            </a:pPr>
            <a:r>
              <a:rPr lang="en-US" smtClean="0"/>
              <a:t>Completeness of data &amp; process definitions</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xfrm>
            <a:off x="1371600" y="457200"/>
            <a:ext cx="7086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The Systems Concept</a:t>
            </a:r>
          </a:p>
        </p:txBody>
      </p:sp>
      <p:sp>
        <p:nvSpPr>
          <p:cNvPr id="8197" name="Rectangle 5"/>
          <p:cNvSpPr>
            <a:spLocks noChangeArrowheads="1"/>
          </p:cNvSpPr>
          <p:nvPr/>
        </p:nvSpPr>
        <p:spPr bwMode="auto">
          <a:xfrm>
            <a:off x="1149350" y="2825750"/>
            <a:ext cx="1282700" cy="1435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Rectangle 6"/>
          <p:cNvSpPr>
            <a:spLocks noChangeArrowheads="1"/>
          </p:cNvSpPr>
          <p:nvPr/>
        </p:nvSpPr>
        <p:spPr bwMode="auto">
          <a:xfrm>
            <a:off x="4044950" y="2825750"/>
            <a:ext cx="1282700" cy="1435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Rectangle 7"/>
          <p:cNvSpPr>
            <a:spLocks noChangeArrowheads="1"/>
          </p:cNvSpPr>
          <p:nvPr/>
        </p:nvSpPr>
        <p:spPr bwMode="auto">
          <a:xfrm>
            <a:off x="6635750" y="2825750"/>
            <a:ext cx="1282700" cy="1435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Rectangle 8"/>
          <p:cNvSpPr>
            <a:spLocks noChangeArrowheads="1"/>
          </p:cNvSpPr>
          <p:nvPr/>
        </p:nvSpPr>
        <p:spPr bwMode="auto">
          <a:xfrm>
            <a:off x="1282700" y="3338513"/>
            <a:ext cx="823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Input</a:t>
            </a:r>
          </a:p>
        </p:txBody>
      </p:sp>
      <p:sp>
        <p:nvSpPr>
          <p:cNvPr id="8201" name="Rectangle 9"/>
          <p:cNvSpPr>
            <a:spLocks noChangeArrowheads="1"/>
          </p:cNvSpPr>
          <p:nvPr/>
        </p:nvSpPr>
        <p:spPr bwMode="auto">
          <a:xfrm>
            <a:off x="4100513" y="3338513"/>
            <a:ext cx="11128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Process</a:t>
            </a:r>
          </a:p>
        </p:txBody>
      </p:sp>
      <p:sp>
        <p:nvSpPr>
          <p:cNvPr id="8202" name="Rectangle 10"/>
          <p:cNvSpPr>
            <a:spLocks noChangeArrowheads="1"/>
          </p:cNvSpPr>
          <p:nvPr/>
        </p:nvSpPr>
        <p:spPr bwMode="auto">
          <a:xfrm>
            <a:off x="6767513" y="3262313"/>
            <a:ext cx="1027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Output</a:t>
            </a:r>
          </a:p>
        </p:txBody>
      </p:sp>
      <p:sp>
        <p:nvSpPr>
          <p:cNvPr id="8203" name="Line 11"/>
          <p:cNvSpPr>
            <a:spLocks noChangeShapeType="1"/>
          </p:cNvSpPr>
          <p:nvPr/>
        </p:nvSpPr>
        <p:spPr bwMode="auto">
          <a:xfrm>
            <a:off x="2444750" y="3505200"/>
            <a:ext cx="1435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8204" name="Line 12"/>
          <p:cNvSpPr>
            <a:spLocks noChangeShapeType="1"/>
          </p:cNvSpPr>
          <p:nvPr/>
        </p:nvSpPr>
        <p:spPr bwMode="auto">
          <a:xfrm>
            <a:off x="5340350" y="3505200"/>
            <a:ext cx="1130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4"/>
          <p:cNvSpPr>
            <a:spLocks noGrp="1" noChangeArrowheads="1"/>
          </p:cNvSpPr>
          <p:nvPr>
            <p:ph type="title"/>
          </p:nvPr>
        </p:nvSpPr>
        <p:spPr>
          <a:xfrm>
            <a:off x="1600200" y="381000"/>
            <a:ext cx="68580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DFDs</a:t>
            </a:r>
          </a:p>
        </p:txBody>
      </p:sp>
      <p:sp>
        <p:nvSpPr>
          <p:cNvPr id="9221" name="AutoShape 5"/>
          <p:cNvSpPr>
            <a:spLocks noChangeArrowheads="1"/>
          </p:cNvSpPr>
          <p:nvPr/>
        </p:nvSpPr>
        <p:spPr bwMode="auto">
          <a:xfrm>
            <a:off x="3892550" y="2673350"/>
            <a:ext cx="1206500" cy="16637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Line 6"/>
          <p:cNvSpPr>
            <a:spLocks noChangeShapeType="1"/>
          </p:cNvSpPr>
          <p:nvPr/>
        </p:nvSpPr>
        <p:spPr bwMode="auto">
          <a:xfrm>
            <a:off x="3892550" y="3200400"/>
            <a:ext cx="1206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223" name="Rectangle 7"/>
          <p:cNvSpPr>
            <a:spLocks noChangeArrowheads="1"/>
          </p:cNvSpPr>
          <p:nvPr/>
        </p:nvSpPr>
        <p:spPr bwMode="auto">
          <a:xfrm>
            <a:off x="4330700" y="2730500"/>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1</a:t>
            </a:r>
          </a:p>
        </p:txBody>
      </p:sp>
      <p:sp>
        <p:nvSpPr>
          <p:cNvPr id="9224" name="Rectangle 8"/>
          <p:cNvSpPr>
            <a:spLocks noChangeArrowheads="1"/>
          </p:cNvSpPr>
          <p:nvPr/>
        </p:nvSpPr>
        <p:spPr bwMode="auto">
          <a:xfrm>
            <a:off x="3949700" y="3490913"/>
            <a:ext cx="1112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Process</a:t>
            </a:r>
          </a:p>
        </p:txBody>
      </p:sp>
      <p:sp>
        <p:nvSpPr>
          <p:cNvPr id="9225" name="Line 9"/>
          <p:cNvSpPr>
            <a:spLocks noChangeShapeType="1"/>
          </p:cNvSpPr>
          <p:nvPr/>
        </p:nvSpPr>
        <p:spPr bwMode="auto">
          <a:xfrm>
            <a:off x="1225550" y="3505200"/>
            <a:ext cx="2654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226" name="Line 10"/>
          <p:cNvSpPr>
            <a:spLocks noChangeShapeType="1"/>
          </p:cNvSpPr>
          <p:nvPr/>
        </p:nvSpPr>
        <p:spPr bwMode="auto">
          <a:xfrm>
            <a:off x="5111750" y="3505200"/>
            <a:ext cx="2273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9227" name="Rectangle 11"/>
          <p:cNvSpPr>
            <a:spLocks noChangeArrowheads="1"/>
          </p:cNvSpPr>
          <p:nvPr/>
        </p:nvSpPr>
        <p:spPr bwMode="auto">
          <a:xfrm>
            <a:off x="1511300" y="2881313"/>
            <a:ext cx="1458913"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atin typeface="Times New Roman" pitchFamily="18" charset="0"/>
              </a:rPr>
              <a:t>Data Flow</a:t>
            </a:r>
          </a:p>
          <a:p>
            <a:pPr algn="ctr" eaLnBrk="0" hangingPunct="0"/>
            <a:endParaRPr lang="en-US">
              <a:latin typeface="Times New Roman" pitchFamily="18" charset="0"/>
            </a:endParaRPr>
          </a:p>
          <a:p>
            <a:pPr algn="ctr" eaLnBrk="0" hangingPunct="0"/>
            <a:r>
              <a:rPr lang="en-US">
                <a:latin typeface="Times New Roman" pitchFamily="18" charset="0"/>
              </a:rPr>
              <a:t>Input</a:t>
            </a:r>
          </a:p>
        </p:txBody>
      </p:sp>
      <p:sp>
        <p:nvSpPr>
          <p:cNvPr id="9228" name="Rectangle 12"/>
          <p:cNvSpPr>
            <a:spLocks noChangeArrowheads="1"/>
          </p:cNvSpPr>
          <p:nvPr/>
        </p:nvSpPr>
        <p:spPr bwMode="auto">
          <a:xfrm>
            <a:off x="5472113" y="2881313"/>
            <a:ext cx="1458912"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atin typeface="Times New Roman" pitchFamily="18" charset="0"/>
              </a:rPr>
              <a:t>Data Flow</a:t>
            </a:r>
          </a:p>
          <a:p>
            <a:pPr algn="ctr" eaLnBrk="0" hangingPunct="0"/>
            <a:endParaRPr lang="en-US">
              <a:latin typeface="Times New Roman" pitchFamily="18" charset="0"/>
            </a:endParaRPr>
          </a:p>
          <a:p>
            <a:pPr algn="ctr" eaLnBrk="0" hangingPunct="0"/>
            <a:r>
              <a:rPr lang="en-US">
                <a:latin typeface="Times New Roman" pitchFamily="18" charset="0"/>
              </a:rPr>
              <a:t>Output</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1219200" y="381000"/>
            <a:ext cx="72390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Developing DFDs</a:t>
            </a:r>
          </a:p>
        </p:txBody>
      </p:sp>
      <p:sp>
        <p:nvSpPr>
          <p:cNvPr id="10245"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Context Diagram</a:t>
            </a:r>
          </a:p>
          <a:p>
            <a:pPr lvl="1" eaLnBrk="1" hangingPunct="1">
              <a:buSzPct val="75000"/>
            </a:pPr>
            <a:r>
              <a:rPr lang="en-US" smtClean="0"/>
              <a:t>System Overview</a:t>
            </a:r>
          </a:p>
          <a:p>
            <a:pPr lvl="1" eaLnBrk="1" hangingPunct="1">
              <a:buSzPct val="75000"/>
            </a:pPr>
            <a:r>
              <a:rPr lang="en-US" smtClean="0"/>
              <a:t>Little or no detail</a:t>
            </a:r>
          </a:p>
          <a:p>
            <a:pPr eaLnBrk="1" hangingPunct="1"/>
            <a:r>
              <a:rPr lang="en-US" smtClean="0"/>
              <a:t>Zero Level Explosion</a:t>
            </a:r>
          </a:p>
          <a:p>
            <a:pPr lvl="1" eaLnBrk="1" hangingPunct="1">
              <a:buSzPct val="75000"/>
            </a:pPr>
            <a:r>
              <a:rPr lang="en-US" smtClean="0"/>
              <a:t>More detailed</a:t>
            </a:r>
          </a:p>
          <a:p>
            <a:pPr eaLnBrk="1" hangingPunct="1"/>
            <a:r>
              <a:rPr lang="en-US" smtClean="0"/>
              <a:t>First,Second, Third Levels</a:t>
            </a:r>
          </a:p>
          <a:p>
            <a:pPr lvl="1" eaLnBrk="1" hangingPunct="1">
              <a:buSzPct val="75000"/>
            </a:pPr>
            <a:r>
              <a:rPr lang="en-US" smtClean="0"/>
              <a:t>More detailed levels</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Rectangle 4"/>
          <p:cNvSpPr>
            <a:spLocks noGrp="1" noChangeArrowheads="1"/>
          </p:cNvSpPr>
          <p:nvPr>
            <p:ph type="title"/>
          </p:nvPr>
        </p:nvSpPr>
        <p:spPr>
          <a:xfrm>
            <a:off x="1371600" y="457200"/>
            <a:ext cx="7086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Context DFD</a:t>
            </a:r>
          </a:p>
        </p:txBody>
      </p:sp>
      <p:sp>
        <p:nvSpPr>
          <p:cNvPr id="11269"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Basic overview of the system</a:t>
            </a:r>
          </a:p>
          <a:p>
            <a:pPr eaLnBrk="1" hangingPunct="1"/>
            <a:r>
              <a:rPr lang="en-US" smtClean="0"/>
              <a:t>Contains only 1 process</a:t>
            </a:r>
          </a:p>
          <a:p>
            <a:pPr lvl="1" eaLnBrk="1" hangingPunct="1">
              <a:buSzPct val="75000"/>
            </a:pPr>
            <a:r>
              <a:rPr lang="en-US" smtClean="0"/>
              <a:t>given the number zero</a:t>
            </a:r>
          </a:p>
          <a:p>
            <a:pPr eaLnBrk="1" hangingPunct="1"/>
            <a:r>
              <a:rPr lang="en-US" smtClean="0"/>
              <a:t>Shows all external entities</a:t>
            </a:r>
          </a:p>
          <a:p>
            <a:pPr eaLnBrk="1" hangingPunct="1"/>
            <a:r>
              <a:rPr lang="en-US" smtClean="0"/>
              <a:t>Major data flows among entities</a:t>
            </a:r>
          </a:p>
          <a:p>
            <a:pPr eaLnBrk="1" hangingPunct="1"/>
            <a:r>
              <a:rPr lang="en-US" smtClean="0"/>
              <a:t>Generally no data stores</a:t>
            </a:r>
          </a:p>
          <a:p>
            <a:pPr eaLnBrk="1" hangingPunct="1"/>
            <a:r>
              <a:rPr lang="en-US" smtClean="0"/>
              <a:t>Assign a name to the whole system</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Big Picture: Example</a:t>
            </a:r>
            <a:endParaRPr lang="en-ZA" dirty="0"/>
          </a:p>
        </p:txBody>
      </p:sp>
      <p:sp>
        <p:nvSpPr>
          <p:cNvPr id="3" name="Content Placeholder 2"/>
          <p:cNvSpPr>
            <a:spLocks noGrp="1"/>
          </p:cNvSpPr>
          <p:nvPr>
            <p:ph idx="1"/>
          </p:nvPr>
        </p:nvSpPr>
        <p:spPr/>
        <p:txBody>
          <a:bodyPr/>
          <a:lstStyle/>
          <a:p>
            <a:r>
              <a:rPr lang="en-ZA" dirty="0" smtClean="0"/>
              <a:t>Modelling: ‘Rental Apartment’ scenario</a:t>
            </a:r>
          </a:p>
          <a:p>
            <a:r>
              <a:rPr lang="en-ZA" dirty="0" smtClean="0"/>
              <a:t>What is it about?</a:t>
            </a:r>
          </a:p>
          <a:p>
            <a:pPr lvl="1"/>
            <a:r>
              <a:rPr lang="en-ZA" dirty="0" smtClean="0"/>
              <a:t>Apartment Rental</a:t>
            </a:r>
          </a:p>
          <a:p>
            <a:r>
              <a:rPr lang="en-ZA" dirty="0" smtClean="0"/>
              <a:t>Who is involve?</a:t>
            </a:r>
          </a:p>
          <a:p>
            <a:pPr lvl="1"/>
            <a:r>
              <a:rPr lang="en-ZA" dirty="0" smtClean="0"/>
              <a:t>Are they part of the system?</a:t>
            </a:r>
            <a:endParaRPr lang="en-ZA" dirty="0"/>
          </a:p>
        </p:txBody>
      </p:sp>
    </p:spTree>
    <p:extLst>
      <p:ext uri="{BB962C8B-B14F-4D97-AF65-F5344CB8AC3E}">
        <p14:creationId xmlns:p14="http://schemas.microsoft.com/office/powerpoint/2010/main" val="81058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533400" y="22860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Context DFD Examples</a:t>
            </a:r>
          </a:p>
        </p:txBody>
      </p:sp>
      <p:sp>
        <p:nvSpPr>
          <p:cNvPr id="12293" name="AutoShape 5"/>
          <p:cNvSpPr>
            <a:spLocks noChangeArrowheads="1"/>
          </p:cNvSpPr>
          <p:nvPr/>
        </p:nvSpPr>
        <p:spPr bwMode="auto">
          <a:xfrm>
            <a:off x="3359150" y="2597150"/>
            <a:ext cx="1816100" cy="21209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Line 6"/>
          <p:cNvSpPr>
            <a:spLocks noChangeShapeType="1"/>
          </p:cNvSpPr>
          <p:nvPr/>
        </p:nvSpPr>
        <p:spPr bwMode="auto">
          <a:xfrm>
            <a:off x="3359150" y="3124200"/>
            <a:ext cx="1816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295" name="Rectangle 7"/>
          <p:cNvSpPr>
            <a:spLocks noChangeArrowheads="1"/>
          </p:cNvSpPr>
          <p:nvPr/>
        </p:nvSpPr>
        <p:spPr bwMode="auto">
          <a:xfrm>
            <a:off x="4102100" y="2654300"/>
            <a:ext cx="333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0</a:t>
            </a:r>
          </a:p>
        </p:txBody>
      </p:sp>
      <p:sp>
        <p:nvSpPr>
          <p:cNvPr id="12296" name="Rectangle 8"/>
          <p:cNvSpPr>
            <a:spLocks noChangeArrowheads="1"/>
          </p:cNvSpPr>
          <p:nvPr/>
        </p:nvSpPr>
        <p:spPr bwMode="auto">
          <a:xfrm>
            <a:off x="3568700" y="3262313"/>
            <a:ext cx="148272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atin typeface="Times New Roman" pitchFamily="18" charset="0"/>
              </a:rPr>
              <a:t>Apartment</a:t>
            </a:r>
          </a:p>
          <a:p>
            <a:pPr algn="ctr" eaLnBrk="0" hangingPunct="0"/>
            <a:r>
              <a:rPr lang="en-US">
                <a:latin typeface="Times New Roman" pitchFamily="18" charset="0"/>
              </a:rPr>
              <a:t>Rental</a:t>
            </a:r>
          </a:p>
          <a:p>
            <a:pPr algn="ctr" eaLnBrk="0" hangingPunct="0"/>
            <a:r>
              <a:rPr lang="en-US">
                <a:latin typeface="Times New Roman" pitchFamily="18" charset="0"/>
              </a:rPr>
              <a:t>System</a:t>
            </a:r>
          </a:p>
        </p:txBody>
      </p:sp>
      <p:sp>
        <p:nvSpPr>
          <p:cNvPr id="12297" name="Rectangle 9"/>
          <p:cNvSpPr>
            <a:spLocks noChangeArrowheads="1"/>
          </p:cNvSpPr>
          <p:nvPr/>
        </p:nvSpPr>
        <p:spPr bwMode="auto">
          <a:xfrm>
            <a:off x="463550" y="2978150"/>
            <a:ext cx="1282700" cy="1282700"/>
          </a:xfrm>
          <a:prstGeom prst="rect">
            <a:avLst/>
          </a:prstGeom>
          <a:noFill/>
          <a:ln w="12700">
            <a:solidFill>
              <a:schemeClr val="tx1"/>
            </a:solidFill>
            <a:miter lim="800000"/>
            <a:headEnd/>
            <a:tailEnd/>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298" name="Rectangle 10"/>
          <p:cNvSpPr>
            <a:spLocks noChangeArrowheads="1"/>
          </p:cNvSpPr>
          <p:nvPr/>
        </p:nvSpPr>
        <p:spPr bwMode="auto">
          <a:xfrm>
            <a:off x="6788150" y="2444750"/>
            <a:ext cx="1282700" cy="1282700"/>
          </a:xfrm>
          <a:prstGeom prst="rect">
            <a:avLst/>
          </a:prstGeom>
          <a:noFill/>
          <a:ln w="12700">
            <a:solidFill>
              <a:schemeClr val="tx1"/>
            </a:solidFill>
            <a:miter lim="800000"/>
            <a:headEnd/>
            <a:tailEnd/>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299" name="Rectangle 11"/>
          <p:cNvSpPr>
            <a:spLocks noChangeArrowheads="1"/>
          </p:cNvSpPr>
          <p:nvPr/>
        </p:nvSpPr>
        <p:spPr bwMode="auto">
          <a:xfrm>
            <a:off x="3740150" y="5492750"/>
            <a:ext cx="1282700" cy="1282700"/>
          </a:xfrm>
          <a:prstGeom prst="rect">
            <a:avLst/>
          </a:prstGeom>
          <a:noFill/>
          <a:ln w="12700">
            <a:solidFill>
              <a:schemeClr val="tx1"/>
            </a:solidFill>
            <a:miter lim="800000"/>
            <a:headEnd/>
            <a:tailEnd/>
          </a:ln>
          <a:effectLst>
            <a:outerShdw dist="107763" dir="135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2300" name="Rectangle 12"/>
          <p:cNvSpPr>
            <a:spLocks noChangeArrowheads="1"/>
          </p:cNvSpPr>
          <p:nvPr/>
        </p:nvSpPr>
        <p:spPr bwMode="auto">
          <a:xfrm>
            <a:off x="520700" y="3338513"/>
            <a:ext cx="10255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Tenant</a:t>
            </a:r>
          </a:p>
        </p:txBody>
      </p:sp>
      <p:sp>
        <p:nvSpPr>
          <p:cNvPr id="12301" name="Line 13"/>
          <p:cNvSpPr>
            <a:spLocks noChangeShapeType="1"/>
          </p:cNvSpPr>
          <p:nvPr/>
        </p:nvSpPr>
        <p:spPr bwMode="auto">
          <a:xfrm>
            <a:off x="1758950" y="3810000"/>
            <a:ext cx="15113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02" name="Line 14"/>
          <p:cNvSpPr>
            <a:spLocks noChangeShapeType="1"/>
          </p:cNvSpPr>
          <p:nvPr/>
        </p:nvSpPr>
        <p:spPr bwMode="auto">
          <a:xfrm flipV="1">
            <a:off x="3886200" y="1822450"/>
            <a:ext cx="0" cy="698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03" name="Line 15"/>
          <p:cNvSpPr>
            <a:spLocks noChangeShapeType="1"/>
          </p:cNvSpPr>
          <p:nvPr/>
        </p:nvSpPr>
        <p:spPr bwMode="auto">
          <a:xfrm flipH="1">
            <a:off x="1060450" y="1828800"/>
            <a:ext cx="28321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04" name="Line 16"/>
          <p:cNvSpPr>
            <a:spLocks noChangeShapeType="1"/>
          </p:cNvSpPr>
          <p:nvPr/>
        </p:nvSpPr>
        <p:spPr bwMode="auto">
          <a:xfrm>
            <a:off x="1066800" y="1835150"/>
            <a:ext cx="0" cy="901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05" name="Line 17"/>
          <p:cNvSpPr>
            <a:spLocks noChangeShapeType="1"/>
          </p:cNvSpPr>
          <p:nvPr/>
        </p:nvSpPr>
        <p:spPr bwMode="auto">
          <a:xfrm>
            <a:off x="5187950" y="2971800"/>
            <a:ext cx="13589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06" name="Line 18"/>
          <p:cNvSpPr>
            <a:spLocks noChangeShapeType="1"/>
          </p:cNvSpPr>
          <p:nvPr/>
        </p:nvSpPr>
        <p:spPr bwMode="auto">
          <a:xfrm>
            <a:off x="4343400" y="4806950"/>
            <a:ext cx="0" cy="520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12307" name="Rectangle 19"/>
          <p:cNvSpPr>
            <a:spLocks noChangeArrowheads="1"/>
          </p:cNvSpPr>
          <p:nvPr/>
        </p:nvSpPr>
        <p:spPr bwMode="auto">
          <a:xfrm>
            <a:off x="4025900" y="5929313"/>
            <a:ext cx="823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Bank</a:t>
            </a:r>
          </a:p>
        </p:txBody>
      </p:sp>
      <p:sp>
        <p:nvSpPr>
          <p:cNvPr id="12308" name="Rectangle 20"/>
          <p:cNvSpPr>
            <a:spLocks noChangeArrowheads="1"/>
          </p:cNvSpPr>
          <p:nvPr/>
        </p:nvSpPr>
        <p:spPr bwMode="auto">
          <a:xfrm>
            <a:off x="6843713" y="2654300"/>
            <a:ext cx="12636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External</a:t>
            </a:r>
          </a:p>
          <a:p>
            <a:pPr eaLnBrk="0" hangingPunct="0"/>
            <a:r>
              <a:rPr lang="en-US">
                <a:latin typeface="Times New Roman" pitchFamily="18" charset="0"/>
              </a:rPr>
              <a:t>Manager</a:t>
            </a:r>
          </a:p>
        </p:txBody>
      </p:sp>
      <p:sp>
        <p:nvSpPr>
          <p:cNvPr id="12309" name="Rectangle 21"/>
          <p:cNvSpPr>
            <a:spLocks noChangeArrowheads="1"/>
          </p:cNvSpPr>
          <p:nvPr/>
        </p:nvSpPr>
        <p:spPr bwMode="auto">
          <a:xfrm>
            <a:off x="1892300" y="3414713"/>
            <a:ext cx="13652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Lease,</a:t>
            </a:r>
          </a:p>
          <a:p>
            <a:pPr eaLnBrk="0" hangingPunct="0"/>
            <a:r>
              <a:rPr lang="en-US">
                <a:latin typeface="Times New Roman" pitchFamily="18" charset="0"/>
              </a:rPr>
              <a:t>Payments</a:t>
            </a:r>
          </a:p>
        </p:txBody>
      </p:sp>
      <p:sp>
        <p:nvSpPr>
          <p:cNvPr id="12310" name="Rectangle 22"/>
          <p:cNvSpPr>
            <a:spLocks noChangeArrowheads="1"/>
          </p:cNvSpPr>
          <p:nvPr/>
        </p:nvSpPr>
        <p:spPr bwMode="auto">
          <a:xfrm>
            <a:off x="4557713" y="4862513"/>
            <a:ext cx="18478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Bank Deposit</a:t>
            </a:r>
          </a:p>
        </p:txBody>
      </p:sp>
      <p:sp>
        <p:nvSpPr>
          <p:cNvPr id="12311" name="Rectangle 23"/>
          <p:cNvSpPr>
            <a:spLocks noChangeArrowheads="1"/>
          </p:cNvSpPr>
          <p:nvPr/>
        </p:nvSpPr>
        <p:spPr bwMode="auto">
          <a:xfrm>
            <a:off x="5395913" y="2578100"/>
            <a:ext cx="10096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Lease</a:t>
            </a:r>
          </a:p>
          <a:p>
            <a:pPr eaLnBrk="0" hangingPunct="0"/>
            <a:r>
              <a:rPr lang="en-US">
                <a:latin typeface="Times New Roman" pitchFamily="18" charset="0"/>
              </a:rPr>
              <a:t>Cash</a:t>
            </a:r>
          </a:p>
          <a:p>
            <a:pPr eaLnBrk="0" hangingPunct="0"/>
            <a:r>
              <a:rPr lang="en-US">
                <a:latin typeface="Times New Roman" pitchFamily="18" charset="0"/>
              </a:rPr>
              <a:t>Report</a:t>
            </a:r>
          </a:p>
        </p:txBody>
      </p:sp>
      <p:sp>
        <p:nvSpPr>
          <p:cNvPr id="12312" name="Rectangle 24"/>
          <p:cNvSpPr>
            <a:spLocks noChangeArrowheads="1"/>
          </p:cNvSpPr>
          <p:nvPr/>
        </p:nvSpPr>
        <p:spPr bwMode="auto">
          <a:xfrm>
            <a:off x="1282700" y="1435100"/>
            <a:ext cx="23114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atin typeface="Times New Roman" pitchFamily="18" charset="0"/>
              </a:rPr>
              <a:t>Receipts, Notices</a:t>
            </a:r>
          </a:p>
        </p:txBody>
      </p:sp>
      <p:sp>
        <p:nvSpPr>
          <p:cNvPr id="12313" name="Text Box 25"/>
          <p:cNvSpPr txBox="1">
            <a:spLocks noChangeArrowheads="1"/>
          </p:cNvSpPr>
          <p:nvPr/>
        </p:nvSpPr>
        <p:spPr bwMode="auto">
          <a:xfrm>
            <a:off x="4572000" y="1066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t>Apartment Rental</a:t>
            </a:r>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Overview:</a:t>
            </a:r>
            <a:endParaRPr lang="en-ZA" smtClean="0"/>
          </a:p>
        </p:txBody>
      </p:sp>
      <p:sp>
        <p:nvSpPr>
          <p:cNvPr id="4099" name="Content Placeholder 2"/>
          <p:cNvSpPr>
            <a:spLocks noGrp="1"/>
          </p:cNvSpPr>
          <p:nvPr>
            <p:ph idx="1"/>
          </p:nvPr>
        </p:nvSpPr>
        <p:spPr/>
        <p:txBody>
          <a:bodyPr/>
          <a:lstStyle/>
          <a:p>
            <a:pPr eaLnBrk="1" hangingPunct="1"/>
            <a:r>
              <a:rPr lang="en-US" dirty="0" smtClean="0"/>
              <a:t>A written description of a system is wordy and difficult to follow</a:t>
            </a:r>
          </a:p>
          <a:p>
            <a:pPr eaLnBrk="1" hangingPunct="1"/>
            <a:r>
              <a:rPr lang="en-US" dirty="0" smtClean="0"/>
              <a:t>Experience has shown that a visual image can convey vital system information more effectively and efficiently</a:t>
            </a:r>
          </a:p>
          <a:p>
            <a:pPr eaLnBrk="1" hangingPunct="1"/>
            <a:r>
              <a:rPr lang="en-US" dirty="0" smtClean="0"/>
              <a:t>To document a system in </a:t>
            </a:r>
            <a:r>
              <a:rPr lang="en-US" b="1" dirty="0" smtClean="0"/>
              <a:t>graphic form </a:t>
            </a:r>
            <a:r>
              <a:rPr lang="en-US" dirty="0" smtClean="0"/>
              <a:t>is an important skill for AIS:</a:t>
            </a:r>
            <a:endParaRPr lang="en-ZA" dirty="0" smtClean="0"/>
          </a:p>
        </p:txBody>
      </p:sp>
      <p:sp>
        <p:nvSpPr>
          <p:cNvPr id="410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3C2324-58C9-466E-8102-5879574CF109}" type="slidenum">
              <a:rPr lang="en-GB" smtClean="0">
                <a:solidFill>
                  <a:schemeClr val="bg1"/>
                </a:solidFill>
              </a:rPr>
              <a:pPr eaLnBrk="1" hangingPunct="1"/>
              <a:t>18</a:t>
            </a:fld>
            <a:endParaRPr lang="en-GB" dirty="0" smtClean="0">
              <a:solidFill>
                <a:schemeClr val="bg1"/>
              </a:solidFill>
            </a:endParaRPr>
          </a:p>
        </p:txBody>
      </p:sp>
    </p:spTree>
    <p:extLst>
      <p:ext uri="{BB962C8B-B14F-4D97-AF65-F5344CB8AC3E}">
        <p14:creationId xmlns:p14="http://schemas.microsoft.com/office/powerpoint/2010/main" val="953061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78B032-BBDB-4744-BCD7-BB3AC323570F}" type="slidenum">
              <a:rPr lang="en-GB" smtClean="0">
                <a:solidFill>
                  <a:schemeClr val="bg1"/>
                </a:solidFill>
              </a:rPr>
              <a:pPr eaLnBrk="1" hangingPunct="1"/>
              <a:t>19</a:t>
            </a:fld>
            <a:endParaRPr lang="en-GB" smtClean="0">
              <a:solidFill>
                <a:schemeClr val="bg1"/>
              </a:solidFill>
            </a:endParaRPr>
          </a:p>
        </p:txBody>
      </p:sp>
      <p:sp>
        <p:nvSpPr>
          <p:cNvPr id="5123" name="AutoShape 2"/>
          <p:cNvSpPr>
            <a:spLocks noGrp="1" noChangeArrowheads="1"/>
          </p:cNvSpPr>
          <p:nvPr>
            <p:ph type="title"/>
          </p:nvPr>
        </p:nvSpPr>
        <p:spPr/>
        <p:txBody>
          <a:bodyPr/>
          <a:lstStyle/>
          <a:p>
            <a:pPr eaLnBrk="1" hangingPunct="1"/>
            <a:r>
              <a:rPr lang="en-US" smtClean="0"/>
              <a:t>Why Documentation?</a:t>
            </a:r>
          </a:p>
        </p:txBody>
      </p:sp>
      <p:sp>
        <p:nvSpPr>
          <p:cNvPr id="5124" name="Rectangle 4"/>
          <p:cNvSpPr>
            <a:spLocks noGrp="1" noChangeArrowheads="1"/>
          </p:cNvSpPr>
          <p:nvPr>
            <p:ph type="body" idx="1"/>
          </p:nvPr>
        </p:nvSpPr>
        <p:spPr>
          <a:xfrm>
            <a:off x="838200" y="2362200"/>
            <a:ext cx="8126413" cy="4162425"/>
          </a:xfrm>
          <a:noFill/>
        </p:spPr>
        <p:txBody>
          <a:bodyPr/>
          <a:lstStyle/>
          <a:p>
            <a:pPr eaLnBrk="1" hangingPunct="1">
              <a:lnSpc>
                <a:spcPct val="90000"/>
              </a:lnSpc>
            </a:pPr>
            <a:r>
              <a:rPr lang="en-US" dirty="0" smtClean="0"/>
              <a:t>Process documentation is a important skill in accounting systems:</a:t>
            </a:r>
          </a:p>
          <a:p>
            <a:pPr eaLnBrk="1" hangingPunct="1">
              <a:lnSpc>
                <a:spcPct val="90000"/>
              </a:lnSpc>
            </a:pPr>
            <a:r>
              <a:rPr lang="en-US" dirty="0" smtClean="0"/>
              <a:t> You will learn that </a:t>
            </a:r>
            <a:r>
              <a:rPr lang="en-US" b="1" dirty="0" smtClean="0"/>
              <a:t>data flow diagrams</a:t>
            </a:r>
            <a:r>
              <a:rPr lang="en-US" dirty="0" smtClean="0"/>
              <a:t> portray a business processes’ activities, stores of data, and flows of data among those elements. </a:t>
            </a:r>
          </a:p>
        </p:txBody>
      </p:sp>
    </p:spTree>
    <p:extLst>
      <p:ext uri="{BB962C8B-B14F-4D97-AF65-F5344CB8AC3E}">
        <p14:creationId xmlns:p14="http://schemas.microsoft.com/office/powerpoint/2010/main" val="2073622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Bigger Picture:</a:t>
            </a:r>
            <a:endParaRPr lang="en-ZA" dirty="0"/>
          </a:p>
        </p:txBody>
      </p:sp>
      <p:sp>
        <p:nvSpPr>
          <p:cNvPr id="3" name="Content Placeholder 2"/>
          <p:cNvSpPr>
            <a:spLocks noGrp="1"/>
          </p:cNvSpPr>
          <p:nvPr>
            <p:ph idx="1"/>
          </p:nvPr>
        </p:nvSpPr>
        <p:spPr/>
        <p:txBody>
          <a:bodyPr/>
          <a:lstStyle/>
          <a:p>
            <a:r>
              <a:rPr lang="en-ZA" sz="2800" dirty="0"/>
              <a:t>Wider/broader definition of accounting systems:  </a:t>
            </a:r>
            <a:endParaRPr lang="en-ZA" sz="2800" dirty="0" smtClean="0"/>
          </a:p>
          <a:p>
            <a:pPr lvl="1"/>
            <a:r>
              <a:rPr lang="en-ZA" dirty="0" smtClean="0"/>
              <a:t>to </a:t>
            </a:r>
            <a:r>
              <a:rPr lang="en-ZA" dirty="0"/>
              <a:t>provide the basic knowledge required to understand financial statements, </a:t>
            </a:r>
            <a:endParaRPr lang="en-ZA" dirty="0" smtClean="0"/>
          </a:p>
          <a:p>
            <a:pPr lvl="1"/>
            <a:r>
              <a:rPr lang="en-ZA" dirty="0" smtClean="0"/>
              <a:t>the </a:t>
            </a:r>
            <a:r>
              <a:rPr lang="en-ZA" dirty="0"/>
              <a:t>concepts that rule the elaboration of the information derived from a firm’s activity, </a:t>
            </a:r>
            <a:endParaRPr lang="en-ZA" dirty="0" smtClean="0"/>
          </a:p>
          <a:p>
            <a:pPr lvl="1"/>
            <a:r>
              <a:rPr lang="en-ZA" dirty="0" smtClean="0"/>
              <a:t>the </a:t>
            </a:r>
            <a:r>
              <a:rPr lang="en-ZA" dirty="0"/>
              <a:t>accounting methodology and the most common tools used in accounting.</a:t>
            </a:r>
          </a:p>
          <a:p>
            <a:endParaRPr lang="en-ZA" dirty="0"/>
          </a:p>
        </p:txBody>
      </p:sp>
    </p:spTree>
    <p:extLst>
      <p:ext uri="{BB962C8B-B14F-4D97-AF65-F5344CB8AC3E}">
        <p14:creationId xmlns:p14="http://schemas.microsoft.com/office/powerpoint/2010/main" val="122648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More Documentation:</a:t>
            </a:r>
            <a:endParaRPr lang="en-ZA" dirty="0"/>
          </a:p>
        </p:txBody>
      </p:sp>
      <p:sp>
        <p:nvSpPr>
          <p:cNvPr id="3" name="Content Placeholder 2"/>
          <p:cNvSpPr>
            <a:spLocks noGrp="1"/>
          </p:cNvSpPr>
          <p:nvPr>
            <p:ph idx="1"/>
          </p:nvPr>
        </p:nvSpPr>
        <p:spPr/>
        <p:txBody>
          <a:bodyPr/>
          <a:lstStyle/>
          <a:p>
            <a:r>
              <a:rPr lang="en-US" b="1" dirty="0" smtClean="0"/>
              <a:t>Systems flowcharts</a:t>
            </a:r>
            <a:r>
              <a:rPr lang="en-US" dirty="0" smtClean="0"/>
              <a:t>, on the other hand, present a comprehensive picture of the management, operations, information systems, and process controls embodied in business processes.</a:t>
            </a:r>
          </a:p>
          <a:p>
            <a:endParaRPr lang="en-ZA" dirty="0"/>
          </a:p>
        </p:txBody>
      </p:sp>
    </p:spTree>
    <p:extLst>
      <p:ext uri="{BB962C8B-B14F-4D97-AF65-F5344CB8AC3E}">
        <p14:creationId xmlns:p14="http://schemas.microsoft.com/office/powerpoint/2010/main" val="6325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8138"/>
            <a:ext cx="7921625" cy="651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58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8EDA4F-8FBA-4B3F-A569-DD6D510CF522}" type="slidenum">
              <a:rPr lang="en-GB" smtClean="0">
                <a:solidFill>
                  <a:schemeClr val="bg1"/>
                </a:solidFill>
              </a:rPr>
              <a:pPr eaLnBrk="1" hangingPunct="1"/>
              <a:t>22</a:t>
            </a:fld>
            <a:endParaRPr lang="en-GB" smtClean="0">
              <a:solidFill>
                <a:schemeClr val="bg1"/>
              </a:solidFill>
            </a:endParaRPr>
          </a:p>
        </p:txBody>
      </p:sp>
      <p:sp>
        <p:nvSpPr>
          <p:cNvPr id="7171" name="AutoShape 2"/>
          <p:cNvSpPr>
            <a:spLocks noGrp="1" noChangeArrowheads="1"/>
          </p:cNvSpPr>
          <p:nvPr>
            <p:ph type="title"/>
          </p:nvPr>
        </p:nvSpPr>
        <p:spPr/>
        <p:txBody>
          <a:bodyPr/>
          <a:lstStyle/>
          <a:p>
            <a:pPr eaLnBrk="1" hangingPunct="1"/>
            <a:r>
              <a:rPr lang="en-US" smtClean="0"/>
              <a:t>Context Diagram:</a:t>
            </a:r>
          </a:p>
        </p:txBody>
      </p:sp>
      <p:sp>
        <p:nvSpPr>
          <p:cNvPr id="7172" name="Rectangle 3"/>
          <p:cNvSpPr>
            <a:spLocks noGrp="1" noChangeArrowheads="1"/>
          </p:cNvSpPr>
          <p:nvPr>
            <p:ph type="body" idx="1"/>
          </p:nvPr>
        </p:nvSpPr>
        <p:spPr>
          <a:xfrm>
            <a:off x="838200" y="2362200"/>
            <a:ext cx="8054975" cy="4306888"/>
          </a:xfrm>
        </p:spPr>
        <p:txBody>
          <a:bodyPr/>
          <a:lstStyle/>
          <a:p>
            <a:pPr eaLnBrk="1" hangingPunct="1"/>
            <a:r>
              <a:rPr lang="en-US" smtClean="0"/>
              <a:t>Is a top-level, or least detail diagram of an information system:</a:t>
            </a:r>
          </a:p>
          <a:p>
            <a:pPr lvl="1" eaLnBrk="1" hangingPunct="1"/>
            <a:r>
              <a:rPr lang="en-US" smtClean="0"/>
              <a:t>Depicting the system and ALL of its activities as a single BUBBLE</a:t>
            </a:r>
          </a:p>
          <a:p>
            <a:pPr lvl="1" eaLnBrk="1" hangingPunct="1"/>
            <a:r>
              <a:rPr lang="en-US" smtClean="0"/>
              <a:t>And shows data flows into and out of the system into external entities</a:t>
            </a:r>
          </a:p>
          <a:p>
            <a:pPr eaLnBrk="1" hangingPunct="1"/>
            <a:r>
              <a:rPr lang="en-US" b="1" smtClean="0"/>
              <a:t>Entity</a:t>
            </a:r>
            <a:r>
              <a:rPr lang="en-US" smtClean="0"/>
              <a:t>: person, place, or thing; something that data are send to/receive</a:t>
            </a:r>
          </a:p>
        </p:txBody>
      </p:sp>
    </p:spTree>
    <p:extLst>
      <p:ext uri="{BB962C8B-B14F-4D97-AF65-F5344CB8AC3E}">
        <p14:creationId xmlns:p14="http://schemas.microsoft.com/office/powerpoint/2010/main" val="3875686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F01B57-7756-4902-859D-AAAFA1BCB91D}" type="slidenum">
              <a:rPr lang="en-GB" smtClean="0">
                <a:solidFill>
                  <a:schemeClr val="bg1"/>
                </a:solidFill>
              </a:rPr>
              <a:pPr eaLnBrk="1" hangingPunct="1"/>
              <a:t>23</a:t>
            </a:fld>
            <a:endParaRPr lang="en-GB" smtClean="0">
              <a:solidFill>
                <a:schemeClr val="bg1"/>
              </a:solidFill>
            </a:endParaRPr>
          </a:p>
        </p:txBody>
      </p:sp>
      <p:sp>
        <p:nvSpPr>
          <p:cNvPr id="8195" name="AutoShape 2"/>
          <p:cNvSpPr>
            <a:spLocks noGrp="1" noChangeArrowheads="1"/>
          </p:cNvSpPr>
          <p:nvPr>
            <p:ph type="title"/>
          </p:nvPr>
        </p:nvSpPr>
        <p:spPr/>
        <p:txBody>
          <a:bodyPr/>
          <a:lstStyle/>
          <a:p>
            <a:pPr eaLnBrk="1" hangingPunct="1"/>
            <a:r>
              <a:rPr lang="en-US" smtClean="0"/>
              <a:t>Context Diagram: Cash Receipts</a:t>
            </a:r>
          </a:p>
        </p:txBody>
      </p:sp>
      <p:pic>
        <p:nvPicPr>
          <p:cNvPr id="819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2886075"/>
            <a:ext cx="8054975" cy="2800350"/>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106438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03D7B0-7854-4159-8A20-79505E845D81}" type="slidenum">
              <a:rPr lang="en-GB" smtClean="0">
                <a:solidFill>
                  <a:schemeClr val="bg1"/>
                </a:solidFill>
              </a:rPr>
              <a:pPr eaLnBrk="1" hangingPunct="1"/>
              <a:t>24</a:t>
            </a:fld>
            <a:endParaRPr lang="en-GB" smtClean="0">
              <a:solidFill>
                <a:schemeClr val="bg1"/>
              </a:solidFill>
            </a:endParaRPr>
          </a:p>
        </p:txBody>
      </p:sp>
      <p:sp>
        <p:nvSpPr>
          <p:cNvPr id="9219" name="AutoShape 2"/>
          <p:cNvSpPr>
            <a:spLocks noGrp="1" noChangeArrowheads="1"/>
          </p:cNvSpPr>
          <p:nvPr>
            <p:ph type="title"/>
          </p:nvPr>
        </p:nvSpPr>
        <p:spPr/>
        <p:txBody>
          <a:bodyPr/>
          <a:lstStyle/>
          <a:p>
            <a:pPr eaLnBrk="1" hangingPunct="1"/>
            <a:r>
              <a:rPr lang="en-US" smtClean="0"/>
              <a:t>Top-down analysis:</a:t>
            </a:r>
          </a:p>
        </p:txBody>
      </p:sp>
      <p:sp>
        <p:nvSpPr>
          <p:cNvPr id="9220" name="Rectangle 3"/>
          <p:cNvSpPr>
            <a:spLocks noGrp="1" noChangeArrowheads="1"/>
          </p:cNvSpPr>
          <p:nvPr>
            <p:ph type="body" idx="1"/>
          </p:nvPr>
        </p:nvSpPr>
        <p:spPr>
          <a:xfrm>
            <a:off x="838200" y="2362200"/>
            <a:ext cx="7693025" cy="4162425"/>
          </a:xfrm>
        </p:spPr>
        <p:txBody>
          <a:bodyPr/>
          <a:lstStyle/>
          <a:p>
            <a:pPr eaLnBrk="1" hangingPunct="1"/>
            <a:r>
              <a:rPr lang="en-US" smtClean="0"/>
              <a:t>The challenge is now to go INTO the bubble and see the INTERNAL workings or </a:t>
            </a:r>
            <a:r>
              <a:rPr lang="en-US" b="1" smtClean="0"/>
              <a:t>PROCESSES</a:t>
            </a:r>
          </a:p>
          <a:p>
            <a:pPr lvl="1" eaLnBrk="1" hangingPunct="1"/>
            <a:r>
              <a:rPr lang="en-US" smtClean="0"/>
              <a:t>Identify ‘0-level’ diagram</a:t>
            </a:r>
          </a:p>
          <a:p>
            <a:pPr lvl="1" eaLnBrk="1" hangingPunct="1"/>
            <a:r>
              <a:rPr lang="en-US" smtClean="0"/>
              <a:t>Further analysis ‘1-level diagram’, etc.</a:t>
            </a:r>
          </a:p>
          <a:p>
            <a:pPr lvl="1" eaLnBrk="1" hangingPunct="1"/>
            <a:r>
              <a:rPr lang="en-US" smtClean="0"/>
              <a:t>Till a bubble perform one activity: cannot break it down in sub activities: functional primitives</a:t>
            </a:r>
          </a:p>
          <a:p>
            <a:pPr eaLnBrk="1" hangingPunct="1"/>
            <a:r>
              <a:rPr lang="en-US" smtClean="0"/>
              <a:t>Consider the following </a:t>
            </a:r>
            <a:r>
              <a:rPr lang="en-US" b="1" smtClean="0"/>
              <a:t>NARRATIVE</a:t>
            </a:r>
            <a:r>
              <a:rPr lang="en-US" smtClean="0"/>
              <a:t>:								</a:t>
            </a:r>
          </a:p>
        </p:txBody>
      </p:sp>
    </p:spTree>
    <p:extLst>
      <p:ext uri="{BB962C8B-B14F-4D97-AF65-F5344CB8AC3E}">
        <p14:creationId xmlns:p14="http://schemas.microsoft.com/office/powerpoint/2010/main" val="1335319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044AE1-B2DB-490F-93C1-839FF566CBD5}" type="slidenum">
              <a:rPr lang="en-GB" smtClean="0">
                <a:solidFill>
                  <a:schemeClr val="bg1"/>
                </a:solidFill>
              </a:rPr>
              <a:pPr eaLnBrk="1" hangingPunct="1"/>
              <a:t>25</a:t>
            </a:fld>
            <a:endParaRPr lang="en-GB" smtClean="0">
              <a:solidFill>
                <a:schemeClr val="bg1"/>
              </a:solidFill>
            </a:endParaRPr>
          </a:p>
        </p:txBody>
      </p:sp>
      <p:pic>
        <p:nvPicPr>
          <p:cNvPr id="102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692150"/>
            <a:ext cx="81184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753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3D4A9F-D6DA-442A-910E-D672790BE445}" type="slidenum">
              <a:rPr lang="en-GB" smtClean="0">
                <a:solidFill>
                  <a:schemeClr val="bg1"/>
                </a:solidFill>
              </a:rPr>
              <a:pPr eaLnBrk="1" hangingPunct="1"/>
              <a:t>26</a:t>
            </a:fld>
            <a:endParaRPr lang="en-GB" smtClean="0">
              <a:solidFill>
                <a:schemeClr val="bg1"/>
              </a:solidFill>
            </a:endParaRPr>
          </a:p>
        </p:txBody>
      </p:sp>
      <p:sp>
        <p:nvSpPr>
          <p:cNvPr id="11267" name="AutoShape 2"/>
          <p:cNvSpPr>
            <a:spLocks noGrp="1" noChangeArrowheads="1"/>
          </p:cNvSpPr>
          <p:nvPr>
            <p:ph type="title"/>
          </p:nvPr>
        </p:nvSpPr>
        <p:spPr/>
        <p:txBody>
          <a:bodyPr/>
          <a:lstStyle/>
          <a:p>
            <a:pPr eaLnBrk="1" hangingPunct="1"/>
            <a:r>
              <a:rPr lang="en-ZA" smtClean="0"/>
              <a:t>Steps to follow:</a:t>
            </a:r>
            <a:endParaRPr lang="en-GB" smtClean="0"/>
          </a:p>
        </p:txBody>
      </p:sp>
      <p:sp>
        <p:nvSpPr>
          <p:cNvPr id="11268" name="Rectangle 3"/>
          <p:cNvSpPr>
            <a:spLocks noGrp="1" noChangeArrowheads="1"/>
          </p:cNvSpPr>
          <p:nvPr>
            <p:ph type="body" idx="1"/>
          </p:nvPr>
        </p:nvSpPr>
        <p:spPr>
          <a:xfrm>
            <a:off x="838200" y="2362200"/>
            <a:ext cx="8305800" cy="4306888"/>
          </a:xfrm>
        </p:spPr>
        <p:txBody>
          <a:bodyPr/>
          <a:lstStyle/>
          <a:p>
            <a:pPr marL="514350" indent="-514350" eaLnBrk="1" hangingPunct="1">
              <a:buFont typeface="Arial" charset="0"/>
              <a:buAutoNum type="arabicPeriod"/>
            </a:pPr>
            <a:r>
              <a:rPr lang="en-ZA" dirty="0" smtClean="0"/>
              <a:t>Rewrite in paragraph and line form</a:t>
            </a:r>
          </a:p>
          <a:p>
            <a:pPr marL="514350" indent="-514350" eaLnBrk="1" hangingPunct="1">
              <a:buFont typeface="Arial" charset="0"/>
              <a:buAutoNum type="arabicPeriod"/>
            </a:pPr>
            <a:r>
              <a:rPr lang="en-US" dirty="0" smtClean="0"/>
              <a:t>Identify the ENTITIES and ACTIVITIES</a:t>
            </a:r>
          </a:p>
          <a:p>
            <a:pPr marL="514350" indent="-514350" eaLnBrk="1" hangingPunct="1">
              <a:buFont typeface="Arial" charset="0"/>
              <a:buAutoNum type="arabicPeriod"/>
            </a:pPr>
            <a:r>
              <a:rPr lang="en-US" dirty="0" smtClean="0"/>
              <a:t>Draw-up the </a:t>
            </a:r>
            <a:r>
              <a:rPr lang="en-US" b="1" dirty="0" smtClean="0"/>
              <a:t>ENTITY-ACTIVITY Table</a:t>
            </a:r>
          </a:p>
          <a:p>
            <a:pPr marL="514350" indent="-514350" eaLnBrk="1" hangingPunct="1">
              <a:buFont typeface="Arial" charset="0"/>
              <a:buAutoNum type="arabicPeriod"/>
            </a:pPr>
            <a:r>
              <a:rPr lang="en-US" dirty="0" smtClean="0"/>
              <a:t>Identify the activities that are NOT Information Processes</a:t>
            </a:r>
          </a:p>
          <a:p>
            <a:pPr marL="914400" lvl="1" indent="-514350" eaLnBrk="1" hangingPunct="1">
              <a:buFontTx/>
              <a:buAutoNum type="alphaLcPeriod"/>
            </a:pPr>
            <a:r>
              <a:rPr lang="en-US" dirty="0" smtClean="0"/>
              <a:t>They become the external ENTITIES</a:t>
            </a:r>
          </a:p>
          <a:p>
            <a:pPr marL="0" indent="0" eaLnBrk="1" hangingPunct="1">
              <a:buNone/>
            </a:pPr>
            <a:endParaRPr lang="en-GB" dirty="0" smtClean="0"/>
          </a:p>
        </p:txBody>
      </p:sp>
    </p:spTree>
    <p:extLst>
      <p:ext uri="{BB962C8B-B14F-4D97-AF65-F5344CB8AC3E}">
        <p14:creationId xmlns:p14="http://schemas.microsoft.com/office/powerpoint/2010/main" val="648892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Steps:</a:t>
            </a:r>
            <a:endParaRPr lang="en-ZA" dirty="0"/>
          </a:p>
        </p:txBody>
      </p:sp>
      <p:sp>
        <p:nvSpPr>
          <p:cNvPr id="3" name="Content Placeholder 2"/>
          <p:cNvSpPr>
            <a:spLocks noGrp="1"/>
          </p:cNvSpPr>
          <p:nvPr>
            <p:ph idx="1"/>
          </p:nvPr>
        </p:nvSpPr>
        <p:spPr/>
        <p:txBody>
          <a:bodyPr/>
          <a:lstStyle/>
          <a:p>
            <a:pPr marL="514350" indent="-514350" eaLnBrk="1" hangingPunct="1">
              <a:buFont typeface="+mj-lt"/>
              <a:buAutoNum type="arabicPeriod" startAt="5"/>
            </a:pPr>
            <a:r>
              <a:rPr lang="en-US" dirty="0" smtClean="0"/>
              <a:t>Draw the CONTEXT DIAGRAM</a:t>
            </a:r>
          </a:p>
          <a:p>
            <a:pPr marL="514350" indent="-514350" eaLnBrk="1" hangingPunct="1">
              <a:buFont typeface="Arial" charset="0"/>
              <a:buAutoNum type="arabicPeriod" startAt="5"/>
            </a:pPr>
            <a:r>
              <a:rPr lang="en-US" dirty="0" smtClean="0"/>
              <a:t>Group the related processes together to form the Level 0 diagram</a:t>
            </a:r>
            <a:endParaRPr lang="en-ZA" dirty="0" smtClean="0"/>
          </a:p>
          <a:p>
            <a:endParaRPr lang="en-ZA" dirty="0"/>
          </a:p>
        </p:txBody>
      </p:sp>
    </p:spTree>
    <p:extLst>
      <p:ext uri="{BB962C8B-B14F-4D97-AF65-F5344CB8AC3E}">
        <p14:creationId xmlns:p14="http://schemas.microsoft.com/office/powerpoint/2010/main" val="1504150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2725"/>
            <a:ext cx="7489825" cy="60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495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5ED97F-AA07-4811-A93B-914314D90399}" type="slidenum">
              <a:rPr lang="en-GB" smtClean="0">
                <a:solidFill>
                  <a:schemeClr val="bg1"/>
                </a:solidFill>
              </a:rPr>
              <a:pPr eaLnBrk="1" hangingPunct="1"/>
              <a:t>29</a:t>
            </a:fld>
            <a:endParaRPr lang="en-GB" smtClean="0">
              <a:solidFill>
                <a:schemeClr val="bg1"/>
              </a:solidFill>
            </a:endParaRPr>
          </a:p>
        </p:txBody>
      </p:sp>
      <p:sp>
        <p:nvSpPr>
          <p:cNvPr id="13315" name="AutoShape 2"/>
          <p:cNvSpPr>
            <a:spLocks noGrp="1" noChangeArrowheads="1"/>
          </p:cNvSpPr>
          <p:nvPr>
            <p:ph type="title"/>
          </p:nvPr>
        </p:nvSpPr>
        <p:spPr/>
        <p:txBody>
          <a:bodyPr/>
          <a:lstStyle/>
          <a:p>
            <a:pPr eaLnBrk="1" hangingPunct="1"/>
            <a:r>
              <a:rPr lang="en-ZA" dirty="0" smtClean="0"/>
              <a:t>Activities:</a:t>
            </a:r>
            <a:endParaRPr lang="en-GB" dirty="0" smtClean="0"/>
          </a:p>
        </p:txBody>
      </p:sp>
      <p:sp>
        <p:nvSpPr>
          <p:cNvPr id="13316" name="Rectangle 3"/>
          <p:cNvSpPr>
            <a:spLocks noGrp="1" noChangeArrowheads="1"/>
          </p:cNvSpPr>
          <p:nvPr>
            <p:ph type="body" idx="1"/>
          </p:nvPr>
        </p:nvSpPr>
        <p:spPr>
          <a:xfrm>
            <a:off x="818909" y="2133600"/>
            <a:ext cx="8305800" cy="4162425"/>
          </a:xfrm>
        </p:spPr>
        <p:txBody>
          <a:bodyPr/>
          <a:lstStyle/>
          <a:p>
            <a:pPr eaLnBrk="1" hangingPunct="1"/>
            <a:r>
              <a:rPr lang="en-ZA" sz="2800" dirty="0" smtClean="0"/>
              <a:t>Any ACTION performed is an activity, like:</a:t>
            </a:r>
          </a:p>
          <a:p>
            <a:pPr lvl="1" eaLnBrk="1" hangingPunct="1"/>
            <a:r>
              <a:rPr lang="en-ZA" dirty="0" smtClean="0"/>
              <a:t>DATA: send, transform, file, retrieve or receive</a:t>
            </a:r>
          </a:p>
          <a:p>
            <a:pPr lvl="1" eaLnBrk="1" hangingPunct="1"/>
            <a:r>
              <a:rPr lang="en-ZA" dirty="0" smtClean="0"/>
              <a:t>OPERATIONS PROCESS: picking/inspecting goods in a warehouse, counting cash</a:t>
            </a:r>
          </a:p>
          <a:p>
            <a:pPr eaLnBrk="1" hangingPunct="1"/>
            <a:r>
              <a:rPr lang="en-ZA" sz="2800" dirty="0" smtClean="0"/>
              <a:t>For each activity, there is an entity, because an entity performs an activity</a:t>
            </a:r>
          </a:p>
          <a:p>
            <a:pPr eaLnBrk="1" hangingPunct="1"/>
            <a:r>
              <a:rPr lang="en-ZA" sz="2800" dirty="0" smtClean="0"/>
              <a:t>An entity is a person, place or thing</a:t>
            </a:r>
          </a:p>
          <a:p>
            <a:pPr eaLnBrk="1" hangingPunct="1"/>
            <a:r>
              <a:rPr lang="en-ZA" sz="2800" dirty="0" smtClean="0"/>
              <a:t>Prepare the </a:t>
            </a:r>
            <a:r>
              <a:rPr lang="en-ZA" sz="2800" b="1" dirty="0" smtClean="0"/>
              <a:t>TABLE of Entities and Activities</a:t>
            </a:r>
          </a:p>
          <a:p>
            <a:pPr lvl="1" eaLnBrk="1" hangingPunct="1"/>
            <a:endParaRPr lang="en-GB" dirty="0" smtClean="0"/>
          </a:p>
        </p:txBody>
      </p:sp>
    </p:spTree>
    <p:extLst>
      <p:ext uri="{BB962C8B-B14F-4D97-AF65-F5344CB8AC3E}">
        <p14:creationId xmlns:p14="http://schemas.microsoft.com/office/powerpoint/2010/main" val="3427128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t>
            </a:r>
            <a:r>
              <a:rPr lang="en-ZA" b="1" dirty="0"/>
              <a:t>utility </a:t>
            </a:r>
            <a:r>
              <a:rPr lang="en-ZA" dirty="0"/>
              <a:t>of the </a:t>
            </a:r>
            <a:r>
              <a:rPr lang="en-ZA" dirty="0" smtClean="0"/>
              <a:t>AIS</a:t>
            </a:r>
            <a:endParaRPr lang="en-ZA" dirty="0"/>
          </a:p>
        </p:txBody>
      </p:sp>
      <p:sp>
        <p:nvSpPr>
          <p:cNvPr id="3" name="Content Placeholder 2"/>
          <p:cNvSpPr>
            <a:spLocks noGrp="1"/>
          </p:cNvSpPr>
          <p:nvPr>
            <p:ph idx="1"/>
          </p:nvPr>
        </p:nvSpPr>
        <p:spPr/>
        <p:txBody>
          <a:bodyPr/>
          <a:lstStyle/>
          <a:p>
            <a:r>
              <a:rPr lang="en-ZA" sz="2400" dirty="0" smtClean="0"/>
              <a:t>It </a:t>
            </a:r>
            <a:r>
              <a:rPr lang="en-ZA" sz="2400" dirty="0"/>
              <a:t>is also important to </a:t>
            </a:r>
            <a:r>
              <a:rPr lang="en-ZA" sz="2400" dirty="0" smtClean="0"/>
              <a:t>highlight how </a:t>
            </a:r>
            <a:r>
              <a:rPr lang="en-ZA" sz="2400" dirty="0"/>
              <a:t>accounting orders and treats the information in such a way that it helps a firm in its decision making </a:t>
            </a:r>
            <a:r>
              <a:rPr lang="en-ZA" sz="2400" dirty="0" smtClean="0"/>
              <a:t>process</a:t>
            </a:r>
            <a:r>
              <a:rPr lang="en-ZA" sz="2400" dirty="0"/>
              <a:t>:</a:t>
            </a:r>
            <a:r>
              <a:rPr lang="en-ZA" sz="2400" dirty="0" smtClean="0"/>
              <a:t> </a:t>
            </a:r>
          </a:p>
          <a:p>
            <a:pPr lvl="1"/>
            <a:r>
              <a:rPr lang="en-ZA" sz="2400" dirty="0" smtClean="0"/>
              <a:t>The </a:t>
            </a:r>
            <a:r>
              <a:rPr lang="en-ZA" sz="2400" dirty="0"/>
              <a:t>interpretation of the accounting information, which is reflected in the financial statements, is key to the success of a firm. </a:t>
            </a:r>
            <a:endParaRPr lang="en-ZA" sz="2400" dirty="0" smtClean="0"/>
          </a:p>
          <a:p>
            <a:pPr lvl="1"/>
            <a:r>
              <a:rPr lang="en-ZA" sz="2400" dirty="0" smtClean="0"/>
              <a:t>To </a:t>
            </a:r>
            <a:r>
              <a:rPr lang="en-ZA" sz="2400" dirty="0"/>
              <a:t>understand and comprehend the concepts, methodology and utility of financial </a:t>
            </a:r>
            <a:r>
              <a:rPr lang="en-ZA" sz="2400" dirty="0" smtClean="0"/>
              <a:t>accounting</a:t>
            </a:r>
            <a:endParaRPr lang="en-ZA" sz="2400" dirty="0"/>
          </a:p>
        </p:txBody>
      </p:sp>
    </p:spTree>
    <p:extLst>
      <p:ext uri="{BB962C8B-B14F-4D97-AF65-F5344CB8AC3E}">
        <p14:creationId xmlns:p14="http://schemas.microsoft.com/office/powerpoint/2010/main" val="626476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DFCED4-B2B6-4A2C-ABF1-BA1B61C8BEDD}" type="slidenum">
              <a:rPr lang="en-GB" smtClean="0">
                <a:solidFill>
                  <a:schemeClr val="bg1"/>
                </a:solidFill>
              </a:rPr>
              <a:pPr eaLnBrk="1" hangingPunct="1"/>
              <a:t>30</a:t>
            </a:fld>
            <a:endParaRPr lang="en-GB" smtClean="0">
              <a:solidFill>
                <a:schemeClr val="bg1"/>
              </a:solidFill>
            </a:endParaRPr>
          </a:p>
        </p:txBody>
      </p:sp>
      <p:sp>
        <p:nvSpPr>
          <p:cNvPr id="14339" name="AutoShape 2"/>
          <p:cNvSpPr>
            <a:spLocks noGrp="1" noChangeArrowheads="1"/>
          </p:cNvSpPr>
          <p:nvPr>
            <p:ph type="title"/>
          </p:nvPr>
        </p:nvSpPr>
        <p:spPr/>
        <p:txBody>
          <a:bodyPr/>
          <a:lstStyle/>
          <a:p>
            <a:pPr eaLnBrk="1" hangingPunct="1"/>
            <a:r>
              <a:rPr lang="en-ZA" sz="3200" smtClean="0"/>
              <a:t>Identify the ENTITIES &amp; ACTIVITIES:</a:t>
            </a:r>
            <a:endParaRPr lang="en-GB" sz="3200" smtClean="0"/>
          </a:p>
        </p:txBody>
      </p:sp>
      <p:sp>
        <p:nvSpPr>
          <p:cNvPr id="14340" name="Rectangle 3"/>
          <p:cNvSpPr>
            <a:spLocks noGrp="1" noChangeArrowheads="1"/>
          </p:cNvSpPr>
          <p:nvPr>
            <p:ph type="body" idx="1"/>
          </p:nvPr>
        </p:nvSpPr>
        <p:spPr/>
        <p:txBody>
          <a:bodyPr/>
          <a:lstStyle/>
          <a:p>
            <a:pPr eaLnBrk="1" hangingPunct="1"/>
            <a:r>
              <a:rPr lang="en-ZA" smtClean="0"/>
              <a:t>See next slide</a:t>
            </a:r>
            <a:endParaRPr lang="en-GB" smtClean="0"/>
          </a:p>
        </p:txBody>
      </p:sp>
    </p:spTree>
    <p:extLst>
      <p:ext uri="{BB962C8B-B14F-4D97-AF65-F5344CB8AC3E}">
        <p14:creationId xmlns:p14="http://schemas.microsoft.com/office/powerpoint/2010/main" val="1505542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E5653B-4563-4511-AB59-AFD660766CE3}" type="slidenum">
              <a:rPr lang="en-GB" smtClean="0">
                <a:solidFill>
                  <a:schemeClr val="bg1"/>
                </a:solidFill>
              </a:rPr>
              <a:pPr eaLnBrk="1" hangingPunct="1"/>
              <a:t>31</a:t>
            </a:fld>
            <a:endParaRPr lang="en-GB" smtClean="0">
              <a:solidFill>
                <a:schemeClr val="bg1"/>
              </a:solidFill>
            </a:endParaRP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2725"/>
            <a:ext cx="7489825" cy="608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94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1BC6A-E237-47D2-8B9F-8DC59AD78DFC}" type="slidenum">
              <a:rPr lang="en-GB" smtClean="0">
                <a:solidFill>
                  <a:schemeClr val="bg1"/>
                </a:solidFill>
              </a:rPr>
              <a:pPr eaLnBrk="1" hangingPunct="1"/>
              <a:t>32</a:t>
            </a:fld>
            <a:endParaRPr lang="en-GB" smtClean="0">
              <a:solidFill>
                <a:schemeClr val="bg1"/>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77800"/>
            <a:ext cx="6481762" cy="63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803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D46218-15D8-400B-8A06-1C5A536BCB41}" type="slidenum">
              <a:rPr lang="en-GB" smtClean="0">
                <a:solidFill>
                  <a:schemeClr val="bg1"/>
                </a:solidFill>
              </a:rPr>
              <a:pPr eaLnBrk="1" hangingPunct="1"/>
              <a:t>33</a:t>
            </a:fld>
            <a:endParaRPr lang="en-GB" smtClean="0">
              <a:solidFill>
                <a:schemeClr val="bg1"/>
              </a:solidFill>
            </a:endParaRPr>
          </a:p>
        </p:txBody>
      </p:sp>
      <p:sp>
        <p:nvSpPr>
          <p:cNvPr id="17411" name="AutoShape 2"/>
          <p:cNvSpPr>
            <a:spLocks noGrp="1" noChangeArrowheads="1"/>
          </p:cNvSpPr>
          <p:nvPr>
            <p:ph type="title"/>
          </p:nvPr>
        </p:nvSpPr>
        <p:spPr/>
        <p:txBody>
          <a:bodyPr/>
          <a:lstStyle/>
          <a:p>
            <a:pPr eaLnBrk="1" hangingPunct="1"/>
            <a:r>
              <a:rPr lang="en-ZA" sz="3200" smtClean="0"/>
              <a:t>Identify Internal, External Entities: </a:t>
            </a:r>
            <a:endParaRPr lang="en-GB" sz="3200" smtClean="0"/>
          </a:p>
        </p:txBody>
      </p:sp>
      <p:sp>
        <p:nvSpPr>
          <p:cNvPr id="17412" name="Rectangle 3"/>
          <p:cNvSpPr>
            <a:spLocks noGrp="1" noChangeArrowheads="1"/>
          </p:cNvSpPr>
          <p:nvPr>
            <p:ph type="body" idx="1"/>
          </p:nvPr>
        </p:nvSpPr>
        <p:spPr>
          <a:xfrm>
            <a:off x="838200" y="2362200"/>
            <a:ext cx="8054975" cy="4162425"/>
          </a:xfrm>
        </p:spPr>
        <p:txBody>
          <a:bodyPr/>
          <a:lstStyle/>
          <a:p>
            <a:pPr eaLnBrk="1" hangingPunct="1"/>
            <a:r>
              <a:rPr lang="en-ZA" b="1" smtClean="0"/>
              <a:t>Information processing activities</a:t>
            </a:r>
            <a:r>
              <a:rPr lang="en-ZA" smtClean="0"/>
              <a:t>:</a:t>
            </a:r>
          </a:p>
          <a:p>
            <a:pPr lvl="1" eaLnBrk="1" hangingPunct="1"/>
            <a:r>
              <a:rPr lang="en-ZA" smtClean="0"/>
              <a:t>A process </a:t>
            </a:r>
            <a:r>
              <a:rPr lang="en-ZA" b="1" smtClean="0"/>
              <a:t>TRANSFORMS</a:t>
            </a:r>
            <a:r>
              <a:rPr lang="en-ZA" smtClean="0"/>
              <a:t>… data retrieve, transforms , or file management. Includes document preparation, data entry, verification, classification, summarize, sorting</a:t>
            </a:r>
          </a:p>
          <a:p>
            <a:pPr lvl="1" eaLnBrk="1" hangingPunct="1"/>
            <a:r>
              <a:rPr lang="en-ZA" smtClean="0"/>
              <a:t>Sending and receiving of data is NOT a process</a:t>
            </a:r>
          </a:p>
          <a:p>
            <a:pPr lvl="1" eaLnBrk="1" hangingPunct="1"/>
            <a:r>
              <a:rPr lang="en-ZA" smtClean="0"/>
              <a:t>Operations are NOT processes</a:t>
            </a:r>
          </a:p>
          <a:p>
            <a:pPr eaLnBrk="1" hangingPunct="1">
              <a:buFont typeface="Wingdings" pitchFamily="2" charset="2"/>
              <a:buNone/>
            </a:pPr>
            <a:endParaRPr lang="en-GB" smtClean="0"/>
          </a:p>
        </p:txBody>
      </p:sp>
    </p:spTree>
    <p:extLst>
      <p:ext uri="{BB962C8B-B14F-4D97-AF65-F5344CB8AC3E}">
        <p14:creationId xmlns:p14="http://schemas.microsoft.com/office/powerpoint/2010/main" val="36719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D86AA1-DA43-4587-AE42-D0E6099F73D9}" type="slidenum">
              <a:rPr lang="en-GB" smtClean="0">
                <a:solidFill>
                  <a:schemeClr val="bg1"/>
                </a:solidFill>
              </a:rPr>
              <a:pPr eaLnBrk="1" hangingPunct="1"/>
              <a:t>34</a:t>
            </a:fld>
            <a:endParaRPr lang="en-GB" smtClean="0">
              <a:solidFill>
                <a:schemeClr val="bg1"/>
              </a:solidFill>
            </a:endParaRPr>
          </a:p>
        </p:txBody>
      </p:sp>
      <p:sp>
        <p:nvSpPr>
          <p:cNvPr id="18435" name="AutoShape 2"/>
          <p:cNvSpPr>
            <a:spLocks noGrp="1" noChangeArrowheads="1"/>
          </p:cNvSpPr>
          <p:nvPr>
            <p:ph type="title"/>
          </p:nvPr>
        </p:nvSpPr>
        <p:spPr/>
        <p:txBody>
          <a:bodyPr/>
          <a:lstStyle/>
          <a:p>
            <a:pPr eaLnBrk="1" hangingPunct="1"/>
            <a:r>
              <a:rPr lang="en-ZA" smtClean="0"/>
              <a:t>External entities:</a:t>
            </a:r>
            <a:endParaRPr lang="en-GB" smtClean="0"/>
          </a:p>
        </p:txBody>
      </p:sp>
      <p:sp>
        <p:nvSpPr>
          <p:cNvPr id="18436" name="Rectangle 3"/>
          <p:cNvSpPr>
            <a:spLocks noGrp="1" noChangeArrowheads="1"/>
          </p:cNvSpPr>
          <p:nvPr>
            <p:ph type="body" idx="1"/>
          </p:nvPr>
        </p:nvSpPr>
        <p:spPr>
          <a:xfrm>
            <a:off x="838200" y="2362200"/>
            <a:ext cx="8054975" cy="4162425"/>
          </a:xfrm>
        </p:spPr>
        <p:txBody>
          <a:bodyPr/>
          <a:lstStyle/>
          <a:p>
            <a:pPr eaLnBrk="1" hangingPunct="1"/>
            <a:r>
              <a:rPr lang="en-ZA" smtClean="0"/>
              <a:t>MARK the activities that are NOT IPA: These are the EXTERNAL entities.</a:t>
            </a:r>
          </a:p>
          <a:p>
            <a:pPr eaLnBrk="1" hangingPunct="1"/>
            <a:r>
              <a:rPr lang="en-ZA" smtClean="0"/>
              <a:t>An external entity are those entities outside the system that sends data to, or receive data from, the system</a:t>
            </a:r>
          </a:p>
          <a:p>
            <a:pPr eaLnBrk="1" hangingPunct="1"/>
            <a:r>
              <a:rPr lang="en-ZA" smtClean="0"/>
              <a:t>Let’s identify the Non IPA’s:</a:t>
            </a:r>
            <a:endParaRPr lang="en-GB" smtClean="0"/>
          </a:p>
        </p:txBody>
      </p:sp>
    </p:spTree>
    <p:extLst>
      <p:ext uri="{BB962C8B-B14F-4D97-AF65-F5344CB8AC3E}">
        <p14:creationId xmlns:p14="http://schemas.microsoft.com/office/powerpoint/2010/main" val="2538461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7950"/>
            <a:ext cx="6480175" cy="635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117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AB4491-2B7C-4CE4-A703-67FE418CDAF7}" type="slidenum">
              <a:rPr lang="en-GB" smtClean="0">
                <a:solidFill>
                  <a:schemeClr val="bg1"/>
                </a:solidFill>
              </a:rPr>
              <a:pPr eaLnBrk="1" hangingPunct="1"/>
              <a:t>36</a:t>
            </a:fld>
            <a:endParaRPr lang="en-GB" smtClean="0">
              <a:solidFill>
                <a:schemeClr val="bg1"/>
              </a:solidFill>
            </a:endParaRPr>
          </a:p>
        </p:txBody>
      </p:sp>
      <p:sp>
        <p:nvSpPr>
          <p:cNvPr id="20483" name="AutoShape 2"/>
          <p:cNvSpPr>
            <a:spLocks noGrp="1" noChangeArrowheads="1"/>
          </p:cNvSpPr>
          <p:nvPr>
            <p:ph type="title"/>
          </p:nvPr>
        </p:nvSpPr>
        <p:spPr/>
        <p:txBody>
          <a:bodyPr/>
          <a:lstStyle/>
          <a:p>
            <a:pPr eaLnBrk="1" hangingPunct="1"/>
            <a:r>
              <a:rPr lang="en-ZA" smtClean="0"/>
              <a:t>External Entities:</a:t>
            </a:r>
            <a:endParaRPr lang="en-GB" smtClean="0"/>
          </a:p>
        </p:txBody>
      </p:sp>
      <p:sp>
        <p:nvSpPr>
          <p:cNvPr id="20484" name="Rectangle 3"/>
          <p:cNvSpPr>
            <a:spLocks noGrp="1" noChangeArrowheads="1"/>
          </p:cNvSpPr>
          <p:nvPr>
            <p:ph type="body" idx="1"/>
          </p:nvPr>
        </p:nvSpPr>
        <p:spPr>
          <a:xfrm>
            <a:off x="838200" y="2362200"/>
            <a:ext cx="8054975" cy="4235450"/>
          </a:xfrm>
        </p:spPr>
        <p:txBody>
          <a:bodyPr/>
          <a:lstStyle/>
          <a:p>
            <a:pPr eaLnBrk="1" hangingPunct="1"/>
            <a:r>
              <a:rPr lang="en-GB" smtClean="0"/>
              <a:t>Timekeeping Clerk</a:t>
            </a:r>
          </a:p>
          <a:p>
            <a:pPr eaLnBrk="1" hangingPunct="1"/>
            <a:r>
              <a:rPr lang="en-GB" smtClean="0"/>
              <a:t>Employee</a:t>
            </a:r>
          </a:p>
        </p:txBody>
      </p:sp>
    </p:spTree>
    <p:extLst>
      <p:ext uri="{BB962C8B-B14F-4D97-AF65-F5344CB8AC3E}">
        <p14:creationId xmlns:p14="http://schemas.microsoft.com/office/powerpoint/2010/main" val="3455793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AFEAC8-DA9A-478A-BB75-E3ECE7FCF085}" type="slidenum">
              <a:rPr lang="en-GB" smtClean="0">
                <a:solidFill>
                  <a:schemeClr val="bg1"/>
                </a:solidFill>
              </a:rPr>
              <a:pPr eaLnBrk="1" hangingPunct="1"/>
              <a:t>37</a:t>
            </a:fld>
            <a:endParaRPr lang="en-GB" smtClean="0">
              <a:solidFill>
                <a:schemeClr val="bg1"/>
              </a:solidFill>
            </a:endParaRPr>
          </a:p>
        </p:txBody>
      </p:sp>
      <p:sp>
        <p:nvSpPr>
          <p:cNvPr id="21507" name="AutoShape 2"/>
          <p:cNvSpPr>
            <a:spLocks noGrp="1" noChangeArrowheads="1"/>
          </p:cNvSpPr>
          <p:nvPr>
            <p:ph type="title"/>
          </p:nvPr>
        </p:nvSpPr>
        <p:spPr/>
        <p:txBody>
          <a:bodyPr/>
          <a:lstStyle/>
          <a:p>
            <a:pPr eaLnBrk="1" hangingPunct="1"/>
            <a:r>
              <a:rPr lang="en-ZA" smtClean="0"/>
              <a:t>Revision: (Context Diagram:)</a:t>
            </a:r>
            <a:endParaRPr lang="en-GB" smtClean="0"/>
          </a:p>
        </p:txBody>
      </p:sp>
      <p:sp>
        <p:nvSpPr>
          <p:cNvPr id="21508" name="Rectangle 3"/>
          <p:cNvSpPr>
            <a:spLocks noGrp="1" noChangeArrowheads="1"/>
          </p:cNvSpPr>
          <p:nvPr>
            <p:ph type="body" idx="1"/>
          </p:nvPr>
        </p:nvSpPr>
        <p:spPr/>
        <p:txBody>
          <a:bodyPr/>
          <a:lstStyle/>
          <a:p>
            <a:pPr eaLnBrk="1" hangingPunct="1"/>
            <a:r>
              <a:rPr lang="en-ZA" smtClean="0"/>
              <a:t>It’s a top-level, or least detailed, diagram of an information system that depicts the system and all of its activities as a single bubble.</a:t>
            </a:r>
          </a:p>
          <a:p>
            <a:pPr eaLnBrk="1" hangingPunct="1"/>
            <a:r>
              <a:rPr lang="en-ZA" smtClean="0"/>
              <a:t>It shows the data flows into and out of the system and into and out of the external entities.</a:t>
            </a:r>
            <a:endParaRPr lang="en-GB" smtClean="0"/>
          </a:p>
        </p:txBody>
      </p:sp>
    </p:spTree>
    <p:extLst>
      <p:ext uri="{BB962C8B-B14F-4D97-AF65-F5344CB8AC3E}">
        <p14:creationId xmlns:p14="http://schemas.microsoft.com/office/powerpoint/2010/main" val="64989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89C478-B1A7-4BC5-A362-D45C2C5D626F}" type="slidenum">
              <a:rPr lang="en-GB" smtClean="0">
                <a:solidFill>
                  <a:schemeClr val="bg1"/>
                </a:solidFill>
              </a:rPr>
              <a:pPr eaLnBrk="1" hangingPunct="1"/>
              <a:t>38</a:t>
            </a:fld>
            <a:endParaRPr lang="en-GB" smtClean="0">
              <a:solidFill>
                <a:schemeClr val="bg1"/>
              </a:solidFill>
            </a:endParaRPr>
          </a:p>
        </p:txBody>
      </p:sp>
      <p:sp>
        <p:nvSpPr>
          <p:cNvPr id="22531" name="AutoShape 2"/>
          <p:cNvSpPr>
            <a:spLocks noGrp="1" noChangeArrowheads="1"/>
          </p:cNvSpPr>
          <p:nvPr>
            <p:ph type="title"/>
          </p:nvPr>
        </p:nvSpPr>
        <p:spPr/>
        <p:txBody>
          <a:bodyPr/>
          <a:lstStyle/>
          <a:p>
            <a:pPr eaLnBrk="1" hangingPunct="1"/>
            <a:r>
              <a:rPr lang="en-ZA" smtClean="0"/>
              <a:t>Drawing the Context Diagram:</a:t>
            </a:r>
            <a:endParaRPr lang="en-GB" smtClean="0"/>
          </a:p>
        </p:txBody>
      </p:sp>
      <p:sp>
        <p:nvSpPr>
          <p:cNvPr id="22532" name="Rectangle 3"/>
          <p:cNvSpPr>
            <a:spLocks noGrp="1" noChangeArrowheads="1"/>
          </p:cNvSpPr>
          <p:nvPr>
            <p:ph type="body" idx="1"/>
          </p:nvPr>
        </p:nvSpPr>
        <p:spPr>
          <a:xfrm>
            <a:off x="838200" y="2057400"/>
            <a:ext cx="8126413" cy="4235450"/>
          </a:xfrm>
        </p:spPr>
        <p:txBody>
          <a:bodyPr/>
          <a:lstStyle/>
          <a:p>
            <a:pPr eaLnBrk="1" hangingPunct="1"/>
            <a:r>
              <a:rPr lang="en-ZA" sz="2400" dirty="0" smtClean="0"/>
              <a:t>Draw the external entities on the side of the page as boxes, surrounding the one context bubble.</a:t>
            </a:r>
          </a:p>
          <a:p>
            <a:pPr eaLnBrk="1" hangingPunct="1"/>
            <a:r>
              <a:rPr lang="en-ZA" sz="2400" dirty="0" smtClean="0"/>
              <a:t>Label the entities.</a:t>
            </a:r>
            <a:endParaRPr lang="en-ZA" sz="2400" b="1" dirty="0" smtClean="0"/>
          </a:p>
          <a:p>
            <a:pPr eaLnBrk="1" hangingPunct="1"/>
            <a:r>
              <a:rPr lang="en-ZA" sz="2400" dirty="0" smtClean="0"/>
              <a:t>Draw the data flows that connect to the bubble from the entities and label them as Logical flows</a:t>
            </a:r>
          </a:p>
          <a:p>
            <a:pPr eaLnBrk="1" hangingPunct="1"/>
            <a:r>
              <a:rPr lang="en-ZA" sz="2400" dirty="0" smtClean="0"/>
              <a:t>Bubble: Write a descriptive label that encompasses the processing taking place in the system: </a:t>
            </a:r>
            <a:endParaRPr lang="en-GB" sz="2400" b="1" dirty="0" smtClean="0"/>
          </a:p>
        </p:txBody>
      </p:sp>
    </p:spTree>
    <p:extLst>
      <p:ext uri="{BB962C8B-B14F-4D97-AF65-F5344CB8AC3E}">
        <p14:creationId xmlns:p14="http://schemas.microsoft.com/office/powerpoint/2010/main" val="1539373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83" y="2209800"/>
            <a:ext cx="7334391" cy="32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50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95400" y="1524000"/>
            <a:ext cx="6248400" cy="3810000"/>
          </a:xfrm>
          <a:prstGeom prst="rect">
            <a:avLst/>
          </a:prstGeom>
        </p:spPr>
      </p:pic>
    </p:spTree>
    <p:extLst>
      <p:ext uri="{BB962C8B-B14F-4D97-AF65-F5344CB8AC3E}">
        <p14:creationId xmlns:p14="http://schemas.microsoft.com/office/powerpoint/2010/main" val="1820778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4BAD49-A13B-437D-88F4-325E6E1CC462}" type="slidenum">
              <a:rPr lang="en-GB" smtClean="0">
                <a:solidFill>
                  <a:schemeClr val="bg1"/>
                </a:solidFill>
              </a:rPr>
              <a:pPr eaLnBrk="1" hangingPunct="1"/>
              <a:t>40</a:t>
            </a:fld>
            <a:endParaRPr lang="en-GB" smtClean="0">
              <a:solidFill>
                <a:schemeClr val="bg1"/>
              </a:solidFill>
            </a:endParaRPr>
          </a:p>
        </p:txBody>
      </p:sp>
      <p:sp>
        <p:nvSpPr>
          <p:cNvPr id="24579" name="AutoShape 2"/>
          <p:cNvSpPr>
            <a:spLocks noGrp="1" noChangeArrowheads="1"/>
          </p:cNvSpPr>
          <p:nvPr>
            <p:ph type="title"/>
          </p:nvPr>
        </p:nvSpPr>
        <p:spPr/>
        <p:txBody>
          <a:bodyPr/>
          <a:lstStyle/>
          <a:p>
            <a:pPr eaLnBrk="1" hangingPunct="1"/>
            <a:r>
              <a:rPr lang="en-ZA" smtClean="0"/>
              <a:t>Logical DFD:</a:t>
            </a:r>
            <a:endParaRPr lang="en-GB" smtClean="0"/>
          </a:p>
        </p:txBody>
      </p:sp>
      <p:sp>
        <p:nvSpPr>
          <p:cNvPr id="24580" name="Rectangle 3"/>
          <p:cNvSpPr>
            <a:spLocks noGrp="1" noChangeArrowheads="1"/>
          </p:cNvSpPr>
          <p:nvPr>
            <p:ph type="body" idx="1"/>
          </p:nvPr>
        </p:nvSpPr>
        <p:spPr>
          <a:xfrm>
            <a:off x="838200" y="2362200"/>
            <a:ext cx="8054975" cy="4235450"/>
          </a:xfrm>
        </p:spPr>
        <p:txBody>
          <a:bodyPr/>
          <a:lstStyle/>
          <a:p>
            <a:pPr eaLnBrk="1" hangingPunct="1"/>
            <a:r>
              <a:rPr lang="en-ZA" smtClean="0"/>
              <a:t>This portrays the </a:t>
            </a:r>
            <a:r>
              <a:rPr lang="en-ZA" b="1" smtClean="0"/>
              <a:t>logical activities </a:t>
            </a:r>
            <a:r>
              <a:rPr lang="en-ZA" smtClean="0"/>
              <a:t>performed in the system</a:t>
            </a:r>
          </a:p>
          <a:p>
            <a:pPr lvl="1" eaLnBrk="1" hangingPunct="1"/>
            <a:r>
              <a:rPr lang="en-US" smtClean="0"/>
              <a:t>Processes are described with VERBS</a:t>
            </a:r>
          </a:p>
          <a:p>
            <a:pPr lvl="1" eaLnBrk="1" hangingPunct="1"/>
            <a:r>
              <a:rPr lang="en-US" smtClean="0"/>
              <a:t>The data flows are labeled as </a:t>
            </a:r>
            <a:r>
              <a:rPr lang="en-ZA" smtClean="0"/>
              <a:t>logical descriptions:</a:t>
            </a:r>
          </a:p>
          <a:p>
            <a:pPr lvl="1" eaLnBrk="1" hangingPunct="1"/>
            <a:r>
              <a:rPr lang="en-ZA" smtClean="0"/>
              <a:t>It describes the </a:t>
            </a:r>
            <a:r>
              <a:rPr lang="en-ZA" b="1" smtClean="0"/>
              <a:t>nature</a:t>
            </a:r>
            <a:r>
              <a:rPr lang="en-ZA" smtClean="0"/>
              <a:t> of the data, rather than HOW the data are transmitted</a:t>
            </a:r>
          </a:p>
        </p:txBody>
      </p:sp>
    </p:spTree>
    <p:extLst>
      <p:ext uri="{BB962C8B-B14F-4D97-AF65-F5344CB8AC3E}">
        <p14:creationId xmlns:p14="http://schemas.microsoft.com/office/powerpoint/2010/main" val="2807239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4FF60B-3306-4858-A7EC-7DFF7CF96FA0}" type="slidenum">
              <a:rPr lang="en-GB" smtClean="0">
                <a:solidFill>
                  <a:schemeClr val="bg1"/>
                </a:solidFill>
              </a:rPr>
              <a:pPr eaLnBrk="1" hangingPunct="1"/>
              <a:t>41</a:t>
            </a:fld>
            <a:endParaRPr lang="en-GB" smtClean="0">
              <a:solidFill>
                <a:schemeClr val="bg1"/>
              </a:solidFill>
            </a:endParaRPr>
          </a:p>
        </p:txBody>
      </p:sp>
      <p:sp>
        <p:nvSpPr>
          <p:cNvPr id="25603" name="AutoShape 2"/>
          <p:cNvSpPr>
            <a:spLocks noGrp="1" noChangeArrowheads="1"/>
          </p:cNvSpPr>
          <p:nvPr>
            <p:ph type="title"/>
          </p:nvPr>
        </p:nvSpPr>
        <p:spPr/>
        <p:txBody>
          <a:bodyPr/>
          <a:lstStyle/>
          <a:p>
            <a:pPr eaLnBrk="1" hangingPunct="1"/>
            <a:r>
              <a:rPr lang="en-ZA" sz="3200" smtClean="0"/>
              <a:t>Logical DFD:</a:t>
            </a:r>
            <a:endParaRPr lang="en-GB" sz="3200" smtClean="0"/>
          </a:p>
        </p:txBody>
      </p:sp>
      <p:sp>
        <p:nvSpPr>
          <p:cNvPr id="31747" name="Rectangle 3"/>
          <p:cNvSpPr>
            <a:spLocks noGrp="1" noChangeArrowheads="1"/>
          </p:cNvSpPr>
          <p:nvPr>
            <p:ph type="body" idx="1"/>
          </p:nvPr>
        </p:nvSpPr>
        <p:spPr>
          <a:xfrm>
            <a:off x="838200" y="2362200"/>
            <a:ext cx="8305800" cy="4162425"/>
          </a:xfrm>
        </p:spPr>
        <p:txBody>
          <a:bodyPr/>
          <a:lstStyle/>
          <a:p>
            <a:pPr eaLnBrk="1" hangingPunct="1">
              <a:lnSpc>
                <a:spcPct val="90000"/>
              </a:lnSpc>
              <a:defRPr/>
            </a:pPr>
            <a:r>
              <a:rPr lang="en-ZA" dirty="0" smtClean="0"/>
              <a:t>List: 2 – 8; 10 – 12; 14, 16</a:t>
            </a:r>
          </a:p>
          <a:p>
            <a:pPr marL="514350" indent="-514350" eaLnBrk="1" hangingPunct="1">
              <a:lnSpc>
                <a:spcPct val="90000"/>
              </a:lnSpc>
              <a:buFont typeface="+mj-lt"/>
              <a:buAutoNum type="arabicPeriod"/>
              <a:defRPr/>
            </a:pPr>
            <a:r>
              <a:rPr lang="en-US" dirty="0" smtClean="0"/>
              <a:t>Group activities if they occur in the same place and at the same time. </a:t>
            </a:r>
          </a:p>
          <a:p>
            <a:pPr marL="514350" indent="-514350" eaLnBrk="1" hangingPunct="1">
              <a:lnSpc>
                <a:spcPct val="90000"/>
              </a:lnSpc>
              <a:buFont typeface="+mj-lt"/>
              <a:buAutoNum type="arabicPeriod"/>
              <a:defRPr/>
            </a:pPr>
            <a:r>
              <a:rPr lang="en-US" dirty="0" smtClean="0"/>
              <a:t>Group activities if they occur at the same time but in different places.</a:t>
            </a:r>
          </a:p>
          <a:p>
            <a:pPr marL="514350" indent="-514350" eaLnBrk="1" hangingPunct="1">
              <a:lnSpc>
                <a:spcPct val="90000"/>
              </a:lnSpc>
              <a:buFont typeface="+mj-lt"/>
              <a:buAutoNum type="arabicPeriod"/>
              <a:defRPr/>
            </a:pPr>
            <a:r>
              <a:rPr lang="en-US" dirty="0" smtClean="0"/>
              <a:t>Group activities that seem to be </a:t>
            </a:r>
            <a:r>
              <a:rPr lang="en-US" b="1" dirty="0" smtClean="0"/>
              <a:t>logically related</a:t>
            </a:r>
            <a:r>
              <a:rPr lang="en-US" dirty="0" smtClean="0"/>
              <a:t>.</a:t>
            </a:r>
          </a:p>
          <a:p>
            <a:pPr marL="514350" indent="-514350" eaLnBrk="1" hangingPunct="1">
              <a:lnSpc>
                <a:spcPct val="90000"/>
              </a:lnSpc>
              <a:buFont typeface="+mj-lt"/>
              <a:buAutoNum type="arabicPeriod"/>
              <a:defRPr/>
            </a:pPr>
            <a:r>
              <a:rPr lang="en-US" dirty="0" smtClean="0"/>
              <a:t> To make the DFD readable, use between five and seven bubbles.</a:t>
            </a:r>
          </a:p>
          <a:p>
            <a:pPr eaLnBrk="1" hangingPunct="1">
              <a:lnSpc>
                <a:spcPct val="90000"/>
              </a:lnSpc>
              <a:defRPr/>
            </a:pPr>
            <a:endParaRPr lang="en-GB" dirty="0" smtClean="0"/>
          </a:p>
        </p:txBody>
      </p:sp>
    </p:spTree>
    <p:extLst>
      <p:ext uri="{BB962C8B-B14F-4D97-AF65-F5344CB8AC3E}">
        <p14:creationId xmlns:p14="http://schemas.microsoft.com/office/powerpoint/2010/main" val="363670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00013"/>
            <a:ext cx="6624637" cy="624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708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14C92E-23D9-4EF8-ABDC-611A9A9BF651}" type="slidenum">
              <a:rPr lang="en-GB" smtClean="0">
                <a:solidFill>
                  <a:schemeClr val="bg1"/>
                </a:solidFill>
              </a:rPr>
              <a:pPr eaLnBrk="1" hangingPunct="1"/>
              <a:t>43</a:t>
            </a:fld>
            <a:endParaRPr lang="en-GB" smtClean="0">
              <a:solidFill>
                <a:schemeClr val="bg1"/>
              </a:solidFill>
            </a:endParaRPr>
          </a:p>
        </p:txBody>
      </p:sp>
      <p:sp>
        <p:nvSpPr>
          <p:cNvPr id="27651" name="AutoShape 2"/>
          <p:cNvSpPr>
            <a:spLocks noGrp="1" noChangeArrowheads="1"/>
          </p:cNvSpPr>
          <p:nvPr>
            <p:ph type="title"/>
          </p:nvPr>
        </p:nvSpPr>
        <p:spPr/>
        <p:txBody>
          <a:bodyPr/>
          <a:lstStyle/>
          <a:p>
            <a:pPr eaLnBrk="1" hangingPunct="1"/>
            <a:r>
              <a:rPr lang="en-ZA" smtClean="0"/>
              <a:t>Data Flows:</a:t>
            </a:r>
            <a:endParaRPr lang="en-GB" smtClean="0"/>
          </a:p>
        </p:txBody>
      </p:sp>
      <p:sp>
        <p:nvSpPr>
          <p:cNvPr id="27652" name="Rectangle 3"/>
          <p:cNvSpPr>
            <a:spLocks noGrp="1" noChangeArrowheads="1"/>
          </p:cNvSpPr>
          <p:nvPr>
            <p:ph type="body" idx="1"/>
          </p:nvPr>
        </p:nvSpPr>
        <p:spPr>
          <a:xfrm>
            <a:off x="838200" y="2362200"/>
            <a:ext cx="8126413" cy="4162425"/>
          </a:xfrm>
        </p:spPr>
        <p:txBody>
          <a:bodyPr/>
          <a:lstStyle/>
          <a:p>
            <a:pPr eaLnBrk="1" hangingPunct="1"/>
            <a:r>
              <a:rPr lang="en-ZA" smtClean="0"/>
              <a:t>Because this is a logical DFD, the data flows to and from entities must have logical descriptions:</a:t>
            </a:r>
          </a:p>
          <a:p>
            <a:pPr eaLnBrk="1" hangingPunct="1"/>
            <a:r>
              <a:rPr lang="en-ZA" smtClean="0"/>
              <a:t>It describes the </a:t>
            </a:r>
            <a:r>
              <a:rPr lang="en-ZA" b="1" smtClean="0"/>
              <a:t>nature</a:t>
            </a:r>
            <a:r>
              <a:rPr lang="en-ZA" smtClean="0"/>
              <a:t> of the data, rather than HOW the data are transmitted</a:t>
            </a:r>
          </a:p>
          <a:p>
            <a:pPr eaLnBrk="1" hangingPunct="1"/>
            <a:r>
              <a:rPr lang="en-US" smtClean="0"/>
              <a:t>Logical DFD:</a:t>
            </a:r>
            <a:endParaRPr lang="en-ZA" smtClean="0"/>
          </a:p>
        </p:txBody>
      </p:sp>
    </p:spTree>
    <p:extLst>
      <p:ext uri="{BB962C8B-B14F-4D97-AF65-F5344CB8AC3E}">
        <p14:creationId xmlns:p14="http://schemas.microsoft.com/office/powerpoint/2010/main" val="1277269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893C4B-E8B5-457B-B393-18F46B2C38A5}" type="slidenum">
              <a:rPr lang="en-GB" smtClean="0">
                <a:solidFill>
                  <a:schemeClr val="bg1"/>
                </a:solidFill>
              </a:rPr>
              <a:pPr eaLnBrk="1" hangingPunct="1"/>
              <a:t>44</a:t>
            </a:fld>
            <a:endParaRPr lang="en-GB" smtClean="0">
              <a:solidFill>
                <a:schemeClr val="bg1"/>
              </a:solidFill>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765175"/>
            <a:ext cx="7250113"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05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04320A-A0F4-4338-86D1-5F96B97598D5}" type="slidenum">
              <a:rPr lang="en-GB" smtClean="0">
                <a:solidFill>
                  <a:schemeClr val="bg1"/>
                </a:solidFill>
              </a:rPr>
              <a:pPr eaLnBrk="1" hangingPunct="1"/>
              <a:t>45</a:t>
            </a:fld>
            <a:endParaRPr lang="en-GB" smtClean="0">
              <a:solidFill>
                <a:schemeClr val="bg1"/>
              </a:solidFill>
            </a:endParaRPr>
          </a:p>
        </p:txBody>
      </p:sp>
      <p:sp>
        <p:nvSpPr>
          <p:cNvPr id="29699" name="AutoShape 2"/>
          <p:cNvSpPr>
            <a:spLocks noGrp="1" noChangeArrowheads="1"/>
          </p:cNvSpPr>
          <p:nvPr>
            <p:ph type="title"/>
          </p:nvPr>
        </p:nvSpPr>
        <p:spPr/>
        <p:txBody>
          <a:bodyPr/>
          <a:lstStyle/>
          <a:p>
            <a:pPr eaLnBrk="1" hangingPunct="1"/>
            <a:r>
              <a:rPr lang="en-ZA" sz="3200" dirty="0" smtClean="0"/>
              <a:t>Study Example in Book, </a:t>
            </a:r>
            <a:r>
              <a:rPr lang="en-ZA" sz="3200" dirty="0" smtClean="0"/>
              <a:t>p55: </a:t>
            </a:r>
            <a:r>
              <a:rPr lang="en-ZA" sz="3200" dirty="0" smtClean="0"/>
              <a:t/>
            </a:r>
            <a:br>
              <a:rPr lang="en-ZA" sz="3200" dirty="0" smtClean="0"/>
            </a:br>
            <a:r>
              <a:rPr lang="en-ZA" sz="3200" dirty="0" smtClean="0"/>
              <a:t>Sales Order Processing System</a:t>
            </a:r>
            <a:endParaRPr lang="en-GB" sz="3200" dirty="0" smtClean="0"/>
          </a:p>
        </p:txBody>
      </p:sp>
      <p:sp>
        <p:nvSpPr>
          <p:cNvPr id="29700" name="Rectangle 3"/>
          <p:cNvSpPr>
            <a:spLocks noGrp="1" noChangeArrowheads="1"/>
          </p:cNvSpPr>
          <p:nvPr>
            <p:ph type="body" idx="1"/>
          </p:nvPr>
        </p:nvSpPr>
        <p:spPr>
          <a:xfrm>
            <a:off x="1143000" y="1981200"/>
            <a:ext cx="7772400" cy="4114800"/>
          </a:xfrm>
        </p:spPr>
        <p:txBody>
          <a:bodyPr/>
          <a:lstStyle/>
          <a:p>
            <a:pPr eaLnBrk="1" hangingPunct="1"/>
            <a:r>
              <a:rPr lang="en-ZA" dirty="0" smtClean="0"/>
              <a:t>What will be the </a:t>
            </a:r>
            <a:r>
              <a:rPr lang="en-ZA" dirty="0" smtClean="0"/>
              <a:t>Context </a:t>
            </a:r>
            <a:r>
              <a:rPr lang="en-ZA" dirty="0" smtClean="0"/>
              <a:t>Diagram?</a:t>
            </a:r>
          </a:p>
          <a:p>
            <a:pPr eaLnBrk="1" hangingPunct="1"/>
            <a:r>
              <a:rPr lang="en-ZA" dirty="0" smtClean="0"/>
              <a:t>How many processes?</a:t>
            </a:r>
          </a:p>
          <a:p>
            <a:pPr eaLnBrk="1" hangingPunct="1"/>
            <a:r>
              <a:rPr lang="en-US" dirty="0" smtClean="0"/>
              <a:t>What activities can you identify in:</a:t>
            </a:r>
          </a:p>
          <a:p>
            <a:pPr lvl="1" eaLnBrk="1" hangingPunct="1"/>
            <a:r>
              <a:rPr lang="en-US" dirty="0" smtClean="0"/>
              <a:t>Approve sales</a:t>
            </a:r>
          </a:p>
          <a:p>
            <a:pPr lvl="1" eaLnBrk="1" hangingPunct="1"/>
            <a:r>
              <a:rPr lang="en-US" dirty="0" smtClean="0"/>
              <a:t>Ship goods</a:t>
            </a:r>
          </a:p>
          <a:p>
            <a:pPr lvl="1" eaLnBrk="1" hangingPunct="1"/>
            <a:r>
              <a:rPr lang="en-US" dirty="0" smtClean="0"/>
              <a:t>Bill customer</a:t>
            </a:r>
          </a:p>
          <a:p>
            <a:pPr lvl="1" eaLnBrk="1" hangingPunct="1"/>
            <a:r>
              <a:rPr lang="en-US" dirty="0" smtClean="0"/>
              <a:t>Prepare AR</a:t>
            </a:r>
            <a:endParaRPr lang="en-ZA" dirty="0" smtClean="0"/>
          </a:p>
        </p:txBody>
      </p:sp>
    </p:spTree>
    <p:extLst>
      <p:ext uri="{BB962C8B-B14F-4D97-AF65-F5344CB8AC3E}">
        <p14:creationId xmlns:p14="http://schemas.microsoft.com/office/powerpoint/2010/main" val="4179822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05000"/>
            <a:ext cx="7239000" cy="3693319"/>
          </a:xfrm>
          <a:prstGeom prst="rect">
            <a:avLst/>
          </a:prstGeom>
        </p:spPr>
        <p:txBody>
          <a:bodyPr wrap="square">
            <a:spAutoFit/>
          </a:bodyPr>
          <a:lstStyle/>
          <a:p>
            <a:r>
              <a:rPr lang="en-GB" sz="1800" dirty="0"/>
              <a:t>A company uses the following procedure to process cash receipts from customers: A sales clerk will receive the payment, in the form of cash, and will issue a receipt. The sales clerk will prepare a receipt summary, and send it as a batch to the cashier. The cashier will compare the cash with the register tape.</a:t>
            </a:r>
            <a:endParaRPr lang="en-ZA" sz="1800" dirty="0"/>
          </a:p>
          <a:p>
            <a:r>
              <a:rPr lang="en-GB" sz="1800" dirty="0"/>
              <a:t>At the same time the sales clerk will prepare a 66W from, containing the sales record and will send it to bookkeeping. The cashier will verify the cash against the tape records and will also send it to bookkeeping. The bookkeeping department will update the master records (known as the blue sales record database) with the new information.</a:t>
            </a:r>
            <a:endParaRPr lang="en-ZA" sz="1800" dirty="0"/>
          </a:p>
          <a:p>
            <a:r>
              <a:rPr lang="en-GB" sz="1800" dirty="0"/>
              <a:t>Validated receipts will be used by the cashier to prepare a deposit slip, and with the accompanying cash, will be deposited in a bank.</a:t>
            </a:r>
            <a:endParaRPr lang="en-ZA" sz="1800" dirty="0"/>
          </a:p>
        </p:txBody>
      </p:sp>
    </p:spTree>
    <p:extLst>
      <p:ext uri="{BB962C8B-B14F-4D97-AF65-F5344CB8AC3E}">
        <p14:creationId xmlns:p14="http://schemas.microsoft.com/office/powerpoint/2010/main" val="1989244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Questions</a:t>
            </a:r>
            <a:endParaRPr lang="en-ZA" dirty="0"/>
          </a:p>
        </p:txBody>
      </p:sp>
      <p:sp>
        <p:nvSpPr>
          <p:cNvPr id="3" name="Content Placeholder 2"/>
          <p:cNvSpPr>
            <a:spLocks noGrp="1"/>
          </p:cNvSpPr>
          <p:nvPr>
            <p:ph idx="1"/>
          </p:nvPr>
        </p:nvSpPr>
        <p:spPr/>
        <p:txBody>
          <a:bodyPr/>
          <a:lstStyle/>
          <a:p>
            <a:r>
              <a:rPr lang="en-US" dirty="0"/>
              <a:t>Use the above narrative and create an </a:t>
            </a:r>
            <a:r>
              <a:rPr lang="en-US" b="1" dirty="0"/>
              <a:t>Entity and Activity </a:t>
            </a:r>
            <a:r>
              <a:rPr lang="en-US" b="1" dirty="0" smtClean="0"/>
              <a:t>Table</a:t>
            </a:r>
            <a:endParaRPr lang="en-US" b="1" dirty="0"/>
          </a:p>
          <a:p>
            <a:r>
              <a:rPr lang="en-US" b="1" dirty="0" smtClean="0"/>
              <a:t>Use MS Visio </a:t>
            </a:r>
            <a:r>
              <a:rPr lang="en-US" dirty="0" smtClean="0"/>
              <a:t>and:                   </a:t>
            </a:r>
            <a:endParaRPr lang="en-ZA" dirty="0"/>
          </a:p>
          <a:p>
            <a:pPr lvl="1"/>
            <a:r>
              <a:rPr lang="en-US" dirty="0" smtClean="0"/>
              <a:t>Construct </a:t>
            </a:r>
            <a:r>
              <a:rPr lang="en-US" dirty="0"/>
              <a:t>a </a:t>
            </a:r>
            <a:r>
              <a:rPr lang="en-US" b="1" dirty="0"/>
              <a:t>context diagram</a:t>
            </a:r>
            <a:r>
              <a:rPr lang="en-US" dirty="0"/>
              <a:t> based on the above table.	</a:t>
            </a:r>
            <a:endParaRPr lang="en-ZA" dirty="0"/>
          </a:p>
          <a:p>
            <a:pPr lvl="1"/>
            <a:r>
              <a:rPr lang="en-US" dirty="0" smtClean="0"/>
              <a:t>Construct </a:t>
            </a:r>
            <a:r>
              <a:rPr lang="en-US" dirty="0"/>
              <a:t>a </a:t>
            </a:r>
            <a:r>
              <a:rPr lang="en-US" b="1" dirty="0"/>
              <a:t>Level 0 </a:t>
            </a:r>
            <a:r>
              <a:rPr lang="en-US" b="1" dirty="0" smtClean="0"/>
              <a:t>DFD</a:t>
            </a:r>
            <a:r>
              <a:rPr lang="en-US" b="1" dirty="0"/>
              <a:t>.</a:t>
            </a:r>
            <a:endParaRPr lang="en-ZA" dirty="0"/>
          </a:p>
          <a:p>
            <a:endParaRPr lang="en-ZA" dirty="0"/>
          </a:p>
        </p:txBody>
      </p:sp>
    </p:spTree>
    <p:extLst>
      <p:ext uri="{BB962C8B-B14F-4D97-AF65-F5344CB8AC3E}">
        <p14:creationId xmlns:p14="http://schemas.microsoft.com/office/powerpoint/2010/main" val="2399504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B4EABE-F0E8-40B3-92D1-81C8474EE53F}" type="slidenum">
              <a:rPr lang="en-GB" smtClean="0">
                <a:solidFill>
                  <a:schemeClr val="bg1"/>
                </a:solidFill>
              </a:rPr>
              <a:pPr eaLnBrk="1" hangingPunct="1"/>
              <a:t>48</a:t>
            </a:fld>
            <a:endParaRPr lang="en-GB" smtClean="0">
              <a:solidFill>
                <a:schemeClr val="bg1"/>
              </a:solidFill>
            </a:endParaRPr>
          </a:p>
        </p:txBody>
      </p:sp>
      <p:sp>
        <p:nvSpPr>
          <p:cNvPr id="30723" name="AutoShape 2"/>
          <p:cNvSpPr>
            <a:spLocks noGrp="1" noChangeArrowheads="1"/>
          </p:cNvSpPr>
          <p:nvPr>
            <p:ph type="title"/>
          </p:nvPr>
        </p:nvSpPr>
        <p:spPr/>
        <p:txBody>
          <a:bodyPr/>
          <a:lstStyle/>
          <a:p>
            <a:r>
              <a:rPr lang="en-US" smtClean="0"/>
              <a:t>Revision</a:t>
            </a:r>
          </a:p>
        </p:txBody>
      </p:sp>
      <p:sp>
        <p:nvSpPr>
          <p:cNvPr id="30724" name="Rectangle 3"/>
          <p:cNvSpPr>
            <a:spLocks noGrp="1" noChangeArrowheads="1"/>
          </p:cNvSpPr>
          <p:nvPr>
            <p:ph type="body" idx="1"/>
          </p:nvPr>
        </p:nvSpPr>
        <p:spPr>
          <a:xfrm>
            <a:off x="838200" y="2362200"/>
            <a:ext cx="8054975" cy="4162425"/>
          </a:xfrm>
        </p:spPr>
        <p:txBody>
          <a:bodyPr/>
          <a:lstStyle/>
          <a:p>
            <a:r>
              <a:rPr lang="en-US" smtClean="0"/>
              <a:t>What describes a </a:t>
            </a:r>
            <a:r>
              <a:rPr lang="en-US" b="1" smtClean="0"/>
              <a:t>Context diagram</a:t>
            </a:r>
            <a:r>
              <a:rPr lang="en-US" smtClean="0"/>
              <a:t>?</a:t>
            </a:r>
          </a:p>
          <a:p>
            <a:r>
              <a:rPr lang="en-US" b="1" smtClean="0"/>
              <a:t>Logical DFD</a:t>
            </a:r>
            <a:r>
              <a:rPr lang="en-US" smtClean="0"/>
              <a:t>:</a:t>
            </a:r>
          </a:p>
        </p:txBody>
      </p:sp>
    </p:spTree>
    <p:extLst>
      <p:ext uri="{BB962C8B-B14F-4D97-AF65-F5344CB8AC3E}">
        <p14:creationId xmlns:p14="http://schemas.microsoft.com/office/powerpoint/2010/main" val="4155518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1255B1-B6DF-49C3-B076-518A5694EE7E}" type="slidenum">
              <a:rPr lang="en-GB" smtClean="0">
                <a:solidFill>
                  <a:schemeClr val="bg1"/>
                </a:solidFill>
              </a:rPr>
              <a:pPr eaLnBrk="1" hangingPunct="1"/>
              <a:t>49</a:t>
            </a:fld>
            <a:endParaRPr lang="en-GB" smtClean="0">
              <a:solidFill>
                <a:schemeClr val="bg1"/>
              </a:solidFill>
            </a:endParaRPr>
          </a:p>
        </p:txBody>
      </p:sp>
      <p:sp>
        <p:nvSpPr>
          <p:cNvPr id="31747" name="AutoShape 2"/>
          <p:cNvSpPr>
            <a:spLocks noGrp="1" noChangeArrowheads="1"/>
          </p:cNvSpPr>
          <p:nvPr>
            <p:ph type="title"/>
          </p:nvPr>
        </p:nvSpPr>
        <p:spPr/>
        <p:txBody>
          <a:bodyPr/>
          <a:lstStyle/>
          <a:p>
            <a:r>
              <a:rPr lang="en-US" smtClean="0"/>
              <a:t>Logical DFD:</a:t>
            </a:r>
          </a:p>
        </p:txBody>
      </p:sp>
      <p:sp>
        <p:nvSpPr>
          <p:cNvPr id="31748" name="Rectangle 3"/>
          <p:cNvSpPr>
            <a:spLocks noGrp="1" noChangeArrowheads="1"/>
          </p:cNvSpPr>
          <p:nvPr>
            <p:ph type="body" idx="1"/>
          </p:nvPr>
        </p:nvSpPr>
        <p:spPr>
          <a:xfrm>
            <a:off x="838200" y="2362200"/>
            <a:ext cx="7837488" cy="4162425"/>
          </a:xfrm>
        </p:spPr>
        <p:txBody>
          <a:bodyPr/>
          <a:lstStyle/>
          <a:p>
            <a:r>
              <a:rPr lang="en-US" smtClean="0"/>
              <a:t>WHAT explaining also the </a:t>
            </a:r>
            <a:r>
              <a:rPr lang="en-US" i="1" smtClean="0"/>
              <a:t>nature </a:t>
            </a:r>
            <a:r>
              <a:rPr lang="en-US" smtClean="0"/>
              <a:t>of the data</a:t>
            </a:r>
          </a:p>
        </p:txBody>
      </p:sp>
      <p:sp>
        <p:nvSpPr>
          <p:cNvPr id="31749" name="Oval 4"/>
          <p:cNvSpPr>
            <a:spLocks noChangeArrowheads="1"/>
          </p:cNvSpPr>
          <p:nvPr/>
        </p:nvSpPr>
        <p:spPr bwMode="auto">
          <a:xfrm>
            <a:off x="2987675" y="3789363"/>
            <a:ext cx="1800225" cy="19446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1.0 Receive </a:t>
            </a:r>
          </a:p>
          <a:p>
            <a:pPr algn="ctr"/>
            <a:r>
              <a:rPr lang="en-US" sz="2400"/>
              <a:t>Payment</a:t>
            </a:r>
          </a:p>
        </p:txBody>
      </p:sp>
      <p:sp>
        <p:nvSpPr>
          <p:cNvPr id="31750" name="Freeform 5"/>
          <p:cNvSpPr>
            <a:spLocks/>
          </p:cNvSpPr>
          <p:nvPr/>
        </p:nvSpPr>
        <p:spPr bwMode="auto">
          <a:xfrm>
            <a:off x="1835150" y="3621088"/>
            <a:ext cx="1368425" cy="455612"/>
          </a:xfrm>
          <a:custGeom>
            <a:avLst/>
            <a:gdLst>
              <a:gd name="T0" fmla="*/ 0 w 862"/>
              <a:gd name="T1" fmla="*/ 2147483647 h 287"/>
              <a:gd name="T2" fmla="*/ 2147483647 w 862"/>
              <a:gd name="T3" fmla="*/ 2147483647 h 287"/>
              <a:gd name="T4" fmla="*/ 2147483647 w 862"/>
              <a:gd name="T5" fmla="*/ 2147483647 h 287"/>
              <a:gd name="T6" fmla="*/ 2147483647 w 862"/>
              <a:gd name="T7" fmla="*/ 2147483647 h 2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2" h="287">
                <a:moveTo>
                  <a:pt x="0" y="151"/>
                </a:moveTo>
                <a:cubicBezTo>
                  <a:pt x="128" y="90"/>
                  <a:pt x="257" y="30"/>
                  <a:pt x="363" y="15"/>
                </a:cubicBezTo>
                <a:cubicBezTo>
                  <a:pt x="469" y="0"/>
                  <a:pt x="552" y="15"/>
                  <a:pt x="635" y="60"/>
                </a:cubicBezTo>
                <a:cubicBezTo>
                  <a:pt x="718" y="105"/>
                  <a:pt x="824" y="249"/>
                  <a:pt x="862" y="2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1751" name="Freeform 6"/>
          <p:cNvSpPr>
            <a:spLocks/>
          </p:cNvSpPr>
          <p:nvPr/>
        </p:nvSpPr>
        <p:spPr bwMode="auto">
          <a:xfrm>
            <a:off x="4787900" y="4486275"/>
            <a:ext cx="1655763" cy="814388"/>
          </a:xfrm>
          <a:custGeom>
            <a:avLst/>
            <a:gdLst>
              <a:gd name="T0" fmla="*/ 0 w 1043"/>
              <a:gd name="T1" fmla="*/ 2147483647 h 513"/>
              <a:gd name="T2" fmla="*/ 2147483647 w 1043"/>
              <a:gd name="T3" fmla="*/ 2147483647 h 513"/>
              <a:gd name="T4" fmla="*/ 2147483647 w 1043"/>
              <a:gd name="T5" fmla="*/ 2147483647 h 513"/>
              <a:gd name="T6" fmla="*/ 2147483647 w 1043"/>
              <a:gd name="T7" fmla="*/ 2147483647 h 513"/>
              <a:gd name="T8" fmla="*/ 2147483647 w 1043"/>
              <a:gd name="T9" fmla="*/ 2147483647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3" h="513">
                <a:moveTo>
                  <a:pt x="0" y="196"/>
                </a:moveTo>
                <a:cubicBezTo>
                  <a:pt x="113" y="139"/>
                  <a:pt x="227" y="83"/>
                  <a:pt x="318" y="60"/>
                </a:cubicBezTo>
                <a:cubicBezTo>
                  <a:pt x="409" y="37"/>
                  <a:pt x="438" y="0"/>
                  <a:pt x="544" y="60"/>
                </a:cubicBezTo>
                <a:cubicBezTo>
                  <a:pt x="650" y="120"/>
                  <a:pt x="870" y="348"/>
                  <a:pt x="953" y="423"/>
                </a:cubicBezTo>
                <a:cubicBezTo>
                  <a:pt x="1036" y="498"/>
                  <a:pt x="1028" y="498"/>
                  <a:pt x="1043" y="51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1752" name="Text Box 7"/>
          <p:cNvSpPr txBox="1">
            <a:spLocks noChangeArrowheads="1"/>
          </p:cNvSpPr>
          <p:nvPr/>
        </p:nvSpPr>
        <p:spPr bwMode="auto">
          <a:xfrm>
            <a:off x="5076825" y="3860800"/>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1753" name="Text Box 8"/>
          <p:cNvSpPr txBox="1">
            <a:spLocks noChangeArrowheads="1"/>
          </p:cNvSpPr>
          <p:nvPr/>
        </p:nvSpPr>
        <p:spPr bwMode="auto">
          <a:xfrm>
            <a:off x="5003800" y="3644900"/>
            <a:ext cx="194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Payment</a:t>
            </a:r>
          </a:p>
        </p:txBody>
      </p:sp>
    </p:spTree>
    <p:extLst>
      <p:ext uri="{BB962C8B-B14F-4D97-AF65-F5344CB8AC3E}">
        <p14:creationId xmlns:p14="http://schemas.microsoft.com/office/powerpoint/2010/main" val="2272881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Interview </a:t>
            </a:r>
            <a:r>
              <a:rPr lang="en-ZA" b="1" dirty="0" smtClean="0"/>
              <a:t>question?</a:t>
            </a:r>
            <a:endParaRPr lang="en-ZA" dirty="0"/>
          </a:p>
        </p:txBody>
      </p:sp>
      <p:sp>
        <p:nvSpPr>
          <p:cNvPr id="3" name="Content Placeholder 2"/>
          <p:cNvSpPr>
            <a:spLocks noGrp="1"/>
          </p:cNvSpPr>
          <p:nvPr>
            <p:ph idx="1"/>
          </p:nvPr>
        </p:nvSpPr>
        <p:spPr/>
        <p:txBody>
          <a:bodyPr/>
          <a:lstStyle/>
          <a:p>
            <a:r>
              <a:rPr lang="en-ZA" dirty="0" smtClean="0"/>
              <a:t>What </a:t>
            </a:r>
            <a:r>
              <a:rPr lang="en-ZA" dirty="0"/>
              <a:t>is the difference between Financial- and Managerial Accounting?</a:t>
            </a:r>
          </a:p>
          <a:p>
            <a:endParaRPr lang="en-ZA" dirty="0"/>
          </a:p>
        </p:txBody>
      </p:sp>
    </p:spTree>
    <p:extLst>
      <p:ext uri="{BB962C8B-B14F-4D97-AF65-F5344CB8AC3E}">
        <p14:creationId xmlns:p14="http://schemas.microsoft.com/office/powerpoint/2010/main" val="3806881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Balancing flow charts:</a:t>
            </a:r>
          </a:p>
        </p:txBody>
      </p:sp>
      <p:sp>
        <p:nvSpPr>
          <p:cNvPr id="32771" name="Content Placeholder 2"/>
          <p:cNvSpPr>
            <a:spLocks noGrp="1"/>
          </p:cNvSpPr>
          <p:nvPr>
            <p:ph idx="1"/>
          </p:nvPr>
        </p:nvSpPr>
        <p:spPr>
          <a:xfrm>
            <a:off x="838200" y="2362200"/>
            <a:ext cx="7837488" cy="3946525"/>
          </a:xfrm>
        </p:spPr>
        <p:txBody>
          <a:bodyPr/>
          <a:lstStyle/>
          <a:p>
            <a:r>
              <a:rPr lang="en-US" smtClean="0"/>
              <a:t>A process used to maintain consistency among an entire series of diagrams:</a:t>
            </a:r>
          </a:p>
          <a:p>
            <a:pPr lvl="1"/>
            <a:r>
              <a:rPr lang="en-US" smtClean="0"/>
              <a:t>DFD’s by ensuring that the input and output data flows align ‘properly’:</a:t>
            </a:r>
          </a:p>
          <a:p>
            <a:pPr lvl="1"/>
            <a:r>
              <a:rPr lang="en-US" smtClean="0"/>
              <a:t>Input and output data flows of the parent DFD are maintained on the child DFD</a:t>
            </a:r>
          </a:p>
        </p:txBody>
      </p:sp>
      <p:sp>
        <p:nvSpPr>
          <p:cNvPr id="32772"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E342D4-66B3-4383-AF91-67DA0D38025C}" type="slidenum">
              <a:rPr lang="en-GB" smtClean="0">
                <a:solidFill>
                  <a:schemeClr val="bg1"/>
                </a:solidFill>
              </a:rPr>
              <a:pPr eaLnBrk="1" hangingPunct="1"/>
              <a:t>50</a:t>
            </a:fld>
            <a:endParaRPr lang="en-GB" smtClean="0">
              <a:solidFill>
                <a:schemeClr val="bg1"/>
              </a:solidFill>
            </a:endParaRPr>
          </a:p>
        </p:txBody>
      </p:sp>
    </p:spTree>
    <p:extLst>
      <p:ext uri="{BB962C8B-B14F-4D97-AF65-F5344CB8AC3E}">
        <p14:creationId xmlns:p14="http://schemas.microsoft.com/office/powerpoint/2010/main" val="3962374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r>
              <a:rPr lang="en-US" smtClean="0"/>
              <a:t>Context Diagram</a:t>
            </a:r>
          </a:p>
        </p:txBody>
      </p:sp>
      <p:pic>
        <p:nvPicPr>
          <p:cNvPr id="3379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2886075"/>
            <a:ext cx="7693025" cy="2674938"/>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4866944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988"/>
            <a:ext cx="8964613" cy="6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644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en-ZA" smtClean="0"/>
              <a:t>Overview:</a:t>
            </a:r>
            <a:endParaRPr lang="en-GB" smtClean="0"/>
          </a:p>
        </p:txBody>
      </p:sp>
      <p:sp>
        <p:nvSpPr>
          <p:cNvPr id="35843" name="Rectangle 3"/>
          <p:cNvSpPr>
            <a:spLocks noGrp="1" noChangeArrowheads="1"/>
          </p:cNvSpPr>
          <p:nvPr>
            <p:ph type="body" idx="1"/>
          </p:nvPr>
        </p:nvSpPr>
        <p:spPr>
          <a:xfrm>
            <a:off x="838200" y="2057400"/>
            <a:ext cx="8054975" cy="4306888"/>
          </a:xfrm>
        </p:spPr>
        <p:txBody>
          <a:bodyPr/>
          <a:lstStyle/>
          <a:p>
            <a:r>
              <a:rPr lang="en-US" sz="2400" dirty="0" smtClean="0"/>
              <a:t>The context diagram is exploded/partitioned/decompose into Level 0 Diagram, consisting of ……. processes.</a:t>
            </a:r>
          </a:p>
          <a:p>
            <a:pPr lvl="1"/>
            <a:r>
              <a:rPr lang="en-US" sz="2400" dirty="0" smtClean="0"/>
              <a:t>Processes follow a decimal notation, consisting of the parent’s reference number, a decimal point, and a sequence number according to the diagram level.</a:t>
            </a:r>
          </a:p>
          <a:p>
            <a:pPr lvl="1"/>
            <a:r>
              <a:rPr lang="en-US" sz="2400" dirty="0" smtClean="0"/>
              <a:t>How many flows?</a:t>
            </a:r>
          </a:p>
          <a:p>
            <a:pPr lvl="1"/>
            <a:r>
              <a:rPr lang="en-US" sz="2400" dirty="0" smtClean="0"/>
              <a:t>Is balancing maintained?</a:t>
            </a:r>
          </a:p>
          <a:p>
            <a:pPr lvl="1"/>
            <a:r>
              <a:rPr lang="en-US" sz="2400" dirty="0" smtClean="0"/>
              <a:t>Let’s explode process 3.0 to another level:</a:t>
            </a:r>
          </a:p>
          <a:p>
            <a:pPr lvl="1"/>
            <a:r>
              <a:rPr lang="en-US" sz="2400" b="1" dirty="0" smtClean="0"/>
              <a:t>level 1</a:t>
            </a:r>
          </a:p>
        </p:txBody>
      </p:sp>
    </p:spTree>
    <p:extLst>
      <p:ext uri="{BB962C8B-B14F-4D97-AF65-F5344CB8AC3E}">
        <p14:creationId xmlns:p14="http://schemas.microsoft.com/office/powerpoint/2010/main" val="1941235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260350"/>
            <a:ext cx="48831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984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Questions:</a:t>
            </a:r>
            <a:endParaRPr lang="en-ZA" smtClean="0"/>
          </a:p>
        </p:txBody>
      </p:sp>
      <p:sp>
        <p:nvSpPr>
          <p:cNvPr id="44035" name="Content Placeholder 2"/>
          <p:cNvSpPr>
            <a:spLocks noGrp="1"/>
          </p:cNvSpPr>
          <p:nvPr>
            <p:ph idx="1"/>
          </p:nvPr>
        </p:nvSpPr>
        <p:spPr/>
        <p:txBody>
          <a:bodyPr/>
          <a:lstStyle/>
          <a:p>
            <a:pPr>
              <a:defRPr/>
            </a:pPr>
            <a:r>
              <a:rPr lang="en-US" dirty="0" smtClean="0"/>
              <a:t>How many flows enter/exit process 3.0?</a:t>
            </a:r>
          </a:p>
          <a:p>
            <a:pPr lvl="1">
              <a:defRPr/>
            </a:pPr>
            <a:r>
              <a:rPr lang="en-US" dirty="0" smtClean="0"/>
              <a:t>Name them</a:t>
            </a:r>
          </a:p>
          <a:p>
            <a:pPr>
              <a:defRPr/>
            </a:pPr>
            <a:r>
              <a:rPr lang="en-US" dirty="0" smtClean="0"/>
              <a:t>Is level 1 balanced?</a:t>
            </a:r>
          </a:p>
          <a:p>
            <a:pPr marL="0" indent="0">
              <a:buFont typeface="Wingdings" pitchFamily="2" charset="2"/>
              <a:buNone/>
              <a:defRPr/>
            </a:pPr>
            <a:endParaRPr lang="en-US" dirty="0" smtClean="0"/>
          </a:p>
          <a:p>
            <a:pPr lvl="1">
              <a:defRPr/>
            </a:pPr>
            <a:endParaRPr lang="en-ZA" dirty="0" smtClean="0"/>
          </a:p>
        </p:txBody>
      </p:sp>
      <p:sp>
        <p:nvSpPr>
          <p:cNvPr id="37892"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E359D0-9A48-4A73-ABA0-60E6BBB87198}" type="slidenum">
              <a:rPr lang="en-GB" smtClean="0">
                <a:solidFill>
                  <a:schemeClr val="bg1"/>
                </a:solidFill>
              </a:rPr>
              <a:pPr eaLnBrk="1" hangingPunct="1"/>
              <a:t>55</a:t>
            </a:fld>
            <a:endParaRPr lang="en-GB" smtClean="0">
              <a:solidFill>
                <a:schemeClr val="bg1"/>
              </a:solidFill>
            </a:endParaRPr>
          </a:p>
        </p:txBody>
      </p:sp>
    </p:spTree>
    <p:extLst>
      <p:ext uri="{BB962C8B-B14F-4D97-AF65-F5344CB8AC3E}">
        <p14:creationId xmlns:p14="http://schemas.microsoft.com/office/powerpoint/2010/main" val="1723335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72BAC-6F98-4131-B658-04DB2482E60C}" type="slidenum">
              <a:rPr lang="en-GB" smtClean="0">
                <a:solidFill>
                  <a:schemeClr val="bg1"/>
                </a:solidFill>
              </a:rPr>
              <a:pPr eaLnBrk="1" hangingPunct="1"/>
              <a:t>56</a:t>
            </a:fld>
            <a:endParaRPr lang="en-GB" smtClean="0">
              <a:solidFill>
                <a:schemeClr val="bg1"/>
              </a:solidFill>
            </a:endParaRPr>
          </a:p>
        </p:txBody>
      </p:sp>
      <p:sp>
        <p:nvSpPr>
          <p:cNvPr id="38915" name="AutoShape 2"/>
          <p:cNvSpPr>
            <a:spLocks noGrp="1" noChangeArrowheads="1"/>
          </p:cNvSpPr>
          <p:nvPr>
            <p:ph type="title"/>
          </p:nvPr>
        </p:nvSpPr>
        <p:spPr/>
        <p:txBody>
          <a:bodyPr/>
          <a:lstStyle/>
          <a:p>
            <a:r>
              <a:rPr lang="en-ZA" smtClean="0"/>
              <a:t>Introduction: System Flowchart</a:t>
            </a:r>
            <a:endParaRPr lang="en-GB" smtClean="0"/>
          </a:p>
        </p:txBody>
      </p:sp>
      <p:sp>
        <p:nvSpPr>
          <p:cNvPr id="38916" name="Rectangle 3"/>
          <p:cNvSpPr>
            <a:spLocks noGrp="1" noChangeArrowheads="1"/>
          </p:cNvSpPr>
          <p:nvPr>
            <p:ph type="body" idx="1"/>
          </p:nvPr>
        </p:nvSpPr>
        <p:spPr>
          <a:xfrm>
            <a:off x="838200" y="2133600"/>
            <a:ext cx="8054975" cy="4162425"/>
          </a:xfrm>
        </p:spPr>
        <p:txBody>
          <a:bodyPr/>
          <a:lstStyle/>
          <a:p>
            <a:r>
              <a:rPr lang="en-ZA" sz="2800" dirty="0" smtClean="0"/>
              <a:t>A system flowchart is a graphical representation of a business process: </a:t>
            </a:r>
            <a:r>
              <a:rPr lang="en-ZA" sz="2800" b="1" dirty="0" smtClean="0"/>
              <a:t>information processes</a:t>
            </a:r>
            <a:r>
              <a:rPr lang="en-ZA" sz="2800" dirty="0" smtClean="0"/>
              <a:t> + </a:t>
            </a:r>
            <a:r>
              <a:rPr lang="en-ZA" sz="2800" b="1" dirty="0" smtClean="0"/>
              <a:t>operations processes</a:t>
            </a:r>
          </a:p>
          <a:p>
            <a:r>
              <a:rPr lang="en-ZA" sz="2800" dirty="0" smtClean="0"/>
              <a:t>It depicts the </a:t>
            </a:r>
            <a:r>
              <a:rPr lang="en-ZA" sz="2800" b="1" dirty="0" smtClean="0"/>
              <a:t>sequence of activities</a:t>
            </a:r>
            <a:r>
              <a:rPr lang="en-ZA" sz="2800" dirty="0" smtClean="0"/>
              <a:t> as the business event flows through the process</a:t>
            </a:r>
          </a:p>
          <a:p>
            <a:r>
              <a:rPr lang="en-ZA" sz="2800" dirty="0" smtClean="0"/>
              <a:t>It represents a </a:t>
            </a:r>
            <a:r>
              <a:rPr lang="en-ZA" sz="2800" b="1" dirty="0" smtClean="0"/>
              <a:t>logical</a:t>
            </a:r>
            <a:r>
              <a:rPr lang="en-ZA" sz="2800" dirty="0" smtClean="0"/>
              <a:t> and </a:t>
            </a:r>
            <a:r>
              <a:rPr lang="en-ZA" sz="2800" b="1" dirty="0" smtClean="0"/>
              <a:t>physical</a:t>
            </a:r>
            <a:r>
              <a:rPr lang="en-ZA" sz="2800" dirty="0" smtClean="0"/>
              <a:t> rendering of the </a:t>
            </a:r>
            <a:r>
              <a:rPr lang="en-ZA" sz="2800" i="1" dirty="0" smtClean="0"/>
              <a:t>who</a:t>
            </a:r>
            <a:r>
              <a:rPr lang="en-ZA" sz="2800" dirty="0" smtClean="0"/>
              <a:t>, </a:t>
            </a:r>
            <a:r>
              <a:rPr lang="en-ZA" sz="2800" i="1" dirty="0" smtClean="0"/>
              <a:t>what</a:t>
            </a:r>
            <a:r>
              <a:rPr lang="en-ZA" sz="2800" dirty="0" smtClean="0"/>
              <a:t>, </a:t>
            </a:r>
            <a:r>
              <a:rPr lang="en-ZA" sz="2800" i="1" dirty="0" smtClean="0"/>
              <a:t>how</a:t>
            </a:r>
            <a:r>
              <a:rPr lang="en-ZA" sz="2800" dirty="0" smtClean="0"/>
              <a:t>, and </a:t>
            </a:r>
            <a:r>
              <a:rPr lang="en-ZA" sz="2800" i="1" dirty="0" smtClean="0"/>
              <a:t>where.</a:t>
            </a:r>
            <a:endParaRPr lang="en-GB" sz="2800" i="1" dirty="0" smtClean="0"/>
          </a:p>
        </p:txBody>
      </p:sp>
    </p:spTree>
    <p:extLst>
      <p:ext uri="{BB962C8B-B14F-4D97-AF65-F5344CB8AC3E}">
        <p14:creationId xmlns:p14="http://schemas.microsoft.com/office/powerpoint/2010/main" val="2938877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A35D12-0F2B-47AE-B601-758E899D9ABA}" type="slidenum">
              <a:rPr lang="en-GB" smtClean="0">
                <a:solidFill>
                  <a:schemeClr val="bg1"/>
                </a:solidFill>
              </a:rPr>
              <a:pPr eaLnBrk="1" hangingPunct="1"/>
              <a:t>57</a:t>
            </a:fld>
            <a:endParaRPr lang="en-GB" smtClean="0">
              <a:solidFill>
                <a:schemeClr val="bg1"/>
              </a:solidFill>
            </a:endParaRPr>
          </a:p>
        </p:txBody>
      </p:sp>
      <p:sp>
        <p:nvSpPr>
          <p:cNvPr id="39939" name="AutoShape 2"/>
          <p:cNvSpPr>
            <a:spLocks noGrp="1" noChangeArrowheads="1"/>
          </p:cNvSpPr>
          <p:nvPr>
            <p:ph type="title"/>
          </p:nvPr>
        </p:nvSpPr>
        <p:spPr/>
        <p:txBody>
          <a:bodyPr/>
          <a:lstStyle/>
          <a:p>
            <a:r>
              <a:rPr lang="en-ZA" smtClean="0"/>
              <a:t>Purpose:</a:t>
            </a:r>
            <a:endParaRPr lang="en-GB" smtClean="0"/>
          </a:p>
        </p:txBody>
      </p:sp>
      <p:sp>
        <p:nvSpPr>
          <p:cNvPr id="39940" name="Rectangle 3"/>
          <p:cNvSpPr>
            <a:spLocks noGrp="1" noChangeArrowheads="1"/>
          </p:cNvSpPr>
          <p:nvPr>
            <p:ph type="body" idx="1"/>
          </p:nvPr>
        </p:nvSpPr>
        <p:spPr>
          <a:xfrm>
            <a:off x="838200" y="2362200"/>
            <a:ext cx="8054975" cy="4162425"/>
          </a:xfrm>
        </p:spPr>
        <p:txBody>
          <a:bodyPr/>
          <a:lstStyle/>
          <a:p>
            <a:r>
              <a:rPr lang="en-ZA" dirty="0" smtClean="0"/>
              <a:t>Auditors and managers use it to understand a system and</a:t>
            </a:r>
          </a:p>
          <a:p>
            <a:r>
              <a:rPr lang="en-ZA" dirty="0" smtClean="0"/>
              <a:t>To </a:t>
            </a:r>
            <a:r>
              <a:rPr lang="en-ZA" dirty="0" err="1" smtClean="0"/>
              <a:t>analyze</a:t>
            </a:r>
            <a:r>
              <a:rPr lang="en-ZA" dirty="0" smtClean="0"/>
              <a:t> a system’s control</a:t>
            </a:r>
          </a:p>
          <a:p>
            <a:r>
              <a:rPr lang="en-ZA" b="1" dirty="0" smtClean="0"/>
              <a:t>Summary</a:t>
            </a:r>
            <a:r>
              <a:rPr lang="en-ZA" dirty="0" smtClean="0"/>
              <a:t>: Together, a DFD and flowcharts provide multiple, complementary methods for describing a system.</a:t>
            </a:r>
            <a:endParaRPr lang="en-GB" dirty="0" smtClean="0"/>
          </a:p>
        </p:txBody>
      </p:sp>
    </p:spTree>
    <p:extLst>
      <p:ext uri="{BB962C8B-B14F-4D97-AF65-F5344CB8AC3E}">
        <p14:creationId xmlns:p14="http://schemas.microsoft.com/office/powerpoint/2010/main" val="39284492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BEDE08-9049-4062-A3CC-43356E66108A}" type="slidenum">
              <a:rPr lang="en-GB" smtClean="0">
                <a:solidFill>
                  <a:schemeClr val="bg1"/>
                </a:solidFill>
              </a:rPr>
              <a:pPr eaLnBrk="1" hangingPunct="1"/>
              <a:t>58</a:t>
            </a:fld>
            <a:endParaRPr lang="en-GB" smtClean="0">
              <a:solidFill>
                <a:schemeClr val="bg1"/>
              </a:solidFill>
            </a:endParaRPr>
          </a:p>
        </p:txBody>
      </p:sp>
      <p:sp>
        <p:nvSpPr>
          <p:cNvPr id="40963" name="AutoShape 2"/>
          <p:cNvSpPr>
            <a:spLocks noGrp="1" noChangeArrowheads="1"/>
          </p:cNvSpPr>
          <p:nvPr>
            <p:ph type="title"/>
          </p:nvPr>
        </p:nvSpPr>
        <p:spPr/>
        <p:txBody>
          <a:bodyPr/>
          <a:lstStyle/>
          <a:p>
            <a:r>
              <a:rPr lang="en-ZA" sz="3200" smtClean="0"/>
              <a:t>Narrative: A typical two-step data entry process.</a:t>
            </a:r>
            <a:endParaRPr lang="en-GB" sz="3200" smtClean="0"/>
          </a:p>
        </p:txBody>
      </p:sp>
      <p:sp>
        <p:nvSpPr>
          <p:cNvPr id="40964" name="Rectangle 3"/>
          <p:cNvSpPr>
            <a:spLocks noGrp="1" noChangeArrowheads="1"/>
          </p:cNvSpPr>
          <p:nvPr>
            <p:ph type="body" idx="1"/>
          </p:nvPr>
        </p:nvSpPr>
        <p:spPr>
          <a:xfrm>
            <a:off x="762000" y="2133600"/>
            <a:ext cx="8054975" cy="4306888"/>
          </a:xfrm>
        </p:spPr>
        <p:txBody>
          <a:bodyPr/>
          <a:lstStyle/>
          <a:p>
            <a:pPr>
              <a:lnSpc>
                <a:spcPct val="90000"/>
              </a:lnSpc>
              <a:buFont typeface="Wingdings" pitchFamily="2" charset="2"/>
              <a:buNone/>
            </a:pPr>
            <a:r>
              <a:rPr lang="en-GB" sz="2800" dirty="0" smtClean="0"/>
              <a:t>   A data entry clerk keys an input document into a computer. The computer accesses data in data store 1 and in data store 2 to edit/validate the input. The computer displays the input, including any errors. The clerk compares the input document to the display, keys corrections as necessary, and accepts the input. The computer updates the table in data store 2 and notifies the clerk that the input has been recorded</a:t>
            </a:r>
            <a:r>
              <a:rPr lang="en-GB" dirty="0" smtClean="0"/>
              <a:t>.</a:t>
            </a:r>
          </a:p>
        </p:txBody>
      </p:sp>
    </p:spTree>
    <p:extLst>
      <p:ext uri="{BB962C8B-B14F-4D97-AF65-F5344CB8AC3E}">
        <p14:creationId xmlns:p14="http://schemas.microsoft.com/office/powerpoint/2010/main" val="32390915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FDEE42-56DA-4EA7-A5EC-8DDDA33B7C6C}" type="slidenum">
              <a:rPr lang="en-GB" smtClean="0">
                <a:solidFill>
                  <a:schemeClr val="bg1"/>
                </a:solidFill>
              </a:rPr>
              <a:pPr eaLnBrk="1" hangingPunct="1"/>
              <a:t>59</a:t>
            </a:fld>
            <a:endParaRPr lang="en-GB" smtClean="0">
              <a:solidFill>
                <a:schemeClr val="bg1"/>
              </a:solidFill>
            </a:endParaRPr>
          </a:p>
        </p:txBody>
      </p:sp>
      <p:sp>
        <p:nvSpPr>
          <p:cNvPr id="41987" name="AutoShape 2"/>
          <p:cNvSpPr>
            <a:spLocks noGrp="1" noChangeArrowheads="1"/>
          </p:cNvSpPr>
          <p:nvPr>
            <p:ph type="title"/>
          </p:nvPr>
        </p:nvSpPr>
        <p:spPr/>
        <p:txBody>
          <a:bodyPr/>
          <a:lstStyle/>
          <a:p>
            <a:r>
              <a:rPr lang="en-US" smtClean="0"/>
              <a:t>To Do:</a:t>
            </a:r>
          </a:p>
        </p:txBody>
      </p:sp>
      <p:sp>
        <p:nvSpPr>
          <p:cNvPr id="41988" name="Rectangle 3"/>
          <p:cNvSpPr>
            <a:spLocks noGrp="1" noChangeArrowheads="1"/>
          </p:cNvSpPr>
          <p:nvPr>
            <p:ph type="body" idx="1"/>
          </p:nvPr>
        </p:nvSpPr>
        <p:spPr>
          <a:xfrm>
            <a:off x="838200" y="2362200"/>
            <a:ext cx="7981950" cy="4090988"/>
          </a:xfrm>
        </p:spPr>
        <p:txBody>
          <a:bodyPr/>
          <a:lstStyle/>
          <a:p>
            <a:r>
              <a:rPr lang="en-US" smtClean="0"/>
              <a:t>Put each sentence on a new numbered line</a:t>
            </a:r>
          </a:p>
          <a:p>
            <a:r>
              <a:rPr lang="en-US" smtClean="0"/>
              <a:t>Identify the relationship: </a:t>
            </a:r>
            <a:r>
              <a:rPr lang="en-US" b="1" smtClean="0"/>
              <a:t>ENTITY</a:t>
            </a:r>
            <a:r>
              <a:rPr lang="en-US" smtClean="0"/>
              <a:t> </a:t>
            </a:r>
            <a:r>
              <a:rPr lang="en-US" smtClean="0">
                <a:sym typeface="Wingdings" pitchFamily="2" charset="2"/>
              </a:rPr>
              <a:t> </a:t>
            </a:r>
            <a:r>
              <a:rPr lang="en-US" b="1" smtClean="0">
                <a:sym typeface="Wingdings" pitchFamily="2" charset="2"/>
              </a:rPr>
              <a:t>ACTIVITY</a:t>
            </a:r>
          </a:p>
          <a:p>
            <a:r>
              <a:rPr lang="en-US" smtClean="0">
                <a:sym typeface="Wingdings" pitchFamily="2" charset="2"/>
              </a:rPr>
              <a:t>Set up the Entity-Activity Table</a:t>
            </a:r>
          </a:p>
          <a:p>
            <a:r>
              <a:rPr lang="en-US" smtClean="0">
                <a:sym typeface="Wingdings" pitchFamily="2" charset="2"/>
              </a:rPr>
              <a:t>Translates each line into Flowchart Symbols </a:t>
            </a:r>
          </a:p>
          <a:p>
            <a:endParaRPr lang="en-US" smtClean="0"/>
          </a:p>
        </p:txBody>
      </p:sp>
    </p:spTree>
    <p:extLst>
      <p:ext uri="{BB962C8B-B14F-4D97-AF65-F5344CB8AC3E}">
        <p14:creationId xmlns:p14="http://schemas.microsoft.com/office/powerpoint/2010/main" val="401423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DFD’s</a:t>
            </a:r>
            <a:endParaRPr lang="en-ZA" dirty="0"/>
          </a:p>
        </p:txBody>
      </p:sp>
      <p:sp>
        <p:nvSpPr>
          <p:cNvPr id="3" name="Content Placeholder 2"/>
          <p:cNvSpPr>
            <a:spLocks noGrp="1"/>
          </p:cNvSpPr>
          <p:nvPr>
            <p:ph idx="1"/>
          </p:nvPr>
        </p:nvSpPr>
        <p:spPr/>
        <p:txBody>
          <a:bodyPr/>
          <a:lstStyle/>
          <a:p>
            <a:r>
              <a:rPr lang="en-ZA" sz="2800" dirty="0"/>
              <a:t>A </a:t>
            </a:r>
            <a:r>
              <a:rPr lang="en-ZA" sz="2800" b="1" dirty="0"/>
              <a:t>data flow diagram</a:t>
            </a:r>
            <a:r>
              <a:rPr lang="en-ZA" sz="2800" dirty="0"/>
              <a:t> (</a:t>
            </a:r>
            <a:r>
              <a:rPr lang="en-ZA" sz="2800" b="1" dirty="0"/>
              <a:t>DFD</a:t>
            </a:r>
            <a:r>
              <a:rPr lang="en-ZA" sz="2800" dirty="0"/>
              <a:t>) is a graphical representation of the "flow" of data through an information system, modelling its process aspects. </a:t>
            </a:r>
            <a:endParaRPr lang="en-ZA" sz="2800" dirty="0" smtClean="0"/>
          </a:p>
          <a:p>
            <a:r>
              <a:rPr lang="en-ZA" sz="2800" dirty="0" smtClean="0"/>
              <a:t>A</a:t>
            </a:r>
            <a:r>
              <a:rPr lang="en-ZA" sz="2800" dirty="0"/>
              <a:t> </a:t>
            </a:r>
            <a:r>
              <a:rPr lang="en-ZA" sz="2800" b="1" dirty="0"/>
              <a:t>DFD</a:t>
            </a:r>
            <a:r>
              <a:rPr lang="en-ZA" sz="2800" dirty="0"/>
              <a:t> shows what kind of information will be input to and output from the system, where the data will come from and go to, and where the data will be stored</a:t>
            </a:r>
          </a:p>
          <a:p>
            <a:endParaRPr lang="en-ZA" dirty="0"/>
          </a:p>
        </p:txBody>
      </p:sp>
    </p:spTree>
    <p:extLst>
      <p:ext uri="{BB962C8B-B14F-4D97-AF65-F5344CB8AC3E}">
        <p14:creationId xmlns:p14="http://schemas.microsoft.com/office/powerpoint/2010/main" val="3502397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8281988"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0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09650"/>
            <a:ext cx="84963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9509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B8CA15-7EDE-4AEA-B27D-34FA60E655CD}" type="slidenum">
              <a:rPr lang="en-GB" smtClean="0">
                <a:solidFill>
                  <a:schemeClr val="bg1"/>
                </a:solidFill>
              </a:rPr>
              <a:pPr eaLnBrk="1" hangingPunct="1"/>
              <a:t>62</a:t>
            </a:fld>
            <a:endParaRPr lang="en-GB" smtClean="0">
              <a:solidFill>
                <a:schemeClr val="bg1"/>
              </a:solidFill>
            </a:endParaRPr>
          </a:p>
        </p:txBody>
      </p:sp>
      <p:sp>
        <p:nvSpPr>
          <p:cNvPr id="45059" name="AutoShape 2"/>
          <p:cNvSpPr>
            <a:spLocks noGrp="1" noChangeArrowheads="1"/>
          </p:cNvSpPr>
          <p:nvPr>
            <p:ph type="title"/>
          </p:nvPr>
        </p:nvSpPr>
        <p:spPr/>
        <p:txBody>
          <a:bodyPr/>
          <a:lstStyle/>
          <a:p>
            <a:r>
              <a:rPr lang="en-ZA" smtClean="0"/>
              <a:t>Standard Flowchart Symbols:</a:t>
            </a:r>
            <a:endParaRPr lang="en-GB" smtClean="0"/>
          </a:p>
        </p:txBody>
      </p:sp>
      <p:sp>
        <p:nvSpPr>
          <p:cNvPr id="45060" name="Rectangle 3"/>
          <p:cNvSpPr>
            <a:spLocks noGrp="1" noChangeArrowheads="1"/>
          </p:cNvSpPr>
          <p:nvPr>
            <p:ph type="body" idx="1"/>
          </p:nvPr>
        </p:nvSpPr>
        <p:spPr/>
        <p:txBody>
          <a:bodyPr/>
          <a:lstStyle/>
          <a:p>
            <a:r>
              <a:rPr lang="en-ZA" smtClean="0"/>
              <a:t>Study these symbols</a:t>
            </a:r>
          </a:p>
          <a:p>
            <a:r>
              <a:rPr lang="en-ZA" smtClean="0"/>
              <a:t>They are a limited set!</a:t>
            </a:r>
          </a:p>
          <a:p>
            <a:r>
              <a:rPr lang="en-ZA" smtClean="0"/>
              <a:t>See next slide for symbols</a:t>
            </a:r>
            <a:endParaRPr lang="en-GB" smtClean="0"/>
          </a:p>
        </p:txBody>
      </p:sp>
    </p:spTree>
    <p:extLst>
      <p:ext uri="{BB962C8B-B14F-4D97-AF65-F5344CB8AC3E}">
        <p14:creationId xmlns:p14="http://schemas.microsoft.com/office/powerpoint/2010/main" val="12031515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0"/>
            <a:ext cx="67802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248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9DEA98-137C-4FBE-AD1D-D0E7489DD68B}" type="slidenum">
              <a:rPr lang="en-GB" smtClean="0">
                <a:solidFill>
                  <a:schemeClr val="bg1"/>
                </a:solidFill>
              </a:rPr>
              <a:pPr eaLnBrk="1" hangingPunct="1"/>
              <a:t>64</a:t>
            </a:fld>
            <a:endParaRPr lang="en-GB" smtClean="0">
              <a:solidFill>
                <a:schemeClr val="bg1"/>
              </a:solidFill>
            </a:endParaRPr>
          </a:p>
        </p:txBody>
      </p:sp>
      <p:sp>
        <p:nvSpPr>
          <p:cNvPr id="47107" name="AutoShape 2"/>
          <p:cNvSpPr>
            <a:spLocks noGrp="1" noChangeArrowheads="1"/>
          </p:cNvSpPr>
          <p:nvPr>
            <p:ph type="title"/>
          </p:nvPr>
        </p:nvSpPr>
        <p:spPr/>
        <p:txBody>
          <a:bodyPr/>
          <a:lstStyle/>
          <a:p>
            <a:r>
              <a:rPr lang="en-ZA" smtClean="0"/>
              <a:t>Flowchart: Activity 1</a:t>
            </a:r>
            <a:endParaRPr lang="en-GB" smtClean="0"/>
          </a:p>
        </p:txBody>
      </p:sp>
      <p:sp>
        <p:nvSpPr>
          <p:cNvPr id="47108" name="Rectangle 3"/>
          <p:cNvSpPr>
            <a:spLocks noGrp="1" noChangeArrowheads="1"/>
          </p:cNvSpPr>
          <p:nvPr>
            <p:ph type="body" idx="1"/>
          </p:nvPr>
        </p:nvSpPr>
        <p:spPr>
          <a:xfrm>
            <a:off x="838200" y="2362200"/>
            <a:ext cx="8126413" cy="4235450"/>
          </a:xfrm>
        </p:spPr>
        <p:txBody>
          <a:bodyPr/>
          <a:lstStyle/>
          <a:p>
            <a:pPr marL="533400" indent="-533400"/>
            <a:r>
              <a:rPr lang="en-GB" smtClean="0"/>
              <a:t>Keys an input document into a computer </a:t>
            </a:r>
          </a:p>
          <a:p>
            <a:pPr marL="533400" indent="-533400">
              <a:buFont typeface="Wingdings" pitchFamily="2" charset="2"/>
              <a:buAutoNum type="arabicPeriod"/>
            </a:pPr>
            <a:r>
              <a:rPr lang="en-ZA" smtClean="0"/>
              <a:t>The clerk has an INPUT Document</a:t>
            </a:r>
          </a:p>
          <a:p>
            <a:pPr marL="533400" indent="-533400">
              <a:buFont typeface="Wingdings" pitchFamily="2" charset="2"/>
              <a:buAutoNum type="arabicPeriod"/>
            </a:pPr>
            <a:r>
              <a:rPr lang="en-ZA" smtClean="0"/>
              <a:t>Keys it into computer</a:t>
            </a:r>
          </a:p>
          <a:p>
            <a:pPr marL="533400" indent="-533400"/>
            <a:r>
              <a:rPr lang="en-ZA" smtClean="0"/>
              <a:t>What symbols can you attach to points 1, 2</a:t>
            </a:r>
            <a:endParaRPr lang="en-GB" smtClean="0"/>
          </a:p>
          <a:p>
            <a:pPr marL="533400" indent="-533400"/>
            <a:r>
              <a:rPr lang="en-ZA" smtClean="0"/>
              <a:t>OPEN MS Visio &gt; Basic Flowchart:</a:t>
            </a:r>
          </a:p>
          <a:p>
            <a:pPr marL="914400" lvl="1" indent="-457200"/>
            <a:r>
              <a:rPr lang="en-ZA" smtClean="0"/>
              <a:t>Find symbols for Input document and</a:t>
            </a:r>
          </a:p>
          <a:p>
            <a:pPr marL="914400" lvl="1" indent="-457200"/>
            <a:r>
              <a:rPr lang="en-ZA" smtClean="0"/>
              <a:t>Manual Input</a:t>
            </a:r>
            <a:endParaRPr lang="en-GB" smtClean="0"/>
          </a:p>
        </p:txBody>
      </p:sp>
      <mc:AlternateContent xmlns:mc="http://schemas.openxmlformats.org/markup-compatibility/2006" xmlns:p14="http://schemas.microsoft.com/office/powerpoint/2010/main">
        <mc:Choice Requires="p14">
          <p:contentPart p14:bwMode="auto" r:id="rId2">
            <p14:nvContentPartPr>
              <p14:cNvPr id="15364" name="Ink 4"/>
              <p14:cNvContentPartPr>
                <a14:cpLocks xmlns:a14="http://schemas.microsoft.com/office/drawing/2010/main" noRot="1" noChangeAspect="1" noEditPoints="1" noChangeArrowheads="1" noChangeShapeType="1"/>
              </p14:cNvContentPartPr>
              <p14:nvPr/>
            </p14:nvContentPartPr>
            <p14:xfrm>
              <a:off x="1419225" y="2401888"/>
              <a:ext cx="6332538" cy="492125"/>
            </p14:xfrm>
          </p:contentPart>
        </mc:Choice>
        <mc:Fallback xmlns="">
          <p:pic>
            <p:nvPicPr>
              <p:cNvPr id="15364" name="Ink 4"/>
              <p:cNvPicPr>
                <a:picLocks noRot="1" noChangeAspect="1" noEditPoints="1" noChangeArrowheads="1" noChangeShapeType="1"/>
              </p:cNvPicPr>
              <p:nvPr/>
            </p:nvPicPr>
            <p:blipFill>
              <a:blip r:embed="rId3"/>
              <a:stretch>
                <a:fillRect/>
              </a:stretch>
            </p:blipFill>
            <p:spPr>
              <a:xfrm>
                <a:off x="1409865" y="2392528"/>
                <a:ext cx="6351258" cy="510845"/>
              </a:xfrm>
              <a:prstGeom prst="rect">
                <a:avLst/>
              </a:prstGeom>
            </p:spPr>
          </p:pic>
        </mc:Fallback>
      </mc:AlternateContent>
    </p:spTree>
    <p:extLst>
      <p:ext uri="{BB962C8B-B14F-4D97-AF65-F5344CB8AC3E}">
        <p14:creationId xmlns:p14="http://schemas.microsoft.com/office/powerpoint/2010/main" val="3198854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5578DB-08F5-47C4-B874-19915C52B454}" type="slidenum">
              <a:rPr lang="en-GB" smtClean="0">
                <a:solidFill>
                  <a:schemeClr val="bg1"/>
                </a:solidFill>
              </a:rPr>
              <a:pPr eaLnBrk="1" hangingPunct="1"/>
              <a:t>65</a:t>
            </a:fld>
            <a:endParaRPr lang="en-GB" smtClean="0">
              <a:solidFill>
                <a:schemeClr val="bg1"/>
              </a:solidFill>
            </a:endParaRPr>
          </a:p>
        </p:txBody>
      </p:sp>
      <p:sp>
        <p:nvSpPr>
          <p:cNvPr id="48131" name="AutoShape 4"/>
          <p:cNvSpPr>
            <a:spLocks noGrp="1" noChangeArrowheads="1"/>
          </p:cNvSpPr>
          <p:nvPr>
            <p:ph type="title"/>
          </p:nvPr>
        </p:nvSpPr>
        <p:spPr/>
        <p:txBody>
          <a:bodyPr/>
          <a:lstStyle/>
          <a:p>
            <a:r>
              <a:rPr lang="en-ZA" smtClean="0"/>
              <a:t>Activity 1 by Clerk:</a:t>
            </a:r>
            <a:endParaRPr lang="en-GB" smtClean="0"/>
          </a:p>
        </p:txBody>
      </p:sp>
      <p:graphicFrame>
        <p:nvGraphicFramePr>
          <p:cNvPr id="48132" name="Object 3"/>
          <p:cNvGraphicFramePr>
            <a:graphicFrameLocks noGrp="1" noChangeAspect="1"/>
          </p:cNvGraphicFramePr>
          <p:nvPr>
            <p:ph idx="1"/>
          </p:nvPr>
        </p:nvGraphicFramePr>
        <p:xfrm>
          <a:off x="3808413" y="2636838"/>
          <a:ext cx="1906587" cy="3455987"/>
        </p:xfrm>
        <a:graphic>
          <a:graphicData uri="http://schemas.openxmlformats.org/presentationml/2006/ole">
            <mc:AlternateContent xmlns:mc="http://schemas.openxmlformats.org/markup-compatibility/2006">
              <mc:Choice xmlns:v="urn:schemas-microsoft-com:vml" Requires="v">
                <p:oleObj spid="_x0000_s35853" name="Visio" r:id="rId3" imgW="931774" imgH="1689202" progId="Visio.Drawing.11">
                  <p:embed/>
                </p:oleObj>
              </mc:Choice>
              <mc:Fallback>
                <p:oleObj name="Visio" r:id="rId3" imgW="931774" imgH="168920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413" y="2636838"/>
                        <a:ext cx="1906587" cy="345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77140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903731-EC6F-4B59-AC8F-E704A93F1E99}" type="slidenum">
              <a:rPr lang="en-GB" smtClean="0">
                <a:solidFill>
                  <a:schemeClr val="bg1"/>
                </a:solidFill>
              </a:rPr>
              <a:pPr eaLnBrk="1" hangingPunct="1"/>
              <a:t>66</a:t>
            </a:fld>
            <a:endParaRPr lang="en-GB" smtClean="0">
              <a:solidFill>
                <a:schemeClr val="bg1"/>
              </a:solidFill>
            </a:endParaRPr>
          </a:p>
        </p:txBody>
      </p:sp>
      <p:sp>
        <p:nvSpPr>
          <p:cNvPr id="49155" name="AutoShape 2"/>
          <p:cNvSpPr>
            <a:spLocks noGrp="1" noChangeArrowheads="1"/>
          </p:cNvSpPr>
          <p:nvPr>
            <p:ph type="title"/>
          </p:nvPr>
        </p:nvSpPr>
        <p:spPr/>
        <p:txBody>
          <a:bodyPr/>
          <a:lstStyle/>
          <a:p>
            <a:r>
              <a:rPr lang="en-ZA" smtClean="0"/>
              <a:t>Activity 2 by computer:</a:t>
            </a:r>
            <a:endParaRPr lang="en-GB" smtClean="0"/>
          </a:p>
        </p:txBody>
      </p:sp>
      <p:sp>
        <p:nvSpPr>
          <p:cNvPr id="49156" name="Rectangle 3"/>
          <p:cNvSpPr>
            <a:spLocks noGrp="1" noChangeArrowheads="1"/>
          </p:cNvSpPr>
          <p:nvPr>
            <p:ph type="body" idx="1"/>
          </p:nvPr>
        </p:nvSpPr>
        <p:spPr>
          <a:xfrm>
            <a:off x="838200" y="2362200"/>
            <a:ext cx="8054975" cy="4162425"/>
          </a:xfrm>
        </p:spPr>
        <p:txBody>
          <a:bodyPr/>
          <a:lstStyle/>
          <a:p>
            <a:pPr marL="533400" indent="-533400"/>
            <a:r>
              <a:rPr lang="en-GB" smtClean="0"/>
              <a:t>Edit/Validates input by retrieving info from data store 1 &amp; 2</a:t>
            </a:r>
          </a:p>
          <a:p>
            <a:pPr marL="533400" indent="-533400">
              <a:buFont typeface="Wingdings" pitchFamily="2" charset="2"/>
              <a:buAutoNum type="arabicPeriod"/>
            </a:pPr>
            <a:r>
              <a:rPr lang="en-ZA" smtClean="0"/>
              <a:t>Computer process of validating inputs</a:t>
            </a:r>
          </a:p>
          <a:p>
            <a:pPr marL="533400" indent="-533400">
              <a:buFont typeface="Wingdings" pitchFamily="2" charset="2"/>
              <a:buAutoNum type="arabicPeriod"/>
            </a:pPr>
            <a:r>
              <a:rPr lang="en-ZA" smtClean="0"/>
              <a:t>Computer retrieves data from data stores</a:t>
            </a:r>
          </a:p>
          <a:p>
            <a:pPr marL="533400" indent="-533400"/>
            <a:r>
              <a:rPr lang="en-ZA" smtClean="0"/>
              <a:t>What symbols can you use to describe the above operations?</a:t>
            </a:r>
          </a:p>
          <a:p>
            <a:pPr marL="533400" indent="-533400">
              <a:buFont typeface="Wingdings" pitchFamily="2" charset="2"/>
              <a:buNone/>
            </a:pPr>
            <a:endParaRPr lang="en-GB" smtClean="0"/>
          </a:p>
        </p:txBody>
      </p:sp>
      <mc:AlternateContent xmlns:mc="http://schemas.openxmlformats.org/markup-compatibility/2006" xmlns:p14="http://schemas.microsoft.com/office/powerpoint/2010/main">
        <mc:Choice Requires="p14">
          <p:contentPart p14:bwMode="auto" r:id="rId2">
            <p14:nvContentPartPr>
              <p14:cNvPr id="23556" name="Ink 4"/>
              <p14:cNvContentPartPr>
                <a14:cpLocks xmlns:a14="http://schemas.microsoft.com/office/drawing/2010/main" noRot="1" noChangeAspect="1" noEditPoints="1" noChangeArrowheads="1" noChangeShapeType="1"/>
              </p14:cNvContentPartPr>
              <p14:nvPr/>
            </p14:nvContentPartPr>
            <p14:xfrm>
              <a:off x="1401763" y="2347913"/>
              <a:ext cx="3071812" cy="546100"/>
            </p14:xfrm>
          </p:contentPart>
        </mc:Choice>
        <mc:Fallback xmlns="">
          <p:pic>
            <p:nvPicPr>
              <p:cNvPr id="23556" name="Ink 4"/>
              <p:cNvPicPr>
                <a:picLocks noRot="1" noChangeAspect="1" noEditPoints="1" noChangeArrowheads="1" noChangeShapeType="1"/>
              </p:cNvPicPr>
              <p:nvPr/>
            </p:nvPicPr>
            <p:blipFill>
              <a:blip r:embed="rId3"/>
              <a:stretch>
                <a:fillRect/>
              </a:stretch>
            </p:blipFill>
            <p:spPr>
              <a:xfrm>
                <a:off x="1392403" y="2338547"/>
                <a:ext cx="3090532" cy="56483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557" name="Ink 5"/>
              <p14:cNvContentPartPr>
                <a14:cpLocks xmlns:a14="http://schemas.microsoft.com/office/drawing/2010/main" noRot="1" noChangeAspect="1" noEditPoints="1" noChangeArrowheads="1" noChangeShapeType="1"/>
              </p14:cNvContentPartPr>
              <p14:nvPr/>
            </p14:nvContentPartPr>
            <p14:xfrm>
              <a:off x="5099050" y="2374900"/>
              <a:ext cx="1438275" cy="573088"/>
            </p14:xfrm>
          </p:contentPart>
        </mc:Choice>
        <mc:Fallback xmlns="">
          <p:pic>
            <p:nvPicPr>
              <p:cNvPr id="23557" name="Ink 5"/>
              <p:cNvPicPr>
                <a:picLocks noRot="1" noChangeAspect="1" noEditPoints="1" noChangeArrowheads="1" noChangeShapeType="1"/>
              </p:cNvPicPr>
              <p:nvPr/>
            </p:nvPicPr>
            <p:blipFill>
              <a:blip r:embed="rId5"/>
              <a:stretch>
                <a:fillRect/>
              </a:stretch>
            </p:blipFill>
            <p:spPr>
              <a:xfrm>
                <a:off x="5089690" y="2365535"/>
                <a:ext cx="1456996" cy="591819"/>
              </a:xfrm>
              <a:prstGeom prst="rect">
                <a:avLst/>
              </a:prstGeom>
            </p:spPr>
          </p:pic>
        </mc:Fallback>
      </mc:AlternateContent>
      <p:pic>
        <p:nvPicPr>
          <p:cNvPr id="4915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5364163"/>
            <a:ext cx="14398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5229225"/>
            <a:ext cx="1101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4688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37D669-63EF-49E7-8523-C8815E65058C}" type="slidenum">
              <a:rPr lang="en-GB" smtClean="0">
                <a:solidFill>
                  <a:schemeClr val="bg1"/>
                </a:solidFill>
              </a:rPr>
              <a:pPr eaLnBrk="1" hangingPunct="1"/>
              <a:t>67</a:t>
            </a:fld>
            <a:endParaRPr lang="en-GB" smtClean="0">
              <a:solidFill>
                <a:schemeClr val="bg1"/>
              </a:solidFill>
            </a:endParaRPr>
          </a:p>
        </p:txBody>
      </p:sp>
      <p:sp>
        <p:nvSpPr>
          <p:cNvPr id="50179" name="AutoShape 2"/>
          <p:cNvSpPr>
            <a:spLocks noGrp="1" noChangeArrowheads="1"/>
          </p:cNvSpPr>
          <p:nvPr>
            <p:ph type="title"/>
          </p:nvPr>
        </p:nvSpPr>
        <p:spPr/>
        <p:txBody>
          <a:bodyPr/>
          <a:lstStyle/>
          <a:p>
            <a:r>
              <a:rPr lang="en-ZA" smtClean="0"/>
              <a:t>Activity 2 by Computer</a:t>
            </a:r>
            <a:endParaRPr lang="en-GB" smtClean="0"/>
          </a:p>
        </p:txBody>
      </p:sp>
      <p:graphicFrame>
        <p:nvGraphicFramePr>
          <p:cNvPr id="50180" name="Object 3"/>
          <p:cNvGraphicFramePr>
            <a:graphicFrameLocks noGrp="1" noChangeAspect="1"/>
          </p:cNvGraphicFramePr>
          <p:nvPr>
            <p:ph idx="1"/>
          </p:nvPr>
        </p:nvGraphicFramePr>
        <p:xfrm>
          <a:off x="3040063" y="2349500"/>
          <a:ext cx="3282950" cy="3743325"/>
        </p:xfrm>
        <a:graphic>
          <a:graphicData uri="http://schemas.openxmlformats.org/presentationml/2006/ole">
            <mc:AlternateContent xmlns:mc="http://schemas.openxmlformats.org/markup-compatibility/2006">
              <mc:Choice xmlns:v="urn:schemas-microsoft-com:vml" Requires="v">
                <p:oleObj spid="_x0000_s36877" name="Visio" r:id="rId3" imgW="2079041" imgH="2371649" progId="Visio.Drawing.11">
                  <p:embed/>
                </p:oleObj>
              </mc:Choice>
              <mc:Fallback>
                <p:oleObj name="Visio" r:id="rId3" imgW="2079041" imgH="237164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2349500"/>
                        <a:ext cx="3282950" cy="374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1" name="Line 5"/>
          <p:cNvSpPr>
            <a:spLocks noChangeShapeType="1"/>
          </p:cNvSpPr>
          <p:nvPr/>
        </p:nvSpPr>
        <p:spPr bwMode="auto">
          <a:xfrm>
            <a:off x="2124075" y="4149725"/>
            <a:ext cx="1008063"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50182" name="Text Box 6"/>
          <p:cNvSpPr txBox="1">
            <a:spLocks noChangeArrowheads="1"/>
          </p:cNvSpPr>
          <p:nvPr/>
        </p:nvSpPr>
        <p:spPr bwMode="auto">
          <a:xfrm>
            <a:off x="1476375" y="3789363"/>
            <a:ext cx="647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ZA" sz="3200">
                <a:solidFill>
                  <a:srgbClr val="FF0000"/>
                </a:solidFill>
              </a:rPr>
              <a:t>?</a:t>
            </a:r>
            <a:endParaRPr lang="en-GB" sz="3200">
              <a:solidFill>
                <a:srgbClr val="FF0000"/>
              </a:solidFill>
            </a:endParaRPr>
          </a:p>
        </p:txBody>
      </p:sp>
    </p:spTree>
    <p:extLst>
      <p:ext uri="{BB962C8B-B14F-4D97-AF65-F5344CB8AC3E}">
        <p14:creationId xmlns:p14="http://schemas.microsoft.com/office/powerpoint/2010/main" val="16643838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70EE5-3751-4451-8247-DCBE71675E14}" type="slidenum">
              <a:rPr lang="en-GB" smtClean="0">
                <a:solidFill>
                  <a:schemeClr val="bg1"/>
                </a:solidFill>
              </a:rPr>
              <a:pPr eaLnBrk="1" hangingPunct="1"/>
              <a:t>68</a:t>
            </a:fld>
            <a:endParaRPr lang="en-GB" smtClean="0">
              <a:solidFill>
                <a:schemeClr val="bg1"/>
              </a:solidFill>
            </a:endParaRPr>
          </a:p>
        </p:txBody>
      </p:sp>
      <p:sp>
        <p:nvSpPr>
          <p:cNvPr id="51203" name="AutoShape 2"/>
          <p:cNvSpPr>
            <a:spLocks noGrp="1" noChangeArrowheads="1"/>
          </p:cNvSpPr>
          <p:nvPr>
            <p:ph type="title"/>
          </p:nvPr>
        </p:nvSpPr>
        <p:spPr/>
        <p:txBody>
          <a:bodyPr/>
          <a:lstStyle/>
          <a:p>
            <a:r>
              <a:rPr lang="en-ZA" smtClean="0"/>
              <a:t>Flow Lanes:</a:t>
            </a:r>
            <a:endParaRPr lang="en-GB" smtClean="0"/>
          </a:p>
        </p:txBody>
      </p:sp>
      <p:sp>
        <p:nvSpPr>
          <p:cNvPr id="51204" name="Rectangle 3"/>
          <p:cNvSpPr>
            <a:spLocks noGrp="1" noChangeArrowheads="1"/>
          </p:cNvSpPr>
          <p:nvPr>
            <p:ph type="body" idx="1"/>
          </p:nvPr>
        </p:nvSpPr>
        <p:spPr>
          <a:xfrm>
            <a:off x="838200" y="2057400"/>
            <a:ext cx="8126413" cy="4235450"/>
          </a:xfrm>
        </p:spPr>
        <p:txBody>
          <a:bodyPr/>
          <a:lstStyle/>
          <a:p>
            <a:pPr marL="533400" indent="-533400">
              <a:buFont typeface="Wingdings" pitchFamily="2" charset="2"/>
              <a:buAutoNum type="arabicPeriod"/>
            </a:pPr>
            <a:r>
              <a:rPr lang="en-ZA" sz="2800" dirty="0" smtClean="0"/>
              <a:t>Divide the flowchart into </a:t>
            </a:r>
            <a:r>
              <a:rPr lang="en-ZA" sz="2800" b="1" dirty="0" smtClean="0"/>
              <a:t>columns</a:t>
            </a:r>
            <a:r>
              <a:rPr lang="en-ZA" sz="2800" dirty="0" smtClean="0"/>
              <a:t>: one for each internal entity. Label each column</a:t>
            </a:r>
          </a:p>
          <a:p>
            <a:pPr marL="533400" indent="-533400">
              <a:buFont typeface="Wingdings" pitchFamily="2" charset="2"/>
              <a:buAutoNum type="arabicPeriod"/>
            </a:pPr>
            <a:r>
              <a:rPr lang="en-ZA" sz="2800" b="1" dirty="0" smtClean="0"/>
              <a:t>Activities </a:t>
            </a:r>
            <a:r>
              <a:rPr lang="en-ZA" sz="2800" dirty="0" smtClean="0"/>
              <a:t>flow left to right</a:t>
            </a:r>
          </a:p>
          <a:p>
            <a:pPr marL="533400" indent="-533400">
              <a:buFont typeface="Wingdings" pitchFamily="2" charset="2"/>
              <a:buAutoNum type="arabicPeriod"/>
            </a:pPr>
            <a:r>
              <a:rPr lang="en-ZA" sz="2800" b="1" dirty="0" smtClean="0"/>
              <a:t>Logic </a:t>
            </a:r>
            <a:r>
              <a:rPr lang="en-ZA" sz="2800" dirty="0" smtClean="0"/>
              <a:t>should flow from </a:t>
            </a:r>
            <a:r>
              <a:rPr lang="en-ZA" sz="2800" b="1" dirty="0" smtClean="0"/>
              <a:t>top to bottom and from left to right</a:t>
            </a:r>
          </a:p>
          <a:p>
            <a:pPr marL="533400" indent="-533400">
              <a:buFont typeface="Wingdings" pitchFamily="2" charset="2"/>
              <a:buAutoNum type="arabicPeriod"/>
            </a:pPr>
            <a:r>
              <a:rPr lang="en-ZA" sz="2800" dirty="0" smtClean="0"/>
              <a:t>Keep it on one page, otherwise connect the pages with off-page connectors</a:t>
            </a:r>
          </a:p>
          <a:p>
            <a:pPr marL="533400" indent="-533400"/>
            <a:r>
              <a:rPr lang="en-ZA" sz="2800" dirty="0" smtClean="0"/>
              <a:t>See next slides for Entity-Activity Table.</a:t>
            </a:r>
            <a:endParaRPr lang="en-GB" sz="2800" dirty="0" smtClean="0"/>
          </a:p>
        </p:txBody>
      </p:sp>
    </p:spTree>
    <p:extLst>
      <p:ext uri="{BB962C8B-B14F-4D97-AF65-F5344CB8AC3E}">
        <p14:creationId xmlns:p14="http://schemas.microsoft.com/office/powerpoint/2010/main" val="1538460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B86817-4BEE-423D-A169-FE12BE794391}" type="slidenum">
              <a:rPr lang="en-GB" smtClean="0">
                <a:solidFill>
                  <a:schemeClr val="bg1"/>
                </a:solidFill>
              </a:rPr>
              <a:pPr eaLnBrk="1" hangingPunct="1"/>
              <a:t>69</a:t>
            </a:fld>
            <a:endParaRPr lang="en-GB" smtClean="0">
              <a:solidFill>
                <a:schemeClr val="bg1"/>
              </a:solidFill>
            </a:endParaRPr>
          </a:p>
        </p:txBody>
      </p:sp>
      <p:sp>
        <p:nvSpPr>
          <p:cNvPr id="52227" name="AutoShape 2"/>
          <p:cNvSpPr>
            <a:spLocks noGrp="1" noChangeArrowheads="1"/>
          </p:cNvSpPr>
          <p:nvPr>
            <p:ph type="title"/>
          </p:nvPr>
        </p:nvSpPr>
        <p:spPr/>
        <p:txBody>
          <a:bodyPr/>
          <a:lstStyle/>
          <a:p>
            <a:r>
              <a:rPr lang="en-ZA" smtClean="0"/>
              <a:t>Activity 3: </a:t>
            </a:r>
            <a:r>
              <a:rPr lang="en-GB" smtClean="0"/>
              <a:t>Displays input/errors </a:t>
            </a:r>
          </a:p>
        </p:txBody>
      </p:sp>
      <p:sp>
        <p:nvSpPr>
          <p:cNvPr id="52228" name="Rectangle 3"/>
          <p:cNvSpPr>
            <a:spLocks noGrp="1" noChangeArrowheads="1"/>
          </p:cNvSpPr>
          <p:nvPr>
            <p:ph type="body" sz="half" idx="1"/>
          </p:nvPr>
        </p:nvSpPr>
        <p:spPr>
          <a:xfrm>
            <a:off x="838200" y="2362200"/>
            <a:ext cx="6973888" cy="4495800"/>
          </a:xfrm>
        </p:spPr>
        <p:txBody>
          <a:bodyPr/>
          <a:lstStyle/>
          <a:p>
            <a:r>
              <a:rPr lang="en-ZA" sz="2400" smtClean="0"/>
              <a:t>The computer displays INPUT and ERRORS to the clerk:</a:t>
            </a:r>
          </a:p>
          <a:p>
            <a:pPr>
              <a:buFont typeface="Wingdings" pitchFamily="2" charset="2"/>
              <a:buNone/>
            </a:pPr>
            <a:endParaRPr lang="en-GB" sz="2400" smtClean="0"/>
          </a:p>
        </p:txBody>
      </p:sp>
      <p:graphicFrame>
        <p:nvGraphicFramePr>
          <p:cNvPr id="52229" name="Object 5"/>
          <p:cNvGraphicFramePr>
            <a:graphicFrameLocks noGrp="1" noChangeAspect="1"/>
          </p:cNvGraphicFramePr>
          <p:nvPr>
            <p:ph sz="half" idx="2"/>
          </p:nvPr>
        </p:nvGraphicFramePr>
        <p:xfrm>
          <a:off x="3059113" y="3429000"/>
          <a:ext cx="3889375" cy="3122613"/>
        </p:xfrm>
        <a:graphic>
          <a:graphicData uri="http://schemas.openxmlformats.org/presentationml/2006/ole">
            <mc:AlternateContent xmlns:mc="http://schemas.openxmlformats.org/markup-compatibility/2006">
              <mc:Choice xmlns:v="urn:schemas-microsoft-com:vml" Requires="v">
                <p:oleObj spid="_x0000_s37901" name="Visio" r:id="rId3" imgW="3969106" imgH="3186074" progId="Visio.Drawing.11">
                  <p:embed/>
                </p:oleObj>
              </mc:Choice>
              <mc:Fallback>
                <p:oleObj name="Visio" r:id="rId3" imgW="3969106" imgH="318607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429000"/>
                        <a:ext cx="3889375"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0487" name="Ink 7"/>
              <p14:cNvContentPartPr>
                <a14:cpLocks xmlns:a14="http://schemas.microsoft.com/office/drawing/2010/main" noRot="1" noChangeAspect="1" noEditPoints="1" noChangeArrowheads="1" noChangeShapeType="1"/>
              </p14:cNvContentPartPr>
              <p14:nvPr/>
            </p14:nvContentPartPr>
            <p14:xfrm>
              <a:off x="4652963" y="3133725"/>
              <a:ext cx="88900" cy="3448050"/>
            </p14:xfrm>
          </p:contentPart>
        </mc:Choice>
        <mc:Fallback xmlns="">
          <p:pic>
            <p:nvPicPr>
              <p:cNvPr id="20487" name="Ink 7"/>
              <p:cNvPicPr>
                <a:picLocks noRot="1" noChangeAspect="1" noEditPoints="1" noChangeArrowheads="1" noChangeShapeType="1"/>
              </p:cNvPicPr>
              <p:nvPr/>
            </p:nvPicPr>
            <p:blipFill>
              <a:blip r:embed="rId6"/>
              <a:stretch>
                <a:fillRect/>
              </a:stretch>
            </p:blipFill>
            <p:spPr>
              <a:xfrm>
                <a:off x="4635327" y="3116085"/>
                <a:ext cx="124172" cy="3483330"/>
              </a:xfrm>
              <a:prstGeom prst="rect">
                <a:avLst/>
              </a:prstGeom>
            </p:spPr>
          </p:pic>
        </mc:Fallback>
      </mc:AlternateContent>
    </p:spTree>
    <p:extLst>
      <p:ext uri="{BB962C8B-B14F-4D97-AF65-F5344CB8AC3E}">
        <p14:creationId xmlns:p14="http://schemas.microsoft.com/office/powerpoint/2010/main" val="375258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purpose of a </a:t>
            </a:r>
            <a:r>
              <a:rPr lang="en-ZA" dirty="0" smtClean="0"/>
              <a:t>DFD:</a:t>
            </a:r>
            <a:endParaRPr lang="en-ZA" dirty="0"/>
          </a:p>
        </p:txBody>
      </p:sp>
      <p:sp>
        <p:nvSpPr>
          <p:cNvPr id="3" name="Content Placeholder 2"/>
          <p:cNvSpPr>
            <a:spLocks noGrp="1"/>
          </p:cNvSpPr>
          <p:nvPr>
            <p:ph idx="1"/>
          </p:nvPr>
        </p:nvSpPr>
        <p:spPr/>
        <p:txBody>
          <a:bodyPr/>
          <a:lstStyle/>
          <a:p>
            <a:pPr lvl="0"/>
            <a:r>
              <a:rPr lang="en-ZA" sz="2800" dirty="0" smtClean="0"/>
              <a:t>To </a:t>
            </a:r>
            <a:r>
              <a:rPr lang="en-ZA" sz="2800" dirty="0"/>
              <a:t>act as the starting point for redesigning a system</a:t>
            </a:r>
          </a:p>
          <a:p>
            <a:pPr lvl="0"/>
            <a:r>
              <a:rPr lang="en-ZA" sz="2800" dirty="0"/>
              <a:t>To show the scope and boundaries of a system</a:t>
            </a:r>
          </a:p>
          <a:p>
            <a:pPr lvl="0"/>
            <a:r>
              <a:rPr lang="en-ZA" sz="2800" dirty="0"/>
              <a:t>To show that how the data flows in a system</a:t>
            </a:r>
          </a:p>
          <a:p>
            <a:pPr lvl="0"/>
            <a:r>
              <a:rPr lang="en-ZA" sz="2800" dirty="0"/>
              <a:t>May be used as a communications tool between a systems analyst and any person who plays a part in the system</a:t>
            </a:r>
          </a:p>
          <a:p>
            <a:endParaRPr lang="en-ZA" dirty="0"/>
          </a:p>
        </p:txBody>
      </p:sp>
    </p:spTree>
    <p:extLst>
      <p:ext uri="{BB962C8B-B14F-4D97-AF65-F5344CB8AC3E}">
        <p14:creationId xmlns:p14="http://schemas.microsoft.com/office/powerpoint/2010/main" val="1808568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extLst>
              <a:ext uri="{28A0092B-C50C-407E-A947-70E740481C1C}">
                <a14:useLocalDpi xmlns:a14="http://schemas.microsoft.com/office/drawing/2010/main" val="0"/>
              </a:ext>
            </a:extLst>
          </a:blip>
          <a:srcRect b="10001"/>
          <a:stretch>
            <a:fillRect/>
          </a:stretch>
        </p:blipFill>
        <p:spPr bwMode="auto">
          <a:xfrm>
            <a:off x="2484438" y="0"/>
            <a:ext cx="3297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6385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96164F-8E51-46BE-8249-26F01E36CAA9}" type="slidenum">
              <a:rPr lang="en-GB" smtClean="0">
                <a:solidFill>
                  <a:schemeClr val="bg1"/>
                </a:solidFill>
              </a:rPr>
              <a:pPr eaLnBrk="1" hangingPunct="1"/>
              <a:t>71</a:t>
            </a:fld>
            <a:endParaRPr lang="en-GB" smtClean="0">
              <a:solidFill>
                <a:schemeClr val="bg1"/>
              </a:solidFill>
            </a:endParaRPr>
          </a:p>
        </p:txBody>
      </p:sp>
      <p:sp>
        <p:nvSpPr>
          <p:cNvPr id="54275" name="AutoShape 2"/>
          <p:cNvSpPr>
            <a:spLocks noGrp="1" noChangeArrowheads="1"/>
          </p:cNvSpPr>
          <p:nvPr>
            <p:ph type="title"/>
          </p:nvPr>
        </p:nvSpPr>
        <p:spPr/>
        <p:txBody>
          <a:bodyPr/>
          <a:lstStyle/>
          <a:p>
            <a:r>
              <a:rPr lang="en-ZA" smtClean="0"/>
              <a:t>Narrative 2: A computer query</a:t>
            </a:r>
            <a:endParaRPr lang="en-GB" smtClean="0"/>
          </a:p>
        </p:txBody>
      </p:sp>
      <p:sp>
        <p:nvSpPr>
          <p:cNvPr id="54276" name="Rectangle 3"/>
          <p:cNvSpPr>
            <a:spLocks noGrp="1" noChangeArrowheads="1"/>
          </p:cNvSpPr>
          <p:nvPr>
            <p:ph type="body" idx="1"/>
          </p:nvPr>
        </p:nvSpPr>
        <p:spPr>
          <a:xfrm>
            <a:off x="838200" y="2057400"/>
            <a:ext cx="8054975" cy="4162425"/>
          </a:xfrm>
        </p:spPr>
        <p:txBody>
          <a:bodyPr/>
          <a:lstStyle/>
          <a:p>
            <a:pPr>
              <a:buFont typeface="Wingdings" pitchFamily="2" charset="2"/>
              <a:buNone/>
            </a:pPr>
            <a:r>
              <a:rPr lang="en-GB" dirty="0" smtClean="0"/>
              <a:t>    </a:t>
            </a:r>
            <a:r>
              <a:rPr lang="en-GB" sz="2800" dirty="0" smtClean="0"/>
              <a:t>A user keys a query request into a computer. The computer accesses the tables in one or more data stores and presents a response to the user.</a:t>
            </a:r>
          </a:p>
          <a:p>
            <a:pPr>
              <a:buFont typeface="Wingdings" pitchFamily="2" charset="2"/>
              <a:buNone/>
            </a:pPr>
            <a:r>
              <a:rPr lang="en-ZA" sz="2800" dirty="0" smtClean="0"/>
              <a:t>*  </a:t>
            </a:r>
            <a:r>
              <a:rPr lang="en-GB" sz="2800" dirty="0" smtClean="0"/>
              <a:t>A user keys a query request into a computer. The </a:t>
            </a:r>
            <a:r>
              <a:rPr lang="en-GB" sz="2800" b="1" dirty="0" smtClean="0"/>
              <a:t>computer processes the query</a:t>
            </a:r>
            <a:r>
              <a:rPr lang="en-GB" sz="2800" dirty="0" smtClean="0"/>
              <a:t> and accesses the tables in one or more data stores and presents a response to the user.</a:t>
            </a:r>
          </a:p>
        </p:txBody>
      </p:sp>
    </p:spTree>
    <p:extLst>
      <p:ext uri="{BB962C8B-B14F-4D97-AF65-F5344CB8AC3E}">
        <p14:creationId xmlns:p14="http://schemas.microsoft.com/office/powerpoint/2010/main" val="16651442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2BDC28-B4C3-41EA-979F-BB0130ABF43F}" type="slidenum">
              <a:rPr lang="en-GB" smtClean="0">
                <a:solidFill>
                  <a:schemeClr val="bg1"/>
                </a:solidFill>
              </a:rPr>
              <a:pPr eaLnBrk="1" hangingPunct="1"/>
              <a:t>72</a:t>
            </a:fld>
            <a:endParaRPr lang="en-GB" smtClean="0">
              <a:solidFill>
                <a:schemeClr val="bg1"/>
              </a:solidFill>
            </a:endParaRPr>
          </a:p>
        </p:txBody>
      </p:sp>
      <p:sp>
        <p:nvSpPr>
          <p:cNvPr id="55299" name="AutoShape 2"/>
          <p:cNvSpPr>
            <a:spLocks noGrp="1" noChangeArrowheads="1"/>
          </p:cNvSpPr>
          <p:nvPr>
            <p:ph type="title"/>
          </p:nvPr>
        </p:nvSpPr>
        <p:spPr/>
        <p:txBody>
          <a:bodyPr/>
          <a:lstStyle/>
          <a:p>
            <a:r>
              <a:rPr lang="en-ZA" smtClean="0"/>
              <a:t>Identify entities and activities:</a:t>
            </a:r>
            <a:endParaRPr lang="en-GB" smtClean="0"/>
          </a:p>
        </p:txBody>
      </p:sp>
      <p:sp>
        <p:nvSpPr>
          <p:cNvPr id="55300" name="Rectangle 3"/>
          <p:cNvSpPr>
            <a:spLocks noGrp="1" noChangeArrowheads="1"/>
          </p:cNvSpPr>
          <p:nvPr>
            <p:ph type="body" idx="1"/>
          </p:nvPr>
        </p:nvSpPr>
        <p:spPr>
          <a:xfrm>
            <a:off x="838200" y="2362200"/>
            <a:ext cx="7910513" cy="4235450"/>
          </a:xfrm>
        </p:spPr>
        <p:txBody>
          <a:bodyPr/>
          <a:lstStyle/>
          <a:p>
            <a:pPr>
              <a:buFont typeface="Wingdings" pitchFamily="2" charset="2"/>
              <a:buNone/>
            </a:pPr>
            <a:r>
              <a:rPr lang="en-GB" smtClean="0"/>
              <a:t>A </a:t>
            </a:r>
            <a:r>
              <a:rPr lang="en-GB" smtClean="0">
                <a:solidFill>
                  <a:srgbClr val="FF0000"/>
                </a:solidFill>
              </a:rPr>
              <a:t>user</a:t>
            </a:r>
            <a:r>
              <a:rPr lang="en-GB" smtClean="0"/>
              <a:t> </a:t>
            </a:r>
            <a:r>
              <a:rPr lang="en-GB" smtClean="0">
                <a:solidFill>
                  <a:srgbClr val="0000FF"/>
                </a:solidFill>
              </a:rPr>
              <a:t>keys</a:t>
            </a:r>
            <a:r>
              <a:rPr lang="en-GB" smtClean="0"/>
              <a:t> a query request into a computer. </a:t>
            </a:r>
          </a:p>
          <a:p>
            <a:pPr>
              <a:buFont typeface="Wingdings" pitchFamily="2" charset="2"/>
              <a:buNone/>
            </a:pPr>
            <a:endParaRPr lang="en-GB" smtClean="0">
              <a:solidFill>
                <a:schemeClr val="bg1"/>
              </a:solidFill>
            </a:endParaRPr>
          </a:p>
          <a:p>
            <a:pPr>
              <a:buFont typeface="Wingdings" pitchFamily="2" charset="2"/>
              <a:buNone/>
            </a:pPr>
            <a:r>
              <a:rPr lang="en-GB" smtClean="0"/>
              <a:t>The </a:t>
            </a:r>
            <a:r>
              <a:rPr lang="en-GB" smtClean="0">
                <a:solidFill>
                  <a:srgbClr val="FF0000"/>
                </a:solidFill>
              </a:rPr>
              <a:t>computer</a:t>
            </a:r>
            <a:r>
              <a:rPr lang="en-GB" smtClean="0"/>
              <a:t> processes the query and </a:t>
            </a:r>
          </a:p>
          <a:p>
            <a:pPr>
              <a:buFont typeface="Wingdings" pitchFamily="2" charset="2"/>
              <a:buNone/>
            </a:pPr>
            <a:endParaRPr lang="en-GB" smtClean="0"/>
          </a:p>
          <a:p>
            <a:pPr>
              <a:buFont typeface="Wingdings" pitchFamily="2" charset="2"/>
              <a:buNone/>
            </a:pPr>
            <a:r>
              <a:rPr lang="en-GB" smtClean="0">
                <a:solidFill>
                  <a:srgbClr val="0000FF"/>
                </a:solidFill>
              </a:rPr>
              <a:t>accesses</a:t>
            </a:r>
            <a:r>
              <a:rPr lang="en-GB" smtClean="0"/>
              <a:t> the tables in one or more data stores </a:t>
            </a:r>
          </a:p>
          <a:p>
            <a:pPr>
              <a:buFont typeface="Wingdings" pitchFamily="2" charset="2"/>
              <a:buNone/>
            </a:pPr>
            <a:endParaRPr lang="en-GB" smtClean="0"/>
          </a:p>
          <a:p>
            <a:pPr>
              <a:buFont typeface="Wingdings" pitchFamily="2" charset="2"/>
              <a:buNone/>
            </a:pPr>
            <a:r>
              <a:rPr lang="en-GB" smtClean="0"/>
              <a:t>and presents a </a:t>
            </a:r>
            <a:r>
              <a:rPr lang="en-GB" smtClean="0">
                <a:solidFill>
                  <a:srgbClr val="0000FF"/>
                </a:solidFill>
              </a:rPr>
              <a:t>response</a:t>
            </a:r>
            <a:r>
              <a:rPr lang="en-GB" smtClean="0"/>
              <a:t> to the </a:t>
            </a:r>
            <a:r>
              <a:rPr lang="en-GB" smtClean="0">
                <a:solidFill>
                  <a:srgbClr val="FF0000"/>
                </a:solidFill>
              </a:rPr>
              <a:t>user.</a:t>
            </a:r>
          </a:p>
        </p:txBody>
      </p:sp>
    </p:spTree>
    <p:extLst>
      <p:ext uri="{BB962C8B-B14F-4D97-AF65-F5344CB8AC3E}">
        <p14:creationId xmlns:p14="http://schemas.microsoft.com/office/powerpoint/2010/main" val="433763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82A910-BD28-41FB-B51E-99034A32A34E}" type="slidenum">
              <a:rPr lang="en-GB" smtClean="0">
                <a:solidFill>
                  <a:schemeClr val="bg1"/>
                </a:solidFill>
              </a:rPr>
              <a:pPr eaLnBrk="1" hangingPunct="1"/>
              <a:t>73</a:t>
            </a:fld>
            <a:endParaRPr lang="en-GB" smtClean="0">
              <a:solidFill>
                <a:schemeClr val="bg1"/>
              </a:solidFill>
            </a:endParaRPr>
          </a:p>
        </p:txBody>
      </p:sp>
      <p:sp>
        <p:nvSpPr>
          <p:cNvPr id="56323" name="AutoShape 2"/>
          <p:cNvSpPr>
            <a:spLocks noGrp="1" noChangeArrowheads="1"/>
          </p:cNvSpPr>
          <p:nvPr>
            <p:ph type="title"/>
          </p:nvPr>
        </p:nvSpPr>
        <p:spPr/>
        <p:txBody>
          <a:bodyPr/>
          <a:lstStyle/>
          <a:p>
            <a:r>
              <a:rPr lang="en-ZA" smtClean="0"/>
              <a:t>Entity, Activity table:</a:t>
            </a:r>
            <a:endParaRPr lang="en-GB" smtClean="0"/>
          </a:p>
        </p:txBody>
      </p:sp>
      <p:sp>
        <p:nvSpPr>
          <p:cNvPr id="56324" name="Rectangle 3"/>
          <p:cNvSpPr>
            <a:spLocks noGrp="1" noChangeArrowheads="1"/>
          </p:cNvSpPr>
          <p:nvPr>
            <p:ph type="body" idx="1"/>
          </p:nvPr>
        </p:nvSpPr>
        <p:spPr>
          <a:xfrm>
            <a:off x="838200" y="2362200"/>
            <a:ext cx="8305800" cy="4235450"/>
          </a:xfrm>
        </p:spPr>
        <p:txBody>
          <a:bodyPr/>
          <a:lstStyle/>
          <a:p>
            <a:endParaRPr lang="en-US" smtClean="0"/>
          </a:p>
        </p:txBody>
      </p:sp>
      <p:pic>
        <p:nvPicPr>
          <p:cNvPr id="56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09850"/>
            <a:ext cx="77771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0092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174AF3-DD08-4DCA-9F23-0831E970DBEA}" type="slidenum">
              <a:rPr lang="en-GB" smtClean="0">
                <a:solidFill>
                  <a:schemeClr val="bg1"/>
                </a:solidFill>
              </a:rPr>
              <a:pPr eaLnBrk="1" hangingPunct="1"/>
              <a:t>74</a:t>
            </a:fld>
            <a:endParaRPr lang="en-GB" smtClean="0">
              <a:solidFill>
                <a:schemeClr val="bg1"/>
              </a:solidFill>
            </a:endParaRPr>
          </a:p>
        </p:txBody>
      </p:sp>
      <p:sp>
        <p:nvSpPr>
          <p:cNvPr id="57347" name="AutoShape 2"/>
          <p:cNvSpPr>
            <a:spLocks noGrp="1" noChangeArrowheads="1"/>
          </p:cNvSpPr>
          <p:nvPr>
            <p:ph type="title"/>
          </p:nvPr>
        </p:nvSpPr>
        <p:spPr/>
        <p:txBody>
          <a:bodyPr/>
          <a:lstStyle/>
          <a:p>
            <a:r>
              <a:rPr lang="en-ZA" smtClean="0"/>
              <a:t>Translate this now to FC Symbols</a:t>
            </a:r>
            <a:endParaRPr lang="en-GB" smtClean="0"/>
          </a:p>
        </p:txBody>
      </p:sp>
      <p:sp>
        <p:nvSpPr>
          <p:cNvPr id="57348" name="Rectangle 3"/>
          <p:cNvSpPr>
            <a:spLocks noGrp="1" noChangeArrowheads="1"/>
          </p:cNvSpPr>
          <p:nvPr>
            <p:ph type="body" idx="1"/>
          </p:nvPr>
        </p:nvSpPr>
        <p:spPr>
          <a:xfrm>
            <a:off x="838200" y="2362200"/>
            <a:ext cx="8126413" cy="4235450"/>
          </a:xfrm>
        </p:spPr>
        <p:txBody>
          <a:bodyPr/>
          <a:lstStyle/>
          <a:p>
            <a:r>
              <a:rPr lang="en-GB" smtClean="0"/>
              <a:t>Keys a query into a computer:</a:t>
            </a:r>
          </a:p>
          <a:p>
            <a:pPr>
              <a:buFont typeface="Wingdings" pitchFamily="2" charset="2"/>
              <a:buNone/>
            </a:pPr>
            <a:endParaRPr lang="en-ZA" smtClean="0"/>
          </a:p>
          <a:p>
            <a:pPr>
              <a:buFont typeface="Wingdings" pitchFamily="2" charset="2"/>
              <a:buNone/>
            </a:pPr>
            <a:endParaRPr lang="en-ZA" smtClean="0"/>
          </a:p>
          <a:p>
            <a:r>
              <a:rPr lang="en-ZA" smtClean="0"/>
              <a:t>Processes query:  </a:t>
            </a:r>
            <a:endParaRPr lang="en-GB" smtClean="0"/>
          </a:p>
          <a:p>
            <a:pPr>
              <a:buFont typeface="Wingdings" pitchFamily="2" charset="2"/>
              <a:buNone/>
            </a:pPr>
            <a:endParaRPr lang="en-GB" smtClean="0"/>
          </a:p>
          <a:p>
            <a:r>
              <a:rPr lang="en-GB" smtClean="0"/>
              <a:t>Accesses/retrieves info from data store(s):</a:t>
            </a:r>
          </a:p>
        </p:txBody>
      </p:sp>
      <p:pic>
        <p:nvPicPr>
          <p:cNvPr id="573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997200"/>
            <a:ext cx="936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933825"/>
            <a:ext cx="9366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5516563"/>
            <a:ext cx="679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9961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045644-73C8-4BD4-B3D3-EC4223A784A4}" type="slidenum">
              <a:rPr lang="en-GB" smtClean="0">
                <a:solidFill>
                  <a:schemeClr val="bg1"/>
                </a:solidFill>
              </a:rPr>
              <a:pPr eaLnBrk="1" hangingPunct="1"/>
              <a:t>75</a:t>
            </a:fld>
            <a:endParaRPr lang="en-GB" smtClean="0">
              <a:solidFill>
                <a:schemeClr val="bg1"/>
              </a:solidFill>
            </a:endParaRPr>
          </a:p>
        </p:txBody>
      </p:sp>
      <p:pic>
        <p:nvPicPr>
          <p:cNvPr id="583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54250" y="2362200"/>
            <a:ext cx="5221288" cy="4090988"/>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8372" name="Rectangle 5"/>
          <p:cNvSpPr>
            <a:spLocks noGrp="1" noChangeArrowheads="1"/>
          </p:cNvSpPr>
          <p:nvPr>
            <p:ph type="title"/>
          </p:nvPr>
        </p:nvSpPr>
        <p:spPr>
          <a:prstGeom prst="rect">
            <a:avLst/>
          </a:prstGeom>
          <a:noFill/>
          <a:extLst>
            <a:ext uri="{91240B29-F687-4F45-9708-019B960494DF}">
              <a14:hiddenLine xmlns:a14="http://schemas.microsoft.com/office/drawing/2010/main" w="12700">
                <a:solidFill>
                  <a:schemeClr val="tx1"/>
                </a:solidFill>
                <a:miter lim="800000"/>
                <a:headEnd/>
                <a:tailEnd/>
              </a14:hiddenLine>
            </a:ext>
          </a:extLst>
        </p:spPr>
        <p:txBody>
          <a:bodyPr/>
          <a:lstStyle/>
          <a:p>
            <a:pPr>
              <a:lnSpc>
                <a:spcPct val="100000"/>
              </a:lnSpc>
              <a:spcBef>
                <a:spcPct val="50000"/>
              </a:spcBef>
            </a:pPr>
            <a:r>
              <a:rPr lang="en-US" smtClean="0"/>
              <a:t>User queries the computer</a:t>
            </a:r>
          </a:p>
        </p:txBody>
      </p:sp>
    </p:spTree>
    <p:extLst>
      <p:ext uri="{BB962C8B-B14F-4D97-AF65-F5344CB8AC3E}">
        <p14:creationId xmlns:p14="http://schemas.microsoft.com/office/powerpoint/2010/main" val="1851855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453D1C-513F-4F60-86AB-7A2FC879867C}" type="slidenum">
              <a:rPr lang="en-GB" smtClean="0">
                <a:solidFill>
                  <a:schemeClr val="bg1"/>
                </a:solidFill>
              </a:rPr>
              <a:pPr eaLnBrk="1" hangingPunct="1"/>
              <a:t>76</a:t>
            </a:fld>
            <a:endParaRPr lang="en-GB" smtClean="0">
              <a:solidFill>
                <a:schemeClr val="bg1"/>
              </a:solidFill>
            </a:endParaRPr>
          </a:p>
        </p:txBody>
      </p:sp>
      <p:sp>
        <p:nvSpPr>
          <p:cNvPr id="59395" name="AutoShape 2"/>
          <p:cNvSpPr>
            <a:spLocks noGrp="1" noChangeArrowheads="1"/>
          </p:cNvSpPr>
          <p:nvPr>
            <p:ph type="title"/>
          </p:nvPr>
        </p:nvSpPr>
        <p:spPr/>
        <p:txBody>
          <a:bodyPr/>
          <a:lstStyle/>
          <a:p>
            <a:r>
              <a:rPr lang="en-ZA" smtClean="0"/>
              <a:t>Narrative 3:</a:t>
            </a:r>
            <a:endParaRPr lang="en-GB" smtClean="0"/>
          </a:p>
        </p:txBody>
      </p:sp>
      <p:sp>
        <p:nvSpPr>
          <p:cNvPr id="59396" name="Rectangle 3"/>
          <p:cNvSpPr>
            <a:spLocks noGrp="1" noChangeArrowheads="1"/>
          </p:cNvSpPr>
          <p:nvPr>
            <p:ph type="body" idx="1"/>
          </p:nvPr>
        </p:nvSpPr>
        <p:spPr>
          <a:xfrm>
            <a:off x="838200" y="2362200"/>
            <a:ext cx="7910513" cy="4162425"/>
          </a:xfrm>
        </p:spPr>
        <p:txBody>
          <a:bodyPr/>
          <a:lstStyle/>
          <a:p>
            <a:pPr>
              <a:buFont typeface="Wingdings" pitchFamily="2" charset="2"/>
              <a:buNone/>
            </a:pPr>
            <a:r>
              <a:rPr lang="en-GB" smtClean="0"/>
              <a:t>   Inputs (cash receipts, for example) that had previously been recorded on a magnetic disk are input to the computer, along with the existing (old) master data (accounts receivable master data, for example). The computer updates the existing master data and creates a new version of the master data.</a:t>
            </a:r>
          </a:p>
        </p:txBody>
      </p:sp>
    </p:spTree>
    <p:extLst>
      <p:ext uri="{BB962C8B-B14F-4D97-AF65-F5344CB8AC3E}">
        <p14:creationId xmlns:p14="http://schemas.microsoft.com/office/powerpoint/2010/main" val="3628022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27CA4-2C54-4315-A1C7-60F735E67745}" type="slidenum">
              <a:rPr lang="en-GB" smtClean="0">
                <a:solidFill>
                  <a:schemeClr val="bg1"/>
                </a:solidFill>
              </a:rPr>
              <a:pPr eaLnBrk="1" hangingPunct="1"/>
              <a:t>77</a:t>
            </a:fld>
            <a:endParaRPr lang="en-GB" smtClean="0">
              <a:solidFill>
                <a:schemeClr val="bg1"/>
              </a:solidFill>
            </a:endParaRPr>
          </a:p>
        </p:txBody>
      </p:sp>
      <p:pic>
        <p:nvPicPr>
          <p:cNvPr id="6041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70150" y="2362200"/>
            <a:ext cx="3779838" cy="44958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0420" name="Rectangle 5"/>
          <p:cNvSpPr>
            <a:spLocks noGrp="1" noChangeArrowheads="1"/>
          </p:cNvSpPr>
          <p:nvPr>
            <p:ph type="title"/>
          </p:nvPr>
        </p:nvSpPr>
        <p:spPr>
          <a:prstGeom prst="rect">
            <a:avLst/>
          </a:prstGeom>
          <a:noFill/>
          <a:extLst>
            <a:ext uri="{91240B29-F687-4F45-9708-019B960494DF}">
              <a14:hiddenLine xmlns:a14="http://schemas.microsoft.com/office/drawing/2010/main" w="12700">
                <a:solidFill>
                  <a:schemeClr val="tx1"/>
                </a:solidFill>
                <a:miter lim="800000"/>
                <a:headEnd/>
                <a:tailEnd/>
              </a14:hiddenLine>
            </a:ext>
          </a:extLst>
        </p:spPr>
        <p:txBody>
          <a:bodyPr/>
          <a:lstStyle/>
          <a:p>
            <a:pPr>
              <a:lnSpc>
                <a:spcPct val="100000"/>
              </a:lnSpc>
              <a:spcBef>
                <a:spcPct val="50000"/>
              </a:spcBef>
            </a:pPr>
            <a:r>
              <a:rPr lang="en-US" smtClean="0"/>
              <a:t>Update sequential data store:</a:t>
            </a:r>
          </a:p>
        </p:txBody>
      </p:sp>
    </p:spTree>
    <p:extLst>
      <p:ext uri="{BB962C8B-B14F-4D97-AF65-F5344CB8AC3E}">
        <p14:creationId xmlns:p14="http://schemas.microsoft.com/office/powerpoint/2010/main" val="410194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Process Modeling</a:t>
            </a:r>
          </a:p>
        </p:txBody>
      </p:sp>
      <p:sp>
        <p:nvSpPr>
          <p:cNvPr id="4099" name="Rectangle 3"/>
          <p:cNvSpPr>
            <a:spLocks noGrp="1" noChangeArrowheads="1"/>
          </p:cNvSpPr>
          <p:nvPr>
            <p:ph type="body" idx="1"/>
          </p:nvPr>
        </p:nvSpPr>
        <p:spPr/>
        <p:txBody>
          <a:bodyPr/>
          <a:lstStyle/>
          <a:p>
            <a:pPr eaLnBrk="1" hangingPunct="1"/>
            <a:r>
              <a:rPr lang="en-US" dirty="0" smtClean="0"/>
              <a:t>Objective:</a:t>
            </a:r>
          </a:p>
          <a:p>
            <a:pPr lvl="1" eaLnBrk="1" hangingPunct="1"/>
            <a:r>
              <a:rPr lang="en-US" dirty="0" smtClean="0"/>
              <a:t>Understand the concept of business processes</a:t>
            </a:r>
          </a:p>
          <a:p>
            <a:pPr lvl="1" eaLnBrk="1" hangingPunct="1"/>
            <a:r>
              <a:rPr lang="en-US" dirty="0" smtClean="0"/>
              <a:t>Understand and create Data Flow Diagrams.</a:t>
            </a:r>
          </a:p>
          <a:p>
            <a:pPr lvl="1" eaLnBrk="1" hangingPunct="1"/>
            <a:r>
              <a:rPr lang="en-US" dirty="0" smtClean="0"/>
              <a:t>Understand System Flow Charts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p:cNvSpPr>
            <a:spLocks noGrp="1" noChangeArrowheads="1"/>
          </p:cNvSpPr>
          <p:nvPr>
            <p:ph type="title"/>
          </p:nvPr>
        </p:nvSpPr>
        <p:spPr>
          <a:xfrm>
            <a:off x="1752600" y="304800"/>
            <a:ext cx="67056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DFDs</a:t>
            </a:r>
          </a:p>
        </p:txBody>
      </p:sp>
      <p:sp>
        <p:nvSpPr>
          <p:cNvPr id="5125"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Visually represent</a:t>
            </a:r>
          </a:p>
          <a:p>
            <a:pPr lvl="1" eaLnBrk="1" hangingPunct="1">
              <a:buSzPct val="75000"/>
            </a:pPr>
            <a:r>
              <a:rPr lang="en-US" smtClean="0"/>
              <a:t>data flows</a:t>
            </a:r>
          </a:p>
          <a:p>
            <a:pPr lvl="1" eaLnBrk="1" hangingPunct="1">
              <a:buSzPct val="75000"/>
            </a:pPr>
            <a:r>
              <a:rPr lang="en-US" smtClean="0"/>
              <a:t>processes</a:t>
            </a:r>
          </a:p>
          <a:p>
            <a:pPr eaLnBrk="1" hangingPunct="1"/>
            <a:r>
              <a:rPr lang="en-US" smtClean="0"/>
              <a:t>Emphasize the logic of system</a:t>
            </a:r>
          </a:p>
          <a:p>
            <a:pPr eaLnBrk="1" hangingPunct="1"/>
            <a:r>
              <a:rPr lang="en-US" smtClean="0"/>
              <a:t>Provide documentation for Analysis &amp; Design</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132</TotalTime>
  <Words>2144</Words>
  <Application>Microsoft Office PowerPoint</Application>
  <PresentationFormat>On-screen Show (4:3)</PresentationFormat>
  <Paragraphs>323</Paragraphs>
  <Slides>77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Blends</vt:lpstr>
      <vt:lpstr>Visio</vt:lpstr>
      <vt:lpstr>Process Models: Data Flow Diagrams</vt:lpstr>
      <vt:lpstr>Bigger Picture:</vt:lpstr>
      <vt:lpstr>The utility of the AIS</vt:lpstr>
      <vt:lpstr>PowerPoint Presentation</vt:lpstr>
      <vt:lpstr>Interview question?</vt:lpstr>
      <vt:lpstr>Summary: DFD’s</vt:lpstr>
      <vt:lpstr>The purpose of a DFD:</vt:lpstr>
      <vt:lpstr>Process Modeling</vt:lpstr>
      <vt:lpstr>DFDs</vt:lpstr>
      <vt:lpstr>PowerPoint Presentation</vt:lpstr>
      <vt:lpstr>DFDs</vt:lpstr>
      <vt:lpstr>The Systems Concept</vt:lpstr>
      <vt:lpstr>DFDs</vt:lpstr>
      <vt:lpstr>Developing DFDs</vt:lpstr>
      <vt:lpstr>Context DFD</vt:lpstr>
      <vt:lpstr>Big Picture: Example</vt:lpstr>
      <vt:lpstr>Context DFD Examples</vt:lpstr>
      <vt:lpstr>Overview:</vt:lpstr>
      <vt:lpstr>Why Documentation?</vt:lpstr>
      <vt:lpstr>More Documentation:</vt:lpstr>
      <vt:lpstr>PowerPoint Presentation</vt:lpstr>
      <vt:lpstr>Context Diagram:</vt:lpstr>
      <vt:lpstr>Context Diagram: Cash Receipts</vt:lpstr>
      <vt:lpstr>Top-down analysis:</vt:lpstr>
      <vt:lpstr>PowerPoint Presentation</vt:lpstr>
      <vt:lpstr>Steps to follow:</vt:lpstr>
      <vt:lpstr>Steps:</vt:lpstr>
      <vt:lpstr>PowerPoint Presentation</vt:lpstr>
      <vt:lpstr>Activities:</vt:lpstr>
      <vt:lpstr>Identify the ENTITIES &amp; ACTIVITIES:</vt:lpstr>
      <vt:lpstr>PowerPoint Presentation</vt:lpstr>
      <vt:lpstr>PowerPoint Presentation</vt:lpstr>
      <vt:lpstr>Identify Internal, External Entities: </vt:lpstr>
      <vt:lpstr>External entities:</vt:lpstr>
      <vt:lpstr>PowerPoint Presentation</vt:lpstr>
      <vt:lpstr>External Entities:</vt:lpstr>
      <vt:lpstr>Revision: (Context Diagram:)</vt:lpstr>
      <vt:lpstr>Drawing the Context Diagram:</vt:lpstr>
      <vt:lpstr>PowerPoint Presentation</vt:lpstr>
      <vt:lpstr>Logical DFD:</vt:lpstr>
      <vt:lpstr>Logical DFD:</vt:lpstr>
      <vt:lpstr>PowerPoint Presentation</vt:lpstr>
      <vt:lpstr>Data Flows:</vt:lpstr>
      <vt:lpstr>PowerPoint Presentation</vt:lpstr>
      <vt:lpstr>Study Example in Book, p55:  Sales Order Processing System</vt:lpstr>
      <vt:lpstr>PowerPoint Presentation</vt:lpstr>
      <vt:lpstr>Questions</vt:lpstr>
      <vt:lpstr>Revision</vt:lpstr>
      <vt:lpstr>Logical DFD:</vt:lpstr>
      <vt:lpstr>Balancing flow charts:</vt:lpstr>
      <vt:lpstr>Context Diagram</vt:lpstr>
      <vt:lpstr>PowerPoint Presentation</vt:lpstr>
      <vt:lpstr>Overview:</vt:lpstr>
      <vt:lpstr>PowerPoint Presentation</vt:lpstr>
      <vt:lpstr>Questions:</vt:lpstr>
      <vt:lpstr>Introduction: System Flowchart</vt:lpstr>
      <vt:lpstr>Purpose:</vt:lpstr>
      <vt:lpstr>Narrative: A typical two-step data entry process.</vt:lpstr>
      <vt:lpstr>To Do:</vt:lpstr>
      <vt:lpstr>PowerPoint Presentation</vt:lpstr>
      <vt:lpstr>PowerPoint Presentation</vt:lpstr>
      <vt:lpstr>Standard Flowchart Symbols:</vt:lpstr>
      <vt:lpstr>PowerPoint Presentation</vt:lpstr>
      <vt:lpstr>Flowchart: Activity 1</vt:lpstr>
      <vt:lpstr>Activity 1 by Clerk:</vt:lpstr>
      <vt:lpstr>Activity 2 by computer:</vt:lpstr>
      <vt:lpstr>Activity 2 by Computer</vt:lpstr>
      <vt:lpstr>Flow Lanes:</vt:lpstr>
      <vt:lpstr>Activity 3: Displays input/errors </vt:lpstr>
      <vt:lpstr>PowerPoint Presentation</vt:lpstr>
      <vt:lpstr>Narrative 2: A computer query</vt:lpstr>
      <vt:lpstr>Identify entities and activities:</vt:lpstr>
      <vt:lpstr>Entity, Activity table:</vt:lpstr>
      <vt:lpstr>Translate this now to FC Symbols</vt:lpstr>
      <vt:lpstr>User queries the computer</vt:lpstr>
      <vt:lpstr>Narrative 3:</vt:lpstr>
      <vt:lpstr>Update sequential data store: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Modeling</dc:title>
  <dc:creator>Valued Gateway Client</dc:creator>
  <cp:lastModifiedBy>Barend Frederik Nel</cp:lastModifiedBy>
  <cp:revision>19</cp:revision>
  <cp:lastPrinted>1601-01-01T00:00:00Z</cp:lastPrinted>
  <dcterms:created xsi:type="dcterms:W3CDTF">2000-08-11T21:49:55Z</dcterms:created>
  <dcterms:modified xsi:type="dcterms:W3CDTF">2016-08-02T14:40:47Z</dcterms:modified>
</cp:coreProperties>
</file>