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0" r:id="rId1"/>
  </p:sldMasterIdLst>
  <p:notesMasterIdLst>
    <p:notesMasterId r:id="rId37"/>
  </p:notesMasterIdLst>
  <p:sldIdLst>
    <p:sldId id="256" r:id="rId2"/>
    <p:sldId id="257" r:id="rId3"/>
    <p:sldId id="314" r:id="rId4"/>
    <p:sldId id="365" r:id="rId5"/>
    <p:sldId id="411" r:id="rId6"/>
    <p:sldId id="409" r:id="rId7"/>
    <p:sldId id="263" r:id="rId8"/>
    <p:sldId id="315" r:id="rId9"/>
    <p:sldId id="366" r:id="rId10"/>
    <p:sldId id="369" r:id="rId11"/>
    <p:sldId id="413" r:id="rId12"/>
    <p:sldId id="414" r:id="rId13"/>
    <p:sldId id="401" r:id="rId14"/>
    <p:sldId id="415" r:id="rId15"/>
    <p:sldId id="416" r:id="rId16"/>
    <p:sldId id="417" r:id="rId17"/>
    <p:sldId id="412" r:id="rId18"/>
    <p:sldId id="418" r:id="rId19"/>
    <p:sldId id="320" r:id="rId20"/>
    <p:sldId id="406" r:id="rId21"/>
    <p:sldId id="407" r:id="rId22"/>
    <p:sldId id="402" r:id="rId23"/>
    <p:sldId id="408" r:id="rId24"/>
    <p:sldId id="374" r:id="rId25"/>
    <p:sldId id="375" r:id="rId26"/>
    <p:sldId id="403" r:id="rId27"/>
    <p:sldId id="404" r:id="rId28"/>
    <p:sldId id="376" r:id="rId29"/>
    <p:sldId id="379" r:id="rId30"/>
    <p:sldId id="377" r:id="rId31"/>
    <p:sldId id="378" r:id="rId32"/>
    <p:sldId id="410" r:id="rId33"/>
    <p:sldId id="419" r:id="rId34"/>
    <p:sldId id="420" r:id="rId35"/>
    <p:sldId id="421"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759" autoAdjust="0"/>
  </p:normalViewPr>
  <p:slideViewPr>
    <p:cSldViewPr>
      <p:cViewPr varScale="1">
        <p:scale>
          <a:sx n="74" d="100"/>
          <a:sy n="74" d="100"/>
        </p:scale>
        <p:origin x="-115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577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57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5B27521-1B8E-433F-916E-F2E040A69C02}" type="slidenum">
              <a:rPr lang="en-US"/>
              <a:pPr/>
              <a:t>‹#›</a:t>
            </a:fld>
            <a:endParaRPr lang="en-US"/>
          </a:p>
        </p:txBody>
      </p:sp>
    </p:spTree>
    <p:extLst>
      <p:ext uri="{BB962C8B-B14F-4D97-AF65-F5344CB8AC3E}">
        <p14:creationId xmlns:p14="http://schemas.microsoft.com/office/powerpoint/2010/main" val="12356936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Arial" charset="0"/>
      </a:defRPr>
    </a:lvl1pPr>
    <a:lvl2pPr marL="457200" algn="l" rtl="0" fontAlgn="base">
      <a:spcBef>
        <a:spcPct val="30000"/>
      </a:spcBef>
      <a:spcAft>
        <a:spcPct val="0"/>
      </a:spcAft>
      <a:defRPr kumimoji="1" sz="1200" kern="1200">
        <a:solidFill>
          <a:schemeClr val="tx1"/>
        </a:solidFill>
        <a:latin typeface="Arial" charset="0"/>
        <a:ea typeface="+mn-ea"/>
        <a:cs typeface="Arial" charset="0"/>
      </a:defRPr>
    </a:lvl2pPr>
    <a:lvl3pPr marL="914400" algn="l" rtl="0" fontAlgn="base">
      <a:spcBef>
        <a:spcPct val="30000"/>
      </a:spcBef>
      <a:spcAft>
        <a:spcPct val="0"/>
      </a:spcAft>
      <a:defRPr kumimoji="1" sz="1200" kern="1200">
        <a:solidFill>
          <a:schemeClr val="tx1"/>
        </a:solidFill>
        <a:latin typeface="Arial" charset="0"/>
        <a:ea typeface="+mn-ea"/>
        <a:cs typeface="Arial" charset="0"/>
      </a:defRPr>
    </a:lvl3pPr>
    <a:lvl4pPr marL="1371600" algn="l" rtl="0" fontAlgn="base">
      <a:spcBef>
        <a:spcPct val="30000"/>
      </a:spcBef>
      <a:spcAft>
        <a:spcPct val="0"/>
      </a:spcAft>
      <a:defRPr kumimoji="1" sz="1200" kern="1200">
        <a:solidFill>
          <a:schemeClr val="tx1"/>
        </a:solidFill>
        <a:latin typeface="Arial" charset="0"/>
        <a:ea typeface="+mn-ea"/>
        <a:cs typeface="Arial" charset="0"/>
      </a:defRPr>
    </a:lvl4pPr>
    <a:lvl5pPr marL="1828800" algn="l" rtl="0" fontAlgn="base">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2694D8-7C86-402A-A596-6F5303408751}" type="slidenum">
              <a:rPr lang="en-US"/>
              <a:pPr/>
              <a:t>2</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083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
        <p:nvSpPr>
          <p:cNvPr id="120835" name="Rectangle 3"/>
          <p:cNvSpPr>
            <a:spLocks noGrp="1" noChangeArrowheads="1"/>
          </p:cNvSpPr>
          <p:nvPr>
            <p:ph type="ctrTitle"/>
          </p:nvPr>
        </p:nvSpPr>
        <p:spPr>
          <a:xfrm>
            <a:off x="304800" y="304800"/>
            <a:ext cx="6781800" cy="1076325"/>
          </a:xfrm>
        </p:spPr>
        <p:txBody>
          <a:bodyPr/>
          <a:lstStyle>
            <a:lvl1pPr algn="r">
              <a:defRPr sz="3200"/>
            </a:lvl1pPr>
          </a:lstStyle>
          <a:p>
            <a:pPr lvl="0"/>
            <a:r>
              <a:rPr lang="en-US" altLang="en-US" noProof="0" smtClean="0"/>
              <a:t>Click to edit Master title style</a:t>
            </a:r>
          </a:p>
        </p:txBody>
      </p:sp>
      <p:sp>
        <p:nvSpPr>
          <p:cNvPr id="120836" name="Rectangle 4"/>
          <p:cNvSpPr>
            <a:spLocks noGrp="1" noChangeArrowheads="1"/>
          </p:cNvSpPr>
          <p:nvPr>
            <p:ph type="subTitle" idx="1"/>
          </p:nvPr>
        </p:nvSpPr>
        <p:spPr>
          <a:xfrm>
            <a:off x="914400" y="3048000"/>
            <a:ext cx="6248400" cy="2362200"/>
          </a:xfrm>
        </p:spPr>
        <p:txBody>
          <a:bodyPr/>
          <a:lstStyle>
            <a:lvl1pPr marL="0" indent="0" algn="r">
              <a:buFont typeface="Wingdings" pitchFamily="2" charset="2"/>
              <a:buNone/>
              <a:defRPr sz="3200"/>
            </a:lvl1pPr>
          </a:lstStyle>
          <a:p>
            <a:pPr lvl="0"/>
            <a:r>
              <a:rPr lang="en-US" altLang="en-US" noProof="0" smtClean="0"/>
              <a:t>Click to edit Master subtitle style</a:t>
            </a:r>
          </a:p>
        </p:txBody>
      </p:sp>
      <p:sp>
        <p:nvSpPr>
          <p:cNvPr id="120837" name="Rectangle 5"/>
          <p:cNvSpPr>
            <a:spLocks noGrp="1" noChangeArrowheads="1"/>
          </p:cNvSpPr>
          <p:nvPr>
            <p:ph type="dt" sz="half" idx="2"/>
          </p:nvPr>
        </p:nvSpPr>
        <p:spPr>
          <a:xfrm>
            <a:off x="457200" y="6248400"/>
            <a:ext cx="1371600" cy="457200"/>
          </a:xfrm>
        </p:spPr>
        <p:txBody>
          <a:bodyPr/>
          <a:lstStyle>
            <a:lvl1pPr>
              <a:defRPr/>
            </a:lvl1pPr>
          </a:lstStyle>
          <a:p>
            <a:endParaRPr lang="en-US" altLang="en-US"/>
          </a:p>
        </p:txBody>
      </p:sp>
      <p:sp>
        <p:nvSpPr>
          <p:cNvPr id="120838" name="Rectangle 6"/>
          <p:cNvSpPr>
            <a:spLocks noGrp="1" noChangeArrowheads="1"/>
          </p:cNvSpPr>
          <p:nvPr>
            <p:ph type="ftr" sz="quarter" idx="3"/>
          </p:nvPr>
        </p:nvSpPr>
        <p:spPr>
          <a:xfrm>
            <a:off x="1981200" y="6248400"/>
            <a:ext cx="5105400" cy="457200"/>
          </a:xfrm>
        </p:spPr>
        <p:txBody>
          <a:bodyPr/>
          <a:lstStyle>
            <a:lvl1pPr>
              <a:defRPr/>
            </a:lvl1pPr>
          </a:lstStyle>
          <a:p>
            <a:r>
              <a:rPr lang="en-US" altLang="en-US"/>
              <a:t>Systems Analysis and Design in a Changing World, 6th Edition</a:t>
            </a:r>
          </a:p>
        </p:txBody>
      </p:sp>
      <p:sp>
        <p:nvSpPr>
          <p:cNvPr id="120839" name="Rectangle 7"/>
          <p:cNvSpPr>
            <a:spLocks noGrp="1" noChangeArrowheads="1"/>
          </p:cNvSpPr>
          <p:nvPr>
            <p:ph type="sldNum" sz="quarter" idx="4"/>
          </p:nvPr>
        </p:nvSpPr>
        <p:spPr>
          <a:xfrm>
            <a:off x="7315200" y="6248400"/>
            <a:ext cx="1371600" cy="457200"/>
          </a:xfrm>
        </p:spPr>
        <p:txBody>
          <a:bodyPr/>
          <a:lstStyle>
            <a:lvl1pPr>
              <a:defRPr/>
            </a:lvl1pPr>
          </a:lstStyle>
          <a:p>
            <a:fld id="{7F756D40-1643-4F58-81BE-3D9D4C7A13A8}" type="slidenum">
              <a:rPr lang="en-US" altLang="en-US"/>
              <a:pPr/>
              <a:t>‹#›</a:t>
            </a:fld>
            <a:endParaRPr lang="en-US" altLang="en-US"/>
          </a:p>
        </p:txBody>
      </p:sp>
      <p:grpSp>
        <p:nvGrpSpPr>
          <p:cNvPr id="120840" name="Group 8"/>
          <p:cNvGrpSpPr>
            <a:grpSpLocks/>
          </p:cNvGrpSpPr>
          <p:nvPr/>
        </p:nvGrpSpPr>
        <p:grpSpPr bwMode="auto">
          <a:xfrm>
            <a:off x="7493000" y="2992438"/>
            <a:ext cx="1338263" cy="2189162"/>
            <a:chOff x="4704" y="1885"/>
            <a:chExt cx="843" cy="1379"/>
          </a:xfrm>
        </p:grpSpPr>
        <p:sp>
          <p:nvSpPr>
            <p:cNvPr id="120841"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2"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3"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4"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5"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6"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7"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8"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9"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0"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1"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2"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3"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4"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5"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6"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7"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8"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9"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0"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1"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2"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3"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4"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5"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6"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7"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8"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9"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70"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71"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grpSp>
      <p:sp>
        <p:nvSpPr>
          <p:cNvPr id="120872"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
        <p:nvSpPr>
          <p:cNvPr id="120873" name="Rectangle 41"/>
          <p:cNvSpPr>
            <a:spLocks noChangeArrowheads="1"/>
          </p:cNvSpPr>
          <p:nvPr/>
        </p:nvSpPr>
        <p:spPr bwMode="auto">
          <a:xfrm>
            <a:off x="457200" y="1676400"/>
            <a:ext cx="67818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endParaRPr lang="en-US" altLang="en-US" sz="3200" b="1">
              <a:solidFill>
                <a:schemeClr val="tx2"/>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18AC623F-97FF-4651-BEE2-071C0DA8BC6A}" type="slidenum">
              <a:rPr lang="en-US" altLang="en-US"/>
              <a:pPr/>
              <a:t>‹#›</a:t>
            </a:fld>
            <a:endParaRPr lang="en-US" altLang="en-US"/>
          </a:p>
        </p:txBody>
      </p:sp>
    </p:spTree>
    <p:extLst>
      <p:ext uri="{BB962C8B-B14F-4D97-AF65-F5344CB8AC3E}">
        <p14:creationId xmlns:p14="http://schemas.microsoft.com/office/powerpoint/2010/main" val="2911284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1383AB65-FC97-419B-9735-CD56635DD35F}" type="slidenum">
              <a:rPr lang="en-US" altLang="en-US"/>
              <a:pPr/>
              <a:t>‹#›</a:t>
            </a:fld>
            <a:endParaRPr lang="en-US" altLang="en-US"/>
          </a:p>
        </p:txBody>
      </p:sp>
    </p:spTree>
    <p:extLst>
      <p:ext uri="{BB962C8B-B14F-4D97-AF65-F5344CB8AC3E}">
        <p14:creationId xmlns:p14="http://schemas.microsoft.com/office/powerpoint/2010/main" val="1647153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22238"/>
            <a:ext cx="8229600" cy="6008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3" name="Date Placeholder 2"/>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4" name="Footer Placeholder 3"/>
          <p:cNvSpPr>
            <a:spLocks noGrp="1"/>
          </p:cNvSpPr>
          <p:nvPr>
            <p:ph type="ftr" sz="quarter" idx="11"/>
          </p:nvPr>
        </p:nvSpPr>
        <p:spPr>
          <a:xfrm>
            <a:off x="1828800" y="6248400"/>
            <a:ext cx="5486400" cy="457200"/>
          </a:xfrm>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a:xfrm>
            <a:off x="7543800" y="6248400"/>
            <a:ext cx="1143000" cy="457200"/>
          </a:xfrm>
        </p:spPr>
        <p:txBody>
          <a:bodyPr/>
          <a:lstStyle>
            <a:lvl1pPr>
              <a:defRPr/>
            </a:lvl1pPr>
          </a:lstStyle>
          <a:p>
            <a:fld id="{D2199E9D-4F1B-4B9B-B22F-EBC727F7CE4C}" type="slidenum">
              <a:rPr lang="en-US" altLang="en-US"/>
              <a:pPr/>
              <a:t>‹#›</a:t>
            </a:fld>
            <a:endParaRPr lang="en-US" altLang="en-US"/>
          </a:p>
        </p:txBody>
      </p:sp>
    </p:spTree>
    <p:extLst>
      <p:ext uri="{BB962C8B-B14F-4D97-AF65-F5344CB8AC3E}">
        <p14:creationId xmlns:p14="http://schemas.microsoft.com/office/powerpoint/2010/main" val="3126980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1828800" y="6248400"/>
            <a:ext cx="5486400" cy="457200"/>
          </a:xfrm>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a:xfrm>
            <a:off x="7543800" y="6248400"/>
            <a:ext cx="1143000" cy="457200"/>
          </a:xfrm>
        </p:spPr>
        <p:txBody>
          <a:bodyPr/>
          <a:lstStyle>
            <a:lvl1pPr>
              <a:defRPr/>
            </a:lvl1pPr>
          </a:lstStyle>
          <a:p>
            <a:fld id="{9DEDBF21-7634-4E3D-9E24-7CD99DA8618B}" type="slidenum">
              <a:rPr lang="en-US" altLang="en-US"/>
              <a:pPr/>
              <a:t>‹#›</a:t>
            </a:fld>
            <a:endParaRPr lang="en-US" altLang="en-US"/>
          </a:p>
        </p:txBody>
      </p:sp>
    </p:spTree>
    <p:extLst>
      <p:ext uri="{BB962C8B-B14F-4D97-AF65-F5344CB8AC3E}">
        <p14:creationId xmlns:p14="http://schemas.microsoft.com/office/powerpoint/2010/main" val="2309142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E458D56F-3072-42C8-8619-75A915AEC297}" type="slidenum">
              <a:rPr lang="en-US" altLang="en-US"/>
              <a:pPr/>
              <a:t>‹#›</a:t>
            </a:fld>
            <a:endParaRPr lang="en-US" altLang="en-US"/>
          </a:p>
        </p:txBody>
      </p:sp>
    </p:spTree>
    <p:extLst>
      <p:ext uri="{BB962C8B-B14F-4D97-AF65-F5344CB8AC3E}">
        <p14:creationId xmlns:p14="http://schemas.microsoft.com/office/powerpoint/2010/main" val="800133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5C9D8F63-46E0-413C-A805-5A09C2E8C3A1}" type="slidenum">
              <a:rPr lang="en-US" altLang="en-US"/>
              <a:pPr/>
              <a:t>‹#›</a:t>
            </a:fld>
            <a:endParaRPr lang="en-US" altLang="en-US"/>
          </a:p>
        </p:txBody>
      </p:sp>
    </p:spTree>
    <p:extLst>
      <p:ext uri="{BB962C8B-B14F-4D97-AF65-F5344CB8AC3E}">
        <p14:creationId xmlns:p14="http://schemas.microsoft.com/office/powerpoint/2010/main" val="1833095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52B2171A-6712-48EB-A0E0-089C95677458}" type="slidenum">
              <a:rPr lang="en-US" altLang="en-US"/>
              <a:pPr/>
              <a:t>‹#›</a:t>
            </a:fld>
            <a:endParaRPr lang="en-US" altLang="en-US"/>
          </a:p>
        </p:txBody>
      </p:sp>
    </p:spTree>
    <p:extLst>
      <p:ext uri="{BB962C8B-B14F-4D97-AF65-F5344CB8AC3E}">
        <p14:creationId xmlns:p14="http://schemas.microsoft.com/office/powerpoint/2010/main" val="179588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9" name="Slide Number Placeholder 8"/>
          <p:cNvSpPr>
            <a:spLocks noGrp="1"/>
          </p:cNvSpPr>
          <p:nvPr>
            <p:ph type="sldNum" sz="quarter" idx="12"/>
          </p:nvPr>
        </p:nvSpPr>
        <p:spPr/>
        <p:txBody>
          <a:bodyPr/>
          <a:lstStyle>
            <a:lvl1pPr>
              <a:defRPr/>
            </a:lvl1pPr>
          </a:lstStyle>
          <a:p>
            <a:fld id="{AC06B193-5FFF-419C-8C20-474739872117}" type="slidenum">
              <a:rPr lang="en-US" altLang="en-US"/>
              <a:pPr/>
              <a:t>‹#›</a:t>
            </a:fld>
            <a:endParaRPr lang="en-US" altLang="en-US"/>
          </a:p>
        </p:txBody>
      </p:sp>
    </p:spTree>
    <p:extLst>
      <p:ext uri="{BB962C8B-B14F-4D97-AF65-F5344CB8AC3E}">
        <p14:creationId xmlns:p14="http://schemas.microsoft.com/office/powerpoint/2010/main" val="1401649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p:txBody>
          <a:bodyPr/>
          <a:lstStyle>
            <a:lvl1pPr>
              <a:defRPr/>
            </a:lvl1pPr>
          </a:lstStyle>
          <a:p>
            <a:fld id="{355D32C2-B143-4F09-B23B-2727E9A44404}" type="slidenum">
              <a:rPr lang="en-US" altLang="en-US"/>
              <a:pPr/>
              <a:t>‹#›</a:t>
            </a:fld>
            <a:endParaRPr lang="en-US" altLang="en-US"/>
          </a:p>
        </p:txBody>
      </p:sp>
    </p:spTree>
    <p:extLst>
      <p:ext uri="{BB962C8B-B14F-4D97-AF65-F5344CB8AC3E}">
        <p14:creationId xmlns:p14="http://schemas.microsoft.com/office/powerpoint/2010/main" val="2886844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4" name="Slide Number Placeholder 3"/>
          <p:cNvSpPr>
            <a:spLocks noGrp="1"/>
          </p:cNvSpPr>
          <p:nvPr>
            <p:ph type="sldNum" sz="quarter" idx="12"/>
          </p:nvPr>
        </p:nvSpPr>
        <p:spPr/>
        <p:txBody>
          <a:bodyPr/>
          <a:lstStyle>
            <a:lvl1pPr>
              <a:defRPr/>
            </a:lvl1pPr>
          </a:lstStyle>
          <a:p>
            <a:fld id="{08F80BA4-8211-4F4E-9E26-78E5C9E09AEB}" type="slidenum">
              <a:rPr lang="en-US" altLang="en-US"/>
              <a:pPr/>
              <a:t>‹#›</a:t>
            </a:fld>
            <a:endParaRPr lang="en-US" altLang="en-US"/>
          </a:p>
        </p:txBody>
      </p:sp>
    </p:spTree>
    <p:extLst>
      <p:ext uri="{BB962C8B-B14F-4D97-AF65-F5344CB8AC3E}">
        <p14:creationId xmlns:p14="http://schemas.microsoft.com/office/powerpoint/2010/main" val="117386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C375914F-9B21-42F2-9D00-C09B42000AA7}" type="slidenum">
              <a:rPr lang="en-US" altLang="en-US"/>
              <a:pPr/>
              <a:t>‹#›</a:t>
            </a:fld>
            <a:endParaRPr lang="en-US" altLang="en-US"/>
          </a:p>
        </p:txBody>
      </p:sp>
    </p:spTree>
    <p:extLst>
      <p:ext uri="{BB962C8B-B14F-4D97-AF65-F5344CB8AC3E}">
        <p14:creationId xmlns:p14="http://schemas.microsoft.com/office/powerpoint/2010/main" val="443610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ADDE922F-BD75-444A-9C9A-961741657B59}" type="slidenum">
              <a:rPr lang="en-US" altLang="en-US"/>
              <a:pPr/>
              <a:t>‹#›</a:t>
            </a:fld>
            <a:endParaRPr lang="en-US" altLang="en-US"/>
          </a:p>
        </p:txBody>
      </p:sp>
    </p:spTree>
    <p:extLst>
      <p:ext uri="{BB962C8B-B14F-4D97-AF65-F5344CB8AC3E}">
        <p14:creationId xmlns:p14="http://schemas.microsoft.com/office/powerpoint/2010/main" val="1208894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
        <p:nvSpPr>
          <p:cNvPr id="119811"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19812"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9813" name="Rectangle 5"/>
          <p:cNvSpPr>
            <a:spLocks noGrp="1" noChangeArrowheads="1"/>
          </p:cNvSpPr>
          <p:nvPr>
            <p:ph type="dt" sz="half" idx="2"/>
          </p:nvPr>
        </p:nvSpPr>
        <p:spPr bwMode="auto">
          <a:xfrm>
            <a:off x="457200" y="6248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119814" name="Rectangle 6"/>
          <p:cNvSpPr>
            <a:spLocks noGrp="1" noChangeArrowheads="1"/>
          </p:cNvSpPr>
          <p:nvPr>
            <p:ph type="ftr" sz="quarter" idx="3"/>
          </p:nvPr>
        </p:nvSpPr>
        <p:spPr bwMode="auto">
          <a:xfrm>
            <a:off x="1828800" y="6248400"/>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en-US"/>
              <a:t>Systems Analysis and Design in a Changing World, 6th Edition</a:t>
            </a:r>
          </a:p>
        </p:txBody>
      </p:sp>
      <p:sp>
        <p:nvSpPr>
          <p:cNvPr id="119815" name="Rectangle 7"/>
          <p:cNvSpPr>
            <a:spLocks noGrp="1" noChangeArrowheads="1"/>
          </p:cNvSpPr>
          <p:nvPr>
            <p:ph type="sldNum" sz="quarter" idx="4"/>
          </p:nvPr>
        </p:nvSpPr>
        <p:spPr bwMode="auto">
          <a:xfrm>
            <a:off x="7543800" y="62484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D2C477F0-2319-4F17-96F5-139036160297}" type="slidenum">
              <a:rPr lang="en-US" altLang="en-US"/>
              <a:pPr/>
              <a:t>‹#›</a:t>
            </a:fld>
            <a:endParaRPr lang="en-US" altLang="en-US"/>
          </a:p>
        </p:txBody>
      </p:sp>
      <p:grpSp>
        <p:nvGrpSpPr>
          <p:cNvPr id="119816" name="Group 8"/>
          <p:cNvGrpSpPr>
            <a:grpSpLocks/>
          </p:cNvGrpSpPr>
          <p:nvPr/>
        </p:nvGrpSpPr>
        <p:grpSpPr bwMode="auto">
          <a:xfrm>
            <a:off x="8153400" y="152400"/>
            <a:ext cx="792163" cy="1295400"/>
            <a:chOff x="5136" y="960"/>
            <a:chExt cx="528" cy="864"/>
          </a:xfrm>
        </p:grpSpPr>
        <p:sp>
          <p:nvSpPr>
            <p:cNvPr id="119817"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18"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19"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0"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1"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2"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3"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4"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5"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6"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7"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8"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9"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0"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1"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2"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3"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4"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5"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6"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7"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8"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9"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0"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1"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2"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3"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4"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5"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6"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7"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gr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Lst>
  <p:timing>
    <p:tnLst>
      <p:par>
        <p:cTn id="1" dur="indefinite" restart="never" nodeType="tmRoot"/>
      </p:par>
    </p:tnLst>
  </p:timing>
  <p:hf hdr="0" dt="0"/>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cs typeface="Arial" charset="0"/>
        </a:defRPr>
      </a:lvl2pPr>
      <a:lvl3pPr algn="l" rtl="0" fontAlgn="base">
        <a:spcBef>
          <a:spcPct val="0"/>
        </a:spcBef>
        <a:spcAft>
          <a:spcPct val="0"/>
        </a:spcAft>
        <a:defRPr sz="3900" b="1">
          <a:solidFill>
            <a:schemeClr val="tx2"/>
          </a:solidFill>
          <a:latin typeface="Arial" charset="0"/>
          <a:cs typeface="Arial" charset="0"/>
        </a:defRPr>
      </a:lvl3pPr>
      <a:lvl4pPr algn="l" rtl="0" fontAlgn="base">
        <a:spcBef>
          <a:spcPct val="0"/>
        </a:spcBef>
        <a:spcAft>
          <a:spcPct val="0"/>
        </a:spcAft>
        <a:defRPr sz="3900" b="1">
          <a:solidFill>
            <a:schemeClr val="tx2"/>
          </a:solidFill>
          <a:latin typeface="Arial" charset="0"/>
          <a:cs typeface="Arial" charset="0"/>
        </a:defRPr>
      </a:lvl4pPr>
      <a:lvl5pPr algn="l" rtl="0" fontAlgn="base">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685800" y="609600"/>
            <a:ext cx="6411913" cy="1143000"/>
          </a:xfrm>
        </p:spPr>
        <p:txBody>
          <a:bodyPr/>
          <a:lstStyle/>
          <a:p>
            <a:pPr algn="l"/>
            <a:r>
              <a:rPr lang="en-US" sz="3600" dirty="0" smtClean="0"/>
              <a:t>Use Case Driven Analysis</a:t>
            </a:r>
            <a:endParaRPr lang="en-US" sz="3600" dirty="0"/>
          </a:p>
        </p:txBody>
      </p:sp>
      <p:sp>
        <p:nvSpPr>
          <p:cNvPr id="67587" name="Rectangle 3"/>
          <p:cNvSpPr>
            <a:spLocks noGrp="1" noChangeArrowheads="1"/>
          </p:cNvSpPr>
          <p:nvPr>
            <p:ph type="subTitle" idx="1"/>
          </p:nvPr>
        </p:nvSpPr>
        <p:spPr>
          <a:xfrm>
            <a:off x="1524000" y="3656013"/>
            <a:ext cx="5029200" cy="1522412"/>
          </a:xfrm>
        </p:spPr>
        <p:txBody>
          <a:bodyPr/>
          <a:lstStyle/>
          <a:p>
            <a:pPr>
              <a:lnSpc>
                <a:spcPct val="80000"/>
              </a:lnSpc>
            </a:pPr>
            <a:r>
              <a:rPr lang="en-US" sz="2400" dirty="0" smtClean="0"/>
              <a:t>Exploring further Requirements</a:t>
            </a:r>
            <a:endParaRPr lang="en-US" sz="2400" dirty="0" smtClean="0"/>
          </a:p>
          <a:p>
            <a:pPr>
              <a:lnSpc>
                <a:spcPct val="80000"/>
              </a:lnSpc>
            </a:pPr>
            <a:r>
              <a:rPr lang="en-US" sz="2400" dirty="0" smtClean="0"/>
              <a:t>Use Case</a:t>
            </a:r>
          </a:p>
          <a:p>
            <a:pPr>
              <a:lnSpc>
                <a:spcPct val="80000"/>
              </a:lnSpc>
            </a:pPr>
            <a:r>
              <a:rPr lang="en-US" sz="2400" dirty="0" smtClean="0"/>
              <a:t>Use Case Description</a:t>
            </a:r>
          </a:p>
          <a:p>
            <a:pPr>
              <a:lnSpc>
                <a:spcPct val="80000"/>
              </a:lnSpc>
            </a:pPr>
            <a:r>
              <a:rPr lang="en-US" sz="2400" dirty="0" smtClean="0"/>
              <a:t>System Sequence Diagram</a:t>
            </a:r>
            <a:endParaRPr lang="en-US" sz="2400" dirty="0"/>
          </a:p>
        </p:txBody>
      </p:sp>
      <p:sp>
        <p:nvSpPr>
          <p:cNvPr id="67588" name="Rectangle 4"/>
          <p:cNvSpPr>
            <a:spLocks noChangeArrowheads="1"/>
          </p:cNvSpPr>
          <p:nvPr/>
        </p:nvSpPr>
        <p:spPr bwMode="auto">
          <a:xfrm>
            <a:off x="381000" y="1828800"/>
            <a:ext cx="678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ctr"/>
            <a:r>
              <a:rPr lang="en-US" sz="2000" b="1">
                <a:solidFill>
                  <a:schemeClr val="tx2"/>
                </a:solidFill>
              </a:rPr>
              <a:t/>
            </a:r>
            <a:br>
              <a:rPr lang="en-US" sz="2000" b="1">
                <a:solidFill>
                  <a:schemeClr val="tx2"/>
                </a:solidFill>
              </a:rPr>
            </a:br>
            <a:r>
              <a:rPr lang="en-US" sz="4000" b="1">
                <a:solidFill>
                  <a:schemeClr val="tx2"/>
                </a:solidFill>
              </a:rPr>
              <a:t>Chapter 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83E7439A-0F24-41B8-B980-CEF435EA5A9E}" type="slidenum">
              <a:rPr lang="en-US" altLang="en-US"/>
              <a:pPr/>
              <a:t>10</a:t>
            </a:fld>
            <a:endParaRPr lang="en-US" altLang="en-US"/>
          </a:p>
        </p:txBody>
      </p:sp>
      <p:sp>
        <p:nvSpPr>
          <p:cNvPr id="349186" name="Rectangle 2"/>
          <p:cNvSpPr>
            <a:spLocks noGrp="1" noChangeArrowheads="1"/>
          </p:cNvSpPr>
          <p:nvPr>
            <p:ph type="title"/>
          </p:nvPr>
        </p:nvSpPr>
        <p:spPr>
          <a:xfrm>
            <a:off x="457200" y="122238"/>
            <a:ext cx="7543800" cy="868362"/>
          </a:xfrm>
        </p:spPr>
        <p:txBody>
          <a:bodyPr/>
          <a:lstStyle/>
          <a:p>
            <a:r>
              <a:rPr lang="en-US" sz="4000" dirty="0" smtClean="0"/>
              <a:t>Scope </a:t>
            </a:r>
            <a:r>
              <a:rPr lang="en-US" sz="4000" dirty="0"/>
              <a:t>of a use case </a:t>
            </a:r>
            <a:endParaRPr lang="en-US" sz="3200" dirty="0"/>
          </a:p>
        </p:txBody>
      </p:sp>
      <p:sp>
        <p:nvSpPr>
          <p:cNvPr id="349187" name="Rectangle 3"/>
          <p:cNvSpPr>
            <a:spLocks noGrp="1" noChangeArrowheads="1"/>
          </p:cNvSpPr>
          <p:nvPr>
            <p:ph type="body" sz="half" idx="1"/>
          </p:nvPr>
        </p:nvSpPr>
        <p:spPr>
          <a:xfrm>
            <a:off x="457200" y="1219200"/>
            <a:ext cx="8001000" cy="4953000"/>
          </a:xfrm>
        </p:spPr>
        <p:txBody>
          <a:bodyPr/>
          <a:lstStyle/>
          <a:p>
            <a:pPr>
              <a:lnSpc>
                <a:spcPct val="80000"/>
              </a:lnSpc>
            </a:pPr>
            <a:r>
              <a:rPr lang="en-US" sz="3200" dirty="0">
                <a:solidFill>
                  <a:schemeClr val="tx1"/>
                </a:solidFill>
                <a:latin typeface="+mn-lt"/>
                <a:ea typeface="+mn-ea"/>
                <a:cs typeface="+mn-cs"/>
              </a:rPr>
              <a:t>A use case is much like a business event. It starts with an interaction from an actor. </a:t>
            </a:r>
            <a:endParaRPr lang="en-US" sz="3200" dirty="0" smtClean="0">
              <a:solidFill>
                <a:schemeClr val="tx1"/>
              </a:solidFill>
              <a:latin typeface="+mn-lt"/>
              <a:ea typeface="+mn-ea"/>
              <a:cs typeface="+mn-cs"/>
            </a:endParaRPr>
          </a:p>
          <a:p>
            <a:pPr>
              <a:lnSpc>
                <a:spcPct val="80000"/>
              </a:lnSpc>
            </a:pPr>
            <a:r>
              <a:rPr lang="en-US" sz="3200" dirty="0" smtClean="0">
                <a:solidFill>
                  <a:schemeClr val="tx1"/>
                </a:solidFill>
                <a:latin typeface="+mn-lt"/>
                <a:ea typeface="+mn-ea"/>
                <a:cs typeface="+mn-cs"/>
              </a:rPr>
              <a:t>It </a:t>
            </a:r>
            <a:r>
              <a:rPr lang="en-US" sz="3200" dirty="0">
                <a:solidFill>
                  <a:schemeClr val="tx1"/>
                </a:solidFill>
                <a:latin typeface="+mn-lt"/>
                <a:ea typeface="+mn-ea"/>
                <a:cs typeface="+mn-cs"/>
              </a:rPr>
              <a:t>ends when the system reaches a quiescent point in the processing. </a:t>
            </a:r>
            <a:endParaRPr lang="en-US" sz="3200" dirty="0" smtClean="0">
              <a:solidFill>
                <a:schemeClr val="tx1"/>
              </a:solidFill>
              <a:latin typeface="+mn-lt"/>
              <a:ea typeface="+mn-ea"/>
              <a:cs typeface="+mn-cs"/>
            </a:endParaRPr>
          </a:p>
          <a:p>
            <a:pPr>
              <a:lnSpc>
                <a:spcPct val="80000"/>
              </a:lnSpc>
            </a:pPr>
            <a:r>
              <a:rPr lang="en-US" sz="3200" dirty="0" smtClean="0">
                <a:solidFill>
                  <a:schemeClr val="tx1"/>
                </a:solidFill>
                <a:latin typeface="+mn-lt"/>
                <a:ea typeface="+mn-ea"/>
                <a:cs typeface="+mn-cs"/>
              </a:rPr>
              <a:t>For </a:t>
            </a:r>
            <a:r>
              <a:rPr lang="en-US" sz="3200" dirty="0">
                <a:solidFill>
                  <a:schemeClr val="tx1"/>
                </a:solidFill>
                <a:latin typeface="+mn-lt"/>
                <a:ea typeface="+mn-ea"/>
                <a:cs typeface="+mn-cs"/>
              </a:rPr>
              <a:t>example, a sale transaction (business event) is not complete until all items are included and a total is calculated. Depending on the type of sale (cash), a payment may also be included in the transaction</a:t>
            </a:r>
            <a:endParaRPr lang="en-GB"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8F80BA4-8211-4F4E-9E26-78E5C9E09AEB}" type="slidenum">
              <a:rPr lang="en-US" altLang="en-US" smtClean="0"/>
              <a:pPr/>
              <a:t>11</a:t>
            </a:fld>
            <a:endParaRPr lang="en-US" altLang="en-US"/>
          </a:p>
        </p:txBody>
      </p:sp>
      <p:sp>
        <p:nvSpPr>
          <p:cNvPr id="4" name="Rectangle 3"/>
          <p:cNvSpPr/>
          <p:nvPr/>
        </p:nvSpPr>
        <p:spPr>
          <a:xfrm>
            <a:off x="485104" y="1524000"/>
            <a:ext cx="7315200" cy="2308324"/>
          </a:xfrm>
          <a:prstGeom prst="rect">
            <a:avLst/>
          </a:prstGeom>
        </p:spPr>
        <p:txBody>
          <a:bodyPr wrap="square">
            <a:spAutoFit/>
          </a:bodyPr>
          <a:lstStyle/>
          <a:p>
            <a:r>
              <a:rPr lang="en-US" dirty="0"/>
              <a:t>A new customer wants to create an account with a company. She phones the company, and request for new account online</a:t>
            </a:r>
            <a:r>
              <a:rPr lang="en-US" dirty="0" smtClean="0"/>
              <a:t>:</a:t>
            </a:r>
          </a:p>
          <a:p>
            <a:endParaRPr lang="en-ZA" dirty="0"/>
          </a:p>
          <a:p>
            <a:r>
              <a:rPr lang="en-US" dirty="0"/>
              <a:t>She enters basic customer information that is used to create a new customer. She also has to enter her addresses. She then enters her credit/debit card information. With this information the system creates an account, verifies authorization for credit/debit card information, and return valid customer account details.</a:t>
            </a:r>
            <a:endParaRPr lang="en-ZA" dirty="0"/>
          </a:p>
        </p:txBody>
      </p:sp>
    </p:spTree>
    <p:extLst>
      <p:ext uri="{BB962C8B-B14F-4D97-AF65-F5344CB8AC3E}">
        <p14:creationId xmlns:p14="http://schemas.microsoft.com/office/powerpoint/2010/main" val="885393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Procedure to follow:</a:t>
            </a:r>
            <a:endParaRPr lang="en-ZA" dirty="0"/>
          </a:p>
        </p:txBody>
      </p:sp>
      <p:sp>
        <p:nvSpPr>
          <p:cNvPr id="3" name="Content Placeholder 2"/>
          <p:cNvSpPr>
            <a:spLocks noGrp="1"/>
          </p:cNvSpPr>
          <p:nvPr>
            <p:ph idx="1"/>
          </p:nvPr>
        </p:nvSpPr>
        <p:spPr/>
        <p:txBody>
          <a:bodyPr/>
          <a:lstStyle/>
          <a:p>
            <a:r>
              <a:rPr lang="en-ZA" dirty="0"/>
              <a:t>Draw an entity-activity table:</a:t>
            </a:r>
          </a:p>
          <a:p>
            <a:pPr lvl="1"/>
            <a:r>
              <a:rPr lang="en-ZA" u="sng" dirty="0"/>
              <a:t>Entity</a:t>
            </a:r>
            <a:r>
              <a:rPr lang="en-ZA" dirty="0"/>
              <a:t>			</a:t>
            </a:r>
            <a:r>
              <a:rPr lang="en-ZA" u="sng" dirty="0" smtClean="0"/>
              <a:t>Activity</a:t>
            </a:r>
            <a:r>
              <a:rPr lang="en-ZA" dirty="0" smtClean="0"/>
              <a:t>	?????</a:t>
            </a:r>
            <a:endParaRPr lang="en-ZA" u="sng" dirty="0"/>
          </a:p>
          <a:p>
            <a:r>
              <a:rPr lang="en-ZA" dirty="0"/>
              <a:t>Identify the </a:t>
            </a:r>
            <a:r>
              <a:rPr lang="en-ZA" dirty="0" smtClean="0"/>
              <a:t>events:</a:t>
            </a:r>
          </a:p>
          <a:p>
            <a:endParaRPr lang="en-ZA" dirty="0" smtClean="0"/>
          </a:p>
          <a:p>
            <a:pPr marL="0" indent="0">
              <a:buNone/>
            </a:pPr>
            <a:endParaRPr lang="en-ZA"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12</a:t>
            </a:fld>
            <a:endParaRPr lang="en-US" altLang="en-US"/>
          </a:p>
        </p:txBody>
      </p:sp>
      <p:graphicFrame>
        <p:nvGraphicFramePr>
          <p:cNvPr id="6" name="Table 5"/>
          <p:cNvGraphicFramePr>
            <a:graphicFrameLocks noGrp="1"/>
          </p:cNvGraphicFramePr>
          <p:nvPr>
            <p:extLst>
              <p:ext uri="{D42A27DB-BD31-4B8C-83A1-F6EECF244321}">
                <p14:modId xmlns:p14="http://schemas.microsoft.com/office/powerpoint/2010/main" val="224900695"/>
              </p:ext>
            </p:extLst>
          </p:nvPr>
        </p:nvGraphicFramePr>
        <p:xfrm>
          <a:off x="685800" y="3346736"/>
          <a:ext cx="7239000" cy="1987262"/>
        </p:xfrm>
        <a:graphic>
          <a:graphicData uri="http://schemas.openxmlformats.org/drawingml/2006/table">
            <a:tbl>
              <a:tblPr firstRow="1" firstCol="1" bandRow="1">
                <a:tableStyleId>{5C22544A-7EE6-4342-B048-85BDC9FD1C3A}</a:tableStyleId>
              </a:tblPr>
              <a:tblGrid>
                <a:gridCol w="1032352"/>
                <a:gridCol w="607036"/>
                <a:gridCol w="1467852"/>
                <a:gridCol w="1055067"/>
                <a:gridCol w="1014337"/>
                <a:gridCol w="1084832"/>
                <a:gridCol w="977524"/>
              </a:tblGrid>
              <a:tr h="581572">
                <a:tc>
                  <a:txBody>
                    <a:bodyPr/>
                    <a:lstStyle/>
                    <a:p>
                      <a:pPr>
                        <a:lnSpc>
                          <a:spcPct val="115000"/>
                        </a:lnSpc>
                        <a:spcAft>
                          <a:spcPts val="0"/>
                        </a:spcAft>
                      </a:pPr>
                      <a:r>
                        <a:rPr lang="en-ZA" sz="1100">
                          <a:effectLst/>
                        </a:rPr>
                        <a:t>Event</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Type</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Trigger</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Source</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Use Case</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Response</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Destination</a:t>
                      </a:r>
                      <a:endParaRPr lang="en-ZA" sz="1100">
                        <a:effectLst/>
                        <a:latin typeface="Calibri"/>
                        <a:ea typeface="Calibri"/>
                        <a:cs typeface="Times New Roman"/>
                      </a:endParaRPr>
                    </a:p>
                  </a:txBody>
                  <a:tcPr marL="68580" marR="68580" marT="0" marB="0"/>
                </a:tc>
              </a:tr>
              <a:tr h="281138">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r>
              <a:tr h="281138">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r>
              <a:tr h="281138">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r>
              <a:tr h="281138">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r>
              <a:tr h="281138">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0"/>
                        </a:spcAft>
                      </a:pPr>
                      <a:r>
                        <a:rPr lang="en-ZA" sz="1100" dirty="0">
                          <a:effectLst/>
                        </a:rPr>
                        <a:t> </a:t>
                      </a:r>
                      <a:endParaRPr lang="en-ZA"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491222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Use case: Scope/Detail</a:t>
            </a:r>
            <a:endParaRPr lang="en-ZA" dirty="0"/>
          </a:p>
        </p:txBody>
      </p:sp>
      <p:sp>
        <p:nvSpPr>
          <p:cNvPr id="3" name="Content Placeholder 2"/>
          <p:cNvSpPr>
            <a:spLocks noGrp="1"/>
          </p:cNvSpPr>
          <p:nvPr>
            <p:ph idx="1"/>
          </p:nvPr>
        </p:nvSpPr>
        <p:spPr/>
        <p:txBody>
          <a:bodyPr/>
          <a:lstStyle/>
          <a:p>
            <a:r>
              <a:rPr lang="en-ZA" sz="2000" dirty="0">
                <a:solidFill>
                  <a:schemeClr val="tx1"/>
                </a:solidFill>
                <a:latin typeface="+mn-lt"/>
                <a:ea typeface="+mn-ea"/>
                <a:cs typeface="+mn-cs"/>
              </a:rPr>
              <a:t>Page 64 in the prescribed book, identify 3 levels of detail:</a:t>
            </a:r>
          </a:p>
          <a:p>
            <a:pPr lvl="0"/>
            <a:r>
              <a:rPr lang="en-ZA" sz="2000" dirty="0">
                <a:solidFill>
                  <a:schemeClr val="tx1"/>
                </a:solidFill>
                <a:latin typeface="+mn-lt"/>
                <a:ea typeface="+mn-ea"/>
                <a:cs typeface="+mn-cs"/>
              </a:rPr>
              <a:t>One analyst will identify a use case as typing in a customer name on a form</a:t>
            </a:r>
          </a:p>
          <a:p>
            <a:pPr lvl="0"/>
            <a:r>
              <a:rPr lang="en-ZA" sz="2000" dirty="0">
                <a:solidFill>
                  <a:schemeClr val="tx1"/>
                </a:solidFill>
                <a:latin typeface="+mn-lt"/>
                <a:ea typeface="+mn-ea"/>
                <a:cs typeface="+mn-cs"/>
              </a:rPr>
              <a:t>Second analyst might identify a use case as the entire process of adding a customer</a:t>
            </a:r>
          </a:p>
          <a:p>
            <a:pPr lvl="0"/>
            <a:r>
              <a:rPr lang="en-ZA" sz="2000" dirty="0">
                <a:solidFill>
                  <a:schemeClr val="tx1"/>
                </a:solidFill>
                <a:latin typeface="+mn-lt"/>
                <a:ea typeface="+mn-ea"/>
                <a:cs typeface="+mn-cs"/>
              </a:rPr>
              <a:t>A third analyst might even define a use case as working with customers all day: add customers, update customers, delete customers.</a:t>
            </a:r>
          </a:p>
          <a:p>
            <a:r>
              <a:rPr lang="en-ZA" sz="2000" dirty="0">
                <a:solidFill>
                  <a:schemeClr val="tx1"/>
                </a:solidFill>
                <a:latin typeface="+mn-lt"/>
                <a:ea typeface="+mn-ea"/>
                <a:cs typeface="+mn-cs"/>
              </a:rPr>
              <a:t>No 1 is too narrow, no 3 too broad and no 2 defines a complete user goal, which is the right level of analysis. Is the </a:t>
            </a:r>
            <a:r>
              <a:rPr lang="en-ZA" sz="2000" b="1" dirty="0">
                <a:solidFill>
                  <a:schemeClr val="tx1"/>
                </a:solidFill>
                <a:latin typeface="+mn-lt"/>
                <a:ea typeface="+mn-ea"/>
                <a:cs typeface="+mn-cs"/>
              </a:rPr>
              <a:t>use</a:t>
            </a:r>
            <a:r>
              <a:rPr lang="en-ZA" sz="2000" dirty="0">
                <a:solidFill>
                  <a:schemeClr val="tx1"/>
                </a:solidFill>
                <a:latin typeface="+mn-lt"/>
                <a:ea typeface="+mn-ea"/>
                <a:cs typeface="+mn-cs"/>
              </a:rPr>
              <a:t> </a:t>
            </a:r>
            <a:r>
              <a:rPr lang="en-ZA" sz="2000" b="1" dirty="0">
                <a:solidFill>
                  <a:schemeClr val="tx1"/>
                </a:solidFill>
                <a:latin typeface="+mn-lt"/>
                <a:ea typeface="+mn-ea"/>
                <a:cs typeface="+mn-cs"/>
              </a:rPr>
              <a:t>case useful</a:t>
            </a:r>
            <a:r>
              <a:rPr lang="en-ZA" sz="2000" dirty="0">
                <a:solidFill>
                  <a:schemeClr val="tx1"/>
                </a:solidFill>
                <a:latin typeface="+mn-lt"/>
                <a:ea typeface="+mn-ea"/>
                <a:cs typeface="+mn-cs"/>
              </a:rPr>
              <a:t>? </a:t>
            </a:r>
            <a:r>
              <a:rPr lang="en-ZA" sz="2000" dirty="0" smtClean="0">
                <a:solidFill>
                  <a:schemeClr val="tx1"/>
                </a:solidFill>
                <a:latin typeface="+mn-lt"/>
                <a:ea typeface="+mn-ea"/>
                <a:cs typeface="+mn-cs"/>
              </a:rPr>
              <a:t>(Don’t </a:t>
            </a:r>
            <a:r>
              <a:rPr lang="en-ZA" sz="2000" dirty="0">
                <a:solidFill>
                  <a:schemeClr val="tx1"/>
                </a:solidFill>
                <a:latin typeface="+mn-lt"/>
                <a:ea typeface="+mn-ea"/>
                <a:cs typeface="+mn-cs"/>
              </a:rPr>
              <a:t>confuse use cases with processes</a:t>
            </a:r>
            <a:r>
              <a:rPr lang="en-ZA" dirty="0" smtClean="0">
                <a:solidFill>
                  <a:schemeClr val="tx1"/>
                </a:solidFill>
                <a:latin typeface="+mn-lt"/>
                <a:ea typeface="+mn-ea"/>
                <a:cs typeface="+mn-cs"/>
              </a:rPr>
              <a:t>.)</a:t>
            </a:r>
            <a:endParaRPr lang="en-ZA" dirty="0">
              <a:solidFill>
                <a:schemeClr val="tx1"/>
              </a:solidFill>
              <a:latin typeface="+mn-lt"/>
              <a:ea typeface="+mn-ea"/>
              <a:cs typeface="+mn-cs"/>
            </a:endParaRPr>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13</a:t>
            </a:fld>
            <a:endParaRPr lang="en-US" altLang="en-US"/>
          </a:p>
        </p:txBody>
      </p:sp>
    </p:spTree>
    <p:extLst>
      <p:ext uri="{BB962C8B-B14F-4D97-AF65-F5344CB8AC3E}">
        <p14:creationId xmlns:p14="http://schemas.microsoft.com/office/powerpoint/2010/main" val="4022536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Fully Developed Use Case </a:t>
            </a:r>
            <a:r>
              <a:rPr lang="en-US" dirty="0" smtClean="0"/>
              <a:t>Descriptions</a:t>
            </a:r>
            <a:endParaRPr lang="en-ZA" dirty="0"/>
          </a:p>
        </p:txBody>
      </p:sp>
      <p:sp>
        <p:nvSpPr>
          <p:cNvPr id="3" name="Content Placeholder 2"/>
          <p:cNvSpPr>
            <a:spLocks noGrp="1"/>
          </p:cNvSpPr>
          <p:nvPr>
            <p:ph idx="1"/>
          </p:nvPr>
        </p:nvSpPr>
        <p:spPr/>
        <p:txBody>
          <a:bodyPr/>
          <a:lstStyle/>
          <a:p>
            <a:r>
              <a:rPr lang="en-ZA" dirty="0"/>
              <a:t>To create a comprehensive, robust, system that truly meets user’s needs; we </a:t>
            </a:r>
            <a:r>
              <a:rPr lang="en-ZA" b="1" dirty="0"/>
              <a:t>must</a:t>
            </a:r>
            <a:r>
              <a:rPr lang="en-ZA" dirty="0"/>
              <a:t> understand the </a:t>
            </a:r>
            <a:r>
              <a:rPr lang="en-ZA" b="1" dirty="0"/>
              <a:t>detail steps of each use case</a:t>
            </a:r>
            <a:r>
              <a:rPr lang="en-ZA" dirty="0" smtClean="0"/>
              <a:t>. (sequence of steps to complete the business process0</a:t>
            </a:r>
            <a:endParaRPr lang="en-ZA" dirty="0"/>
          </a:p>
          <a:p>
            <a:pPr marL="514350" lvl="0" indent="-514350">
              <a:buFont typeface="+mj-lt"/>
              <a:buAutoNum type="arabicPeriod"/>
            </a:pPr>
            <a:r>
              <a:rPr lang="en-US" sz="2400" b="1" dirty="0"/>
              <a:t>Use case name</a:t>
            </a:r>
            <a:r>
              <a:rPr lang="en-US" sz="2400" dirty="0"/>
              <a:t>: a unique name for this use case</a:t>
            </a:r>
            <a:endParaRPr lang="en-ZA" sz="2400" dirty="0"/>
          </a:p>
          <a:p>
            <a:pPr marL="514350" lvl="0" indent="-514350">
              <a:buFont typeface="+mj-lt"/>
              <a:buAutoNum type="arabicPeriod"/>
            </a:pPr>
            <a:r>
              <a:rPr lang="en-US" sz="2400" b="1" dirty="0"/>
              <a:t>Scenario</a:t>
            </a:r>
            <a:r>
              <a:rPr lang="en-US" sz="2400" dirty="0"/>
              <a:t>: </a:t>
            </a:r>
            <a:r>
              <a:rPr lang="en-US" sz="2400" dirty="0" smtClean="0"/>
              <a:t>sometimes several variations of the business steps exist within a single use case. Example: updating info over the phone OR when customer visit shop and do it personal: </a:t>
            </a:r>
            <a:r>
              <a:rPr lang="en-US" sz="2400" b="1" dirty="0" smtClean="0"/>
              <a:t>use case instances</a:t>
            </a:r>
            <a:r>
              <a:rPr lang="en-US" sz="2400" dirty="0" smtClean="0"/>
              <a:t>.</a:t>
            </a:r>
          </a:p>
          <a:p>
            <a:pPr marL="0" lvl="0" indent="0">
              <a:buNone/>
            </a:pPr>
            <a:r>
              <a:rPr lang="en-US" sz="2400" dirty="0" smtClean="0"/>
              <a:t>       </a:t>
            </a:r>
            <a:endParaRPr lang="en-ZA" sz="2400"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14</a:t>
            </a:fld>
            <a:endParaRPr lang="en-US" altLang="en-US"/>
          </a:p>
        </p:txBody>
      </p:sp>
    </p:spTree>
    <p:extLst>
      <p:ext uri="{BB962C8B-B14F-4D97-AF65-F5344CB8AC3E}">
        <p14:creationId xmlns:p14="http://schemas.microsoft.com/office/powerpoint/2010/main" val="2383400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(continues)</a:t>
            </a:r>
            <a:endParaRPr lang="en-ZA" dirty="0"/>
          </a:p>
        </p:txBody>
      </p:sp>
      <p:sp>
        <p:nvSpPr>
          <p:cNvPr id="3" name="Content Placeholder 2"/>
          <p:cNvSpPr>
            <a:spLocks noGrp="1"/>
          </p:cNvSpPr>
          <p:nvPr>
            <p:ph idx="1"/>
          </p:nvPr>
        </p:nvSpPr>
        <p:spPr/>
        <p:txBody>
          <a:bodyPr/>
          <a:lstStyle/>
          <a:p>
            <a:pPr marL="0" lvl="0" indent="0">
              <a:buNone/>
            </a:pPr>
            <a:r>
              <a:rPr lang="en-US" b="1" dirty="0" smtClean="0">
                <a:solidFill>
                  <a:srgbClr val="0070C0"/>
                </a:solidFill>
              </a:rPr>
              <a:t>3</a:t>
            </a:r>
            <a:r>
              <a:rPr lang="en-US" b="1" dirty="0" smtClean="0"/>
              <a:t>. Brief </a:t>
            </a:r>
            <a:r>
              <a:rPr lang="en-US" b="1" dirty="0"/>
              <a:t>Description</a:t>
            </a:r>
            <a:r>
              <a:rPr lang="en-US" dirty="0"/>
              <a:t>: a one or two sentence description of the results of the use </a:t>
            </a:r>
            <a:r>
              <a:rPr lang="en-US" dirty="0" smtClean="0"/>
              <a:t>case</a:t>
            </a:r>
            <a:endParaRPr lang="en-ZA" dirty="0" smtClean="0"/>
          </a:p>
          <a:p>
            <a:pPr marL="0" lvl="0" indent="0">
              <a:buNone/>
            </a:pPr>
            <a:r>
              <a:rPr lang="en-US" b="1" dirty="0" smtClean="0">
                <a:solidFill>
                  <a:srgbClr val="0070C0"/>
                </a:solidFill>
              </a:rPr>
              <a:t>4</a:t>
            </a:r>
            <a:r>
              <a:rPr lang="en-US" b="1" dirty="0" smtClean="0"/>
              <a:t>. Actors</a:t>
            </a:r>
            <a:r>
              <a:rPr lang="en-US" dirty="0" smtClean="0"/>
              <a:t>: all those actors who use this use case</a:t>
            </a:r>
            <a:endParaRPr lang="en-ZA" dirty="0" smtClean="0"/>
          </a:p>
          <a:p>
            <a:pPr marL="0" lvl="0" indent="0">
              <a:buNone/>
            </a:pPr>
            <a:r>
              <a:rPr lang="en-US" b="1" dirty="0" smtClean="0">
                <a:solidFill>
                  <a:srgbClr val="0070C0"/>
                </a:solidFill>
              </a:rPr>
              <a:t>5</a:t>
            </a:r>
            <a:r>
              <a:rPr lang="en-US" b="1" dirty="0" smtClean="0"/>
              <a:t>. Related </a:t>
            </a:r>
            <a:r>
              <a:rPr lang="en-US" b="1" dirty="0"/>
              <a:t>use case</a:t>
            </a:r>
            <a:r>
              <a:rPr lang="en-US" dirty="0"/>
              <a:t>: any included use cases, or use cases that “include” this one</a:t>
            </a:r>
            <a:endParaRPr lang="en-ZA" dirty="0"/>
          </a:p>
          <a:p>
            <a:pPr marL="0" lvl="0" indent="0">
              <a:buNone/>
            </a:pPr>
            <a:r>
              <a:rPr lang="en-US" b="1" dirty="0" smtClean="0">
                <a:solidFill>
                  <a:srgbClr val="0070C0"/>
                </a:solidFill>
              </a:rPr>
              <a:t>6</a:t>
            </a:r>
            <a:r>
              <a:rPr lang="en-US" b="1" dirty="0" smtClean="0"/>
              <a:t>. Stakeholders</a:t>
            </a:r>
            <a:r>
              <a:rPr lang="en-US" dirty="0"/>
              <a:t>: other persons, other than the actors, who have an interest in the results or successful completion of this use case</a:t>
            </a:r>
            <a:endParaRPr lang="en-ZA"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15</a:t>
            </a:fld>
            <a:endParaRPr lang="en-US" altLang="en-US"/>
          </a:p>
        </p:txBody>
      </p:sp>
    </p:spTree>
    <p:extLst>
      <p:ext uri="{BB962C8B-B14F-4D97-AF65-F5344CB8AC3E}">
        <p14:creationId xmlns:p14="http://schemas.microsoft.com/office/powerpoint/2010/main" val="92956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(continues)</a:t>
            </a:r>
            <a:endParaRPr lang="en-ZA" dirty="0"/>
          </a:p>
        </p:txBody>
      </p:sp>
      <p:sp>
        <p:nvSpPr>
          <p:cNvPr id="3" name="Content Placeholder 2"/>
          <p:cNvSpPr>
            <a:spLocks noGrp="1"/>
          </p:cNvSpPr>
          <p:nvPr>
            <p:ph idx="1"/>
          </p:nvPr>
        </p:nvSpPr>
        <p:spPr/>
        <p:txBody>
          <a:bodyPr/>
          <a:lstStyle/>
          <a:p>
            <a:pPr marL="0" indent="0">
              <a:buNone/>
            </a:pPr>
            <a:r>
              <a:rPr lang="en-ZA" b="1" dirty="0" smtClean="0">
                <a:solidFill>
                  <a:srgbClr val="0070C0"/>
                </a:solidFill>
              </a:rPr>
              <a:t>7</a:t>
            </a:r>
            <a:r>
              <a:rPr lang="en-ZA" b="1" dirty="0" smtClean="0"/>
              <a:t>. Preconditions</a:t>
            </a:r>
            <a:r>
              <a:rPr lang="en-ZA" dirty="0" smtClean="0"/>
              <a:t>: The </a:t>
            </a:r>
            <a:r>
              <a:rPr lang="en-ZA" dirty="0"/>
              <a:t>state of the system before the use case begins, especially any required conditions of the database. Conditions that must be true in order for the use case for fire </a:t>
            </a:r>
            <a:r>
              <a:rPr lang="en-ZA" dirty="0" smtClean="0"/>
              <a:t>successfully</a:t>
            </a:r>
          </a:p>
          <a:p>
            <a:pPr marL="0" lvl="0" indent="0">
              <a:buNone/>
            </a:pPr>
            <a:r>
              <a:rPr lang="en-US" b="1" dirty="0" smtClean="0">
                <a:solidFill>
                  <a:srgbClr val="0070C0"/>
                </a:solidFill>
              </a:rPr>
              <a:t>8</a:t>
            </a:r>
            <a:r>
              <a:rPr lang="en-US" b="1" dirty="0" smtClean="0"/>
              <a:t>. </a:t>
            </a:r>
            <a:r>
              <a:rPr lang="en-US" b="1" dirty="0" err="1" smtClean="0"/>
              <a:t>Postcondition</a:t>
            </a:r>
            <a:r>
              <a:rPr lang="en-US" dirty="0"/>
              <a:t>: the state of the system at the successful completion of the use case, especially any updates to the database</a:t>
            </a:r>
            <a:endParaRPr lang="en-ZA"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16</a:t>
            </a:fld>
            <a:endParaRPr lang="en-US" altLang="en-US"/>
          </a:p>
        </p:txBody>
      </p:sp>
    </p:spTree>
    <p:extLst>
      <p:ext uri="{BB962C8B-B14F-4D97-AF65-F5344CB8AC3E}">
        <p14:creationId xmlns:p14="http://schemas.microsoft.com/office/powerpoint/2010/main" val="3905787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p:extLst>
              <p:ext uri="{D42A27DB-BD31-4B8C-83A1-F6EECF244321}">
                <p14:modId xmlns:p14="http://schemas.microsoft.com/office/powerpoint/2010/main" val="91902170"/>
              </p:ext>
            </p:extLst>
          </p:nvPr>
        </p:nvGraphicFramePr>
        <p:xfrm>
          <a:off x="457200" y="457200"/>
          <a:ext cx="8229600" cy="5516566"/>
        </p:xfrm>
        <a:graphic>
          <a:graphicData uri="http://schemas.openxmlformats.org/drawingml/2006/table">
            <a:tbl>
              <a:tblPr firstRow="1" bandRow="1">
                <a:tableStyleId>{5C22544A-7EE6-4342-B048-85BDC9FD1C3A}</a:tableStyleId>
              </a:tblPr>
              <a:tblGrid>
                <a:gridCol w="2743200"/>
                <a:gridCol w="2743200"/>
                <a:gridCol w="2743200"/>
              </a:tblGrid>
              <a:tr h="501506">
                <a:tc>
                  <a:txBody>
                    <a:bodyPr/>
                    <a:lstStyle/>
                    <a:p>
                      <a:pPr>
                        <a:lnSpc>
                          <a:spcPct val="115000"/>
                        </a:lnSpc>
                        <a:spcAft>
                          <a:spcPts val="1000"/>
                        </a:spcAft>
                      </a:pPr>
                      <a:r>
                        <a:rPr lang="en-ZA" sz="1100" dirty="0">
                          <a:effectLst/>
                          <a:latin typeface="Calibri"/>
                          <a:ea typeface="Calibri"/>
                          <a:cs typeface="Times New Roman"/>
                        </a:rPr>
                        <a:t>Use Case Name:</a:t>
                      </a:r>
                    </a:p>
                  </a:txBody>
                  <a:tcPr marL="68580" marR="68580" marT="0" marB="0"/>
                </a:tc>
                <a:tc gridSpan="2">
                  <a:txBody>
                    <a:bodyPr/>
                    <a:lstStyle/>
                    <a:p>
                      <a:pPr>
                        <a:lnSpc>
                          <a:spcPct val="115000"/>
                        </a:lnSpc>
                        <a:spcAft>
                          <a:spcPts val="1000"/>
                        </a:spcAft>
                      </a:pPr>
                      <a:r>
                        <a:rPr lang="en-ZA" sz="1100">
                          <a:effectLst/>
                          <a:latin typeface="Calibri"/>
                          <a:ea typeface="Calibri"/>
                          <a:cs typeface="Times New Roman"/>
                        </a:rPr>
                        <a:t> </a:t>
                      </a:r>
                    </a:p>
                  </a:txBody>
                  <a:tcPr marL="68580" marR="68580" marT="0" marB="0"/>
                </a:tc>
                <a:tc hMerge="1">
                  <a:txBody>
                    <a:bodyPr/>
                    <a:lstStyle/>
                    <a:p>
                      <a:endParaRPr lang="en-ZA"/>
                    </a:p>
                  </a:txBody>
                  <a:tcPr/>
                </a:tc>
              </a:tr>
              <a:tr h="501506">
                <a:tc>
                  <a:txBody>
                    <a:bodyPr/>
                    <a:lstStyle/>
                    <a:p>
                      <a:pPr>
                        <a:lnSpc>
                          <a:spcPct val="115000"/>
                        </a:lnSpc>
                        <a:spcAft>
                          <a:spcPts val="1000"/>
                        </a:spcAft>
                      </a:pPr>
                      <a:r>
                        <a:rPr lang="en-ZA" sz="1100">
                          <a:effectLst/>
                          <a:latin typeface="Calibri"/>
                          <a:ea typeface="Calibri"/>
                          <a:cs typeface="Times New Roman"/>
                        </a:rPr>
                        <a:t>Scenario:</a:t>
                      </a:r>
                    </a:p>
                  </a:txBody>
                  <a:tcPr marL="68580" marR="68580" marT="0" marB="0"/>
                </a:tc>
                <a:tc gridSpan="2">
                  <a:txBody>
                    <a:bodyPr/>
                    <a:lstStyle/>
                    <a:p>
                      <a:pPr>
                        <a:lnSpc>
                          <a:spcPct val="115000"/>
                        </a:lnSpc>
                        <a:spcAft>
                          <a:spcPts val="1000"/>
                        </a:spcAft>
                      </a:pPr>
                      <a:r>
                        <a:rPr lang="en-ZA" sz="1100">
                          <a:effectLst/>
                          <a:latin typeface="Calibri"/>
                          <a:ea typeface="Calibri"/>
                          <a:cs typeface="Times New Roman"/>
                        </a:rPr>
                        <a:t> </a:t>
                      </a:r>
                    </a:p>
                  </a:txBody>
                  <a:tcPr marL="68580" marR="68580" marT="0" marB="0"/>
                </a:tc>
                <a:tc hMerge="1">
                  <a:txBody>
                    <a:bodyPr/>
                    <a:lstStyle/>
                    <a:p>
                      <a:endParaRPr lang="en-ZA"/>
                    </a:p>
                  </a:txBody>
                  <a:tcPr/>
                </a:tc>
              </a:tr>
              <a:tr h="501506">
                <a:tc>
                  <a:txBody>
                    <a:bodyPr/>
                    <a:lstStyle/>
                    <a:p>
                      <a:pPr>
                        <a:lnSpc>
                          <a:spcPct val="115000"/>
                        </a:lnSpc>
                        <a:spcAft>
                          <a:spcPts val="1000"/>
                        </a:spcAft>
                      </a:pPr>
                      <a:r>
                        <a:rPr lang="en-ZA" sz="1100">
                          <a:effectLst/>
                          <a:latin typeface="Calibri"/>
                          <a:ea typeface="Calibri"/>
                          <a:cs typeface="Times New Roman"/>
                        </a:rPr>
                        <a:t>Triggering Event: </a:t>
                      </a:r>
                    </a:p>
                  </a:txBody>
                  <a:tcPr marL="68580" marR="68580" marT="0" marB="0"/>
                </a:tc>
                <a:tc gridSpan="2">
                  <a:txBody>
                    <a:bodyPr/>
                    <a:lstStyle/>
                    <a:p>
                      <a:pPr>
                        <a:lnSpc>
                          <a:spcPct val="115000"/>
                        </a:lnSpc>
                        <a:spcAft>
                          <a:spcPts val="1000"/>
                        </a:spcAft>
                      </a:pPr>
                      <a:r>
                        <a:rPr lang="en-ZA" sz="1100">
                          <a:effectLst/>
                          <a:latin typeface="Calibri"/>
                          <a:ea typeface="Calibri"/>
                          <a:cs typeface="Times New Roman"/>
                        </a:rPr>
                        <a:t> </a:t>
                      </a:r>
                    </a:p>
                  </a:txBody>
                  <a:tcPr marL="68580" marR="68580" marT="0" marB="0"/>
                </a:tc>
                <a:tc hMerge="1">
                  <a:txBody>
                    <a:bodyPr/>
                    <a:lstStyle/>
                    <a:p>
                      <a:endParaRPr lang="en-ZA"/>
                    </a:p>
                  </a:txBody>
                  <a:tcPr/>
                </a:tc>
              </a:tr>
              <a:tr h="501506">
                <a:tc>
                  <a:txBody>
                    <a:bodyPr/>
                    <a:lstStyle/>
                    <a:p>
                      <a:pPr>
                        <a:lnSpc>
                          <a:spcPct val="115000"/>
                        </a:lnSpc>
                        <a:spcAft>
                          <a:spcPts val="1000"/>
                        </a:spcAft>
                      </a:pPr>
                      <a:r>
                        <a:rPr lang="en-ZA" sz="1100">
                          <a:effectLst/>
                          <a:latin typeface="Calibri"/>
                          <a:ea typeface="Calibri"/>
                          <a:cs typeface="Times New Roman"/>
                        </a:rPr>
                        <a:t>Brief Description: </a:t>
                      </a:r>
                    </a:p>
                  </a:txBody>
                  <a:tcPr marL="68580" marR="68580" marT="0" marB="0"/>
                </a:tc>
                <a:tc gridSpan="2">
                  <a:txBody>
                    <a:bodyPr/>
                    <a:lstStyle/>
                    <a:p>
                      <a:pPr>
                        <a:lnSpc>
                          <a:spcPct val="115000"/>
                        </a:lnSpc>
                        <a:spcAft>
                          <a:spcPts val="1000"/>
                        </a:spcAft>
                      </a:pPr>
                      <a:r>
                        <a:rPr lang="en-ZA" sz="1100">
                          <a:effectLst/>
                          <a:latin typeface="Calibri"/>
                          <a:ea typeface="Calibri"/>
                          <a:cs typeface="Times New Roman"/>
                        </a:rPr>
                        <a:t> </a:t>
                      </a:r>
                    </a:p>
                  </a:txBody>
                  <a:tcPr marL="68580" marR="68580" marT="0" marB="0"/>
                </a:tc>
                <a:tc hMerge="1">
                  <a:txBody>
                    <a:bodyPr/>
                    <a:lstStyle/>
                    <a:p>
                      <a:endParaRPr lang="en-ZA"/>
                    </a:p>
                  </a:txBody>
                  <a:tcPr/>
                </a:tc>
              </a:tr>
              <a:tr h="501506">
                <a:tc>
                  <a:txBody>
                    <a:bodyPr/>
                    <a:lstStyle/>
                    <a:p>
                      <a:pPr>
                        <a:lnSpc>
                          <a:spcPct val="115000"/>
                        </a:lnSpc>
                        <a:spcAft>
                          <a:spcPts val="1000"/>
                        </a:spcAft>
                      </a:pPr>
                      <a:r>
                        <a:rPr lang="en-ZA" sz="1100">
                          <a:effectLst/>
                          <a:latin typeface="Calibri"/>
                          <a:ea typeface="Calibri"/>
                          <a:cs typeface="Times New Roman"/>
                        </a:rPr>
                        <a:t>Actors:</a:t>
                      </a:r>
                    </a:p>
                  </a:txBody>
                  <a:tcPr marL="68580" marR="68580" marT="0" marB="0"/>
                </a:tc>
                <a:tc gridSpan="2">
                  <a:txBody>
                    <a:bodyPr/>
                    <a:lstStyle/>
                    <a:p>
                      <a:pPr>
                        <a:lnSpc>
                          <a:spcPct val="115000"/>
                        </a:lnSpc>
                        <a:spcAft>
                          <a:spcPts val="1000"/>
                        </a:spcAft>
                      </a:pPr>
                      <a:r>
                        <a:rPr lang="en-ZA" sz="1100">
                          <a:effectLst/>
                          <a:latin typeface="Calibri"/>
                          <a:ea typeface="Calibri"/>
                          <a:cs typeface="Times New Roman"/>
                        </a:rPr>
                        <a:t> </a:t>
                      </a:r>
                    </a:p>
                  </a:txBody>
                  <a:tcPr marL="68580" marR="68580" marT="0" marB="0"/>
                </a:tc>
                <a:tc hMerge="1">
                  <a:txBody>
                    <a:bodyPr/>
                    <a:lstStyle/>
                    <a:p>
                      <a:endParaRPr lang="en-ZA"/>
                    </a:p>
                  </a:txBody>
                  <a:tcPr/>
                </a:tc>
              </a:tr>
              <a:tr h="501506">
                <a:tc>
                  <a:txBody>
                    <a:bodyPr/>
                    <a:lstStyle/>
                    <a:p>
                      <a:pPr>
                        <a:lnSpc>
                          <a:spcPct val="115000"/>
                        </a:lnSpc>
                        <a:spcAft>
                          <a:spcPts val="1000"/>
                        </a:spcAft>
                      </a:pPr>
                      <a:r>
                        <a:rPr lang="en-ZA" sz="1100">
                          <a:effectLst/>
                          <a:latin typeface="Calibri"/>
                          <a:ea typeface="Calibri"/>
                          <a:cs typeface="Times New Roman"/>
                        </a:rPr>
                        <a:t>Stakeholders:</a:t>
                      </a:r>
                    </a:p>
                  </a:txBody>
                  <a:tcPr marL="68580" marR="68580" marT="0" marB="0"/>
                </a:tc>
                <a:tc gridSpan="2">
                  <a:txBody>
                    <a:bodyPr/>
                    <a:lstStyle/>
                    <a:p>
                      <a:pPr>
                        <a:lnSpc>
                          <a:spcPct val="115000"/>
                        </a:lnSpc>
                        <a:spcAft>
                          <a:spcPts val="1000"/>
                        </a:spcAft>
                      </a:pPr>
                      <a:r>
                        <a:rPr lang="en-ZA" sz="1100" dirty="0">
                          <a:effectLst/>
                          <a:latin typeface="Calibri"/>
                          <a:ea typeface="Calibri"/>
                          <a:cs typeface="Times New Roman"/>
                        </a:rPr>
                        <a:t> </a:t>
                      </a:r>
                    </a:p>
                  </a:txBody>
                  <a:tcPr marL="68580" marR="68580" marT="0" marB="0"/>
                </a:tc>
                <a:tc hMerge="1">
                  <a:txBody>
                    <a:bodyPr/>
                    <a:lstStyle/>
                    <a:p>
                      <a:endParaRPr lang="en-ZA"/>
                    </a:p>
                  </a:txBody>
                  <a:tcPr/>
                </a:tc>
              </a:tr>
              <a:tr h="501506">
                <a:tc>
                  <a:txBody>
                    <a:bodyPr/>
                    <a:lstStyle/>
                    <a:p>
                      <a:pPr>
                        <a:lnSpc>
                          <a:spcPct val="115000"/>
                        </a:lnSpc>
                        <a:spcAft>
                          <a:spcPts val="1000"/>
                        </a:spcAft>
                      </a:pPr>
                      <a:r>
                        <a:rPr lang="en-ZA" sz="1100">
                          <a:effectLst/>
                          <a:latin typeface="Calibri"/>
                          <a:ea typeface="Calibri"/>
                          <a:cs typeface="Times New Roman"/>
                        </a:rPr>
                        <a:t>Preconditions:</a:t>
                      </a:r>
                    </a:p>
                  </a:txBody>
                  <a:tcPr marL="68580" marR="68580" marT="0" marB="0"/>
                </a:tc>
                <a:tc gridSpan="2">
                  <a:txBody>
                    <a:bodyPr/>
                    <a:lstStyle/>
                    <a:p>
                      <a:pPr>
                        <a:lnSpc>
                          <a:spcPct val="115000"/>
                        </a:lnSpc>
                        <a:spcAft>
                          <a:spcPts val="1000"/>
                        </a:spcAft>
                      </a:pPr>
                      <a:r>
                        <a:rPr lang="en-ZA" sz="1100">
                          <a:effectLst/>
                          <a:latin typeface="Calibri"/>
                          <a:ea typeface="Calibri"/>
                          <a:cs typeface="Times New Roman"/>
                        </a:rPr>
                        <a:t> </a:t>
                      </a:r>
                    </a:p>
                  </a:txBody>
                  <a:tcPr marL="68580" marR="68580" marT="0" marB="0"/>
                </a:tc>
                <a:tc hMerge="1">
                  <a:txBody>
                    <a:bodyPr/>
                    <a:lstStyle/>
                    <a:p>
                      <a:endParaRPr lang="en-ZA"/>
                    </a:p>
                  </a:txBody>
                  <a:tcPr/>
                </a:tc>
              </a:tr>
              <a:tr h="501506">
                <a:tc>
                  <a:txBody>
                    <a:bodyPr/>
                    <a:lstStyle/>
                    <a:p>
                      <a:pPr>
                        <a:lnSpc>
                          <a:spcPct val="115000"/>
                        </a:lnSpc>
                        <a:spcAft>
                          <a:spcPts val="1000"/>
                        </a:spcAft>
                      </a:pPr>
                      <a:r>
                        <a:rPr lang="en-ZA" sz="1100">
                          <a:effectLst/>
                          <a:latin typeface="Calibri"/>
                          <a:ea typeface="Calibri"/>
                          <a:cs typeface="Times New Roman"/>
                        </a:rPr>
                        <a:t>Postconditions:</a:t>
                      </a:r>
                    </a:p>
                  </a:txBody>
                  <a:tcPr marL="68580" marR="68580" marT="0" marB="0"/>
                </a:tc>
                <a:tc gridSpan="2">
                  <a:txBody>
                    <a:bodyPr/>
                    <a:lstStyle/>
                    <a:p>
                      <a:pPr>
                        <a:lnSpc>
                          <a:spcPct val="115000"/>
                        </a:lnSpc>
                        <a:spcAft>
                          <a:spcPts val="1000"/>
                        </a:spcAft>
                      </a:pPr>
                      <a:r>
                        <a:rPr lang="en-ZA" sz="1100">
                          <a:effectLst/>
                          <a:latin typeface="Calibri"/>
                          <a:ea typeface="Calibri"/>
                          <a:cs typeface="Times New Roman"/>
                        </a:rPr>
                        <a:t> </a:t>
                      </a:r>
                    </a:p>
                  </a:txBody>
                  <a:tcPr marL="68580" marR="68580" marT="0" marB="0"/>
                </a:tc>
                <a:tc hMerge="1">
                  <a:txBody>
                    <a:bodyPr/>
                    <a:lstStyle/>
                    <a:p>
                      <a:endParaRPr lang="en-ZA"/>
                    </a:p>
                  </a:txBody>
                  <a:tcPr/>
                </a:tc>
              </a:tr>
              <a:tr h="501506">
                <a:tc rowSpan="2">
                  <a:txBody>
                    <a:bodyPr/>
                    <a:lstStyle/>
                    <a:p>
                      <a:pPr>
                        <a:lnSpc>
                          <a:spcPct val="115000"/>
                        </a:lnSpc>
                        <a:spcAft>
                          <a:spcPts val="1000"/>
                        </a:spcAft>
                      </a:pPr>
                      <a:r>
                        <a:rPr lang="en-ZA" sz="1100">
                          <a:effectLst/>
                          <a:latin typeface="Calibri"/>
                          <a:ea typeface="Calibri"/>
                          <a:cs typeface="Times New Roman"/>
                        </a:rPr>
                        <a:t>Flow of Activities:</a:t>
                      </a:r>
                    </a:p>
                  </a:txBody>
                  <a:tcPr marL="68580" marR="68580" marT="0" marB="0"/>
                </a:tc>
                <a:tc>
                  <a:txBody>
                    <a:bodyPr/>
                    <a:lstStyle/>
                    <a:p>
                      <a:pPr algn="ctr">
                        <a:lnSpc>
                          <a:spcPct val="115000"/>
                        </a:lnSpc>
                        <a:spcAft>
                          <a:spcPts val="1000"/>
                        </a:spcAft>
                      </a:pPr>
                      <a:r>
                        <a:rPr lang="en-ZA" sz="1100">
                          <a:effectLst/>
                          <a:latin typeface="Calibri"/>
                          <a:ea typeface="Calibri"/>
                          <a:cs typeface="Times New Roman"/>
                        </a:rPr>
                        <a:t>Actor</a:t>
                      </a:r>
                    </a:p>
                  </a:txBody>
                  <a:tcPr marL="68580" marR="68580" marT="0" marB="0"/>
                </a:tc>
                <a:tc>
                  <a:txBody>
                    <a:bodyPr/>
                    <a:lstStyle/>
                    <a:p>
                      <a:pPr algn="ctr">
                        <a:lnSpc>
                          <a:spcPct val="115000"/>
                        </a:lnSpc>
                        <a:spcAft>
                          <a:spcPts val="1000"/>
                        </a:spcAft>
                      </a:pPr>
                      <a:r>
                        <a:rPr lang="en-ZA" sz="1100">
                          <a:effectLst/>
                          <a:latin typeface="Calibri"/>
                          <a:ea typeface="Calibri"/>
                          <a:cs typeface="Times New Roman"/>
                        </a:rPr>
                        <a:t>System</a:t>
                      </a:r>
                    </a:p>
                  </a:txBody>
                  <a:tcPr marL="68580" marR="68580" marT="0" marB="0"/>
                </a:tc>
              </a:tr>
              <a:tr h="501506">
                <a:tc vMerge="1">
                  <a:txBody>
                    <a:bodyPr/>
                    <a:lstStyle/>
                    <a:p>
                      <a:endParaRPr lang="en-ZA"/>
                    </a:p>
                  </a:txBody>
                  <a:tcPr/>
                </a:tc>
                <a:tc>
                  <a:txBody>
                    <a:bodyPr/>
                    <a:lstStyle/>
                    <a:p>
                      <a:pPr>
                        <a:lnSpc>
                          <a:spcPct val="115000"/>
                        </a:lnSpc>
                        <a:spcAft>
                          <a:spcPts val="1000"/>
                        </a:spcAft>
                      </a:pPr>
                      <a:r>
                        <a:rPr lang="en-ZA" sz="1100">
                          <a:effectLst/>
                          <a:latin typeface="Calibri"/>
                          <a:ea typeface="Calibri"/>
                          <a:cs typeface="Times New Roman"/>
                        </a:rPr>
                        <a:t> </a:t>
                      </a:r>
                    </a:p>
                  </a:txBody>
                  <a:tcPr marL="68580" marR="68580" marT="0" marB="0"/>
                </a:tc>
                <a:tc>
                  <a:txBody>
                    <a:bodyPr/>
                    <a:lstStyle/>
                    <a:p>
                      <a:pPr>
                        <a:lnSpc>
                          <a:spcPct val="115000"/>
                        </a:lnSpc>
                        <a:spcAft>
                          <a:spcPts val="1000"/>
                        </a:spcAft>
                      </a:pPr>
                      <a:r>
                        <a:rPr lang="en-ZA" sz="1100">
                          <a:effectLst/>
                          <a:latin typeface="Calibri"/>
                          <a:ea typeface="Calibri"/>
                          <a:cs typeface="Times New Roman"/>
                        </a:rPr>
                        <a:t> </a:t>
                      </a:r>
                    </a:p>
                  </a:txBody>
                  <a:tcPr marL="68580" marR="68580" marT="0" marB="0"/>
                </a:tc>
              </a:tr>
              <a:tr h="501506">
                <a:tc>
                  <a:txBody>
                    <a:bodyPr/>
                    <a:lstStyle/>
                    <a:p>
                      <a:pPr>
                        <a:lnSpc>
                          <a:spcPct val="115000"/>
                        </a:lnSpc>
                        <a:spcAft>
                          <a:spcPts val="1000"/>
                        </a:spcAft>
                      </a:pPr>
                      <a:r>
                        <a:rPr lang="en-ZA" sz="1100">
                          <a:effectLst/>
                          <a:latin typeface="Calibri"/>
                          <a:ea typeface="Calibri"/>
                          <a:cs typeface="Times New Roman"/>
                        </a:rPr>
                        <a:t>Exception Conditions:</a:t>
                      </a:r>
                    </a:p>
                  </a:txBody>
                  <a:tcPr marL="68580" marR="68580" marT="0" marB="0"/>
                </a:tc>
                <a:tc gridSpan="2">
                  <a:txBody>
                    <a:bodyPr/>
                    <a:lstStyle/>
                    <a:p>
                      <a:pPr>
                        <a:lnSpc>
                          <a:spcPct val="115000"/>
                        </a:lnSpc>
                        <a:spcAft>
                          <a:spcPts val="1000"/>
                        </a:spcAft>
                      </a:pPr>
                      <a:r>
                        <a:rPr lang="en-ZA" sz="1100" dirty="0">
                          <a:effectLst/>
                          <a:latin typeface="Calibri"/>
                          <a:ea typeface="Calibri"/>
                          <a:cs typeface="Times New Roman"/>
                        </a:rPr>
                        <a:t> </a:t>
                      </a:r>
                    </a:p>
                  </a:txBody>
                  <a:tcPr marL="68580" marR="68580" marT="0" marB="0"/>
                </a:tc>
                <a:tc hMerge="1">
                  <a:txBody>
                    <a:bodyPr/>
                    <a:lstStyle/>
                    <a:p>
                      <a:endParaRPr lang="en-ZA"/>
                    </a:p>
                  </a:txBody>
                  <a:tcPr/>
                </a:tc>
              </a:tr>
            </a:tbl>
          </a:graphicData>
        </a:graphic>
      </p:graphicFrame>
      <p:sp>
        <p:nvSpPr>
          <p:cNvPr id="4" name="Slide Number Placeholder 3"/>
          <p:cNvSpPr>
            <a:spLocks noGrp="1"/>
          </p:cNvSpPr>
          <p:nvPr>
            <p:ph type="sldNum" sz="quarter" idx="12"/>
          </p:nvPr>
        </p:nvSpPr>
        <p:spPr/>
        <p:txBody>
          <a:bodyPr/>
          <a:lstStyle/>
          <a:p>
            <a:fld id="{D2199E9D-4F1B-4B9B-B22F-EBC727F7CE4C}" type="slidenum">
              <a:rPr lang="en-US" altLang="en-US" smtClean="0"/>
              <a:pPr/>
              <a:t>17</a:t>
            </a:fld>
            <a:endParaRPr lang="en-US" altLang="en-US"/>
          </a:p>
        </p:txBody>
      </p:sp>
    </p:spTree>
    <p:extLst>
      <p:ext uri="{BB962C8B-B14F-4D97-AF65-F5344CB8AC3E}">
        <p14:creationId xmlns:p14="http://schemas.microsoft.com/office/powerpoint/2010/main" val="1637381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(continues)</a:t>
            </a:r>
            <a:endParaRPr lang="en-ZA" dirty="0"/>
          </a:p>
        </p:txBody>
      </p:sp>
      <p:sp>
        <p:nvSpPr>
          <p:cNvPr id="3" name="Content Placeholder 2"/>
          <p:cNvSpPr>
            <a:spLocks noGrp="1"/>
          </p:cNvSpPr>
          <p:nvPr>
            <p:ph idx="1"/>
          </p:nvPr>
        </p:nvSpPr>
        <p:spPr>
          <a:xfrm>
            <a:off x="457200" y="1719262"/>
            <a:ext cx="8229600" cy="4529137"/>
          </a:xfrm>
        </p:spPr>
        <p:txBody>
          <a:bodyPr/>
          <a:lstStyle/>
          <a:p>
            <a:pPr marL="0" lvl="0" indent="0">
              <a:buNone/>
            </a:pPr>
            <a:r>
              <a:rPr lang="en-US" b="1" dirty="0" smtClean="0">
                <a:solidFill>
                  <a:srgbClr val="0070C0"/>
                </a:solidFill>
              </a:rPr>
              <a:t>9</a:t>
            </a:r>
            <a:r>
              <a:rPr lang="en-US" b="1" dirty="0" smtClean="0"/>
              <a:t>. Flow </a:t>
            </a:r>
            <a:r>
              <a:rPr lang="en-US" b="1" dirty="0"/>
              <a:t>of activities</a:t>
            </a:r>
            <a:r>
              <a:rPr lang="en-US" dirty="0"/>
              <a:t>: a step by step sequence of the actions by the actor and the system internal to the use case</a:t>
            </a:r>
            <a:endParaRPr lang="en-ZA" dirty="0"/>
          </a:p>
          <a:p>
            <a:pPr marL="0" lvl="0" indent="0">
              <a:buNone/>
            </a:pPr>
            <a:r>
              <a:rPr lang="en-US" b="1" dirty="0" smtClean="0">
                <a:solidFill>
                  <a:srgbClr val="0070C0"/>
                </a:solidFill>
              </a:rPr>
              <a:t>10</a:t>
            </a:r>
            <a:r>
              <a:rPr lang="en-US" b="1" dirty="0" smtClean="0"/>
              <a:t>. Exception </a:t>
            </a:r>
            <a:r>
              <a:rPr lang="en-US" b="1" dirty="0"/>
              <a:t>conditions</a:t>
            </a:r>
            <a:r>
              <a:rPr lang="en-US" dirty="0"/>
              <a:t>: any exception conditions that cause the system not to follow the expected flow of activities or that cause the use case to terminate abnormally</a:t>
            </a:r>
            <a:endParaRPr lang="en-ZA" dirty="0"/>
          </a:p>
          <a:p>
            <a:pPr lvl="1"/>
            <a:r>
              <a:rPr lang="en-ZA" sz="2400" dirty="0"/>
              <a:t>Usually the flow of activities is the most difficult part to develop, but also assists the analyst and the user to understand the requirements more deeply</a:t>
            </a:r>
            <a:endParaRPr lang="en-ZA" sz="2400"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18</a:t>
            </a:fld>
            <a:endParaRPr lang="en-US" altLang="en-US"/>
          </a:p>
        </p:txBody>
      </p:sp>
    </p:spTree>
    <p:extLst>
      <p:ext uri="{BB962C8B-B14F-4D97-AF65-F5344CB8AC3E}">
        <p14:creationId xmlns:p14="http://schemas.microsoft.com/office/powerpoint/2010/main" val="2028389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98B88F50-CF21-4229-8CA8-06814A0A64AF}" type="slidenum">
              <a:rPr lang="en-US" altLang="en-US"/>
              <a:pPr/>
              <a:t>19</a:t>
            </a:fld>
            <a:endParaRPr lang="en-US" altLang="en-US"/>
          </a:p>
        </p:txBody>
      </p:sp>
      <p:sp>
        <p:nvSpPr>
          <p:cNvPr id="288770" name="Rectangle 2"/>
          <p:cNvSpPr>
            <a:spLocks noGrp="1" noChangeArrowheads="1"/>
          </p:cNvSpPr>
          <p:nvPr>
            <p:ph type="title"/>
          </p:nvPr>
        </p:nvSpPr>
        <p:spPr>
          <a:xfrm>
            <a:off x="457200" y="122238"/>
            <a:ext cx="7543800" cy="868362"/>
          </a:xfrm>
        </p:spPr>
        <p:txBody>
          <a:bodyPr/>
          <a:lstStyle/>
          <a:p>
            <a:r>
              <a:rPr lang="en-US" sz="4000" dirty="0" smtClean="0"/>
              <a:t>Think more deeply</a:t>
            </a:r>
            <a:endParaRPr lang="en-US" sz="3200" dirty="0"/>
          </a:p>
        </p:txBody>
      </p:sp>
      <p:sp>
        <p:nvSpPr>
          <p:cNvPr id="288771" name="Rectangle 3"/>
          <p:cNvSpPr>
            <a:spLocks noGrp="1" noChangeArrowheads="1"/>
          </p:cNvSpPr>
          <p:nvPr>
            <p:ph type="body" sz="half" idx="1"/>
          </p:nvPr>
        </p:nvSpPr>
        <p:spPr>
          <a:xfrm>
            <a:off x="457200" y="1219200"/>
            <a:ext cx="8001000" cy="4953000"/>
          </a:xfrm>
        </p:spPr>
        <p:txBody>
          <a:bodyPr/>
          <a:lstStyle/>
          <a:p>
            <a:r>
              <a:rPr lang="en-US" sz="2400" dirty="0" smtClean="0">
                <a:solidFill>
                  <a:schemeClr val="tx1"/>
                </a:solidFill>
                <a:latin typeface="+mn-lt"/>
                <a:ea typeface="+mn-ea"/>
                <a:cs typeface="+mn-cs"/>
              </a:rPr>
              <a:t>Ask the following Q’s when </a:t>
            </a:r>
            <a:r>
              <a:rPr lang="en-US" sz="2400" dirty="0">
                <a:solidFill>
                  <a:schemeClr val="tx1"/>
                </a:solidFill>
                <a:latin typeface="+mn-lt"/>
                <a:ea typeface="+mn-ea"/>
                <a:cs typeface="+mn-cs"/>
              </a:rPr>
              <a:t>developing workflows are</a:t>
            </a:r>
            <a:r>
              <a:rPr lang="en-US" sz="2400" dirty="0" smtClean="0">
                <a:solidFill>
                  <a:schemeClr val="tx1"/>
                </a:solidFill>
                <a:latin typeface="+mn-lt"/>
                <a:ea typeface="+mn-ea"/>
                <a:cs typeface="+mn-cs"/>
              </a:rPr>
              <a:t>:</a:t>
            </a:r>
            <a:endParaRPr lang="en-ZA" sz="2400" dirty="0">
              <a:solidFill>
                <a:schemeClr val="tx1"/>
              </a:solidFill>
              <a:latin typeface="+mn-lt"/>
              <a:ea typeface="+mn-ea"/>
              <a:cs typeface="+mn-cs"/>
            </a:endParaRPr>
          </a:p>
          <a:p>
            <a:pPr lvl="1"/>
            <a:r>
              <a:rPr lang="en-US" sz="2000" dirty="0">
                <a:solidFill>
                  <a:schemeClr val="tx1"/>
                </a:solidFill>
                <a:latin typeface="+mn-lt"/>
                <a:ea typeface="+mn-ea"/>
                <a:cs typeface="+mn-cs"/>
              </a:rPr>
              <a:t>Does the workflow need to test the </a:t>
            </a:r>
            <a:r>
              <a:rPr lang="en-US" sz="2000" b="1" dirty="0">
                <a:solidFill>
                  <a:schemeClr val="tx1"/>
                </a:solidFill>
                <a:latin typeface="+mn-lt"/>
                <a:ea typeface="+mn-ea"/>
                <a:cs typeface="+mn-cs"/>
              </a:rPr>
              <a:t>preconditions</a:t>
            </a:r>
            <a:r>
              <a:rPr lang="en-US" sz="2000" dirty="0">
                <a:solidFill>
                  <a:schemeClr val="tx1"/>
                </a:solidFill>
                <a:latin typeface="+mn-lt"/>
                <a:ea typeface="+mn-ea"/>
                <a:cs typeface="+mn-cs"/>
              </a:rPr>
              <a:t> to ensure they are true?</a:t>
            </a:r>
            <a:endParaRPr lang="en-ZA" sz="2000" dirty="0">
              <a:solidFill>
                <a:schemeClr val="tx1"/>
              </a:solidFill>
              <a:latin typeface="+mn-lt"/>
              <a:ea typeface="+mn-ea"/>
              <a:cs typeface="+mn-cs"/>
            </a:endParaRPr>
          </a:p>
          <a:p>
            <a:pPr lvl="1"/>
            <a:r>
              <a:rPr lang="en-US" sz="2000" dirty="0">
                <a:solidFill>
                  <a:schemeClr val="tx1"/>
                </a:solidFill>
                <a:latin typeface="+mn-lt"/>
                <a:ea typeface="+mn-ea"/>
                <a:cs typeface="+mn-cs"/>
              </a:rPr>
              <a:t>Does the workflow need to find and verify the correct objects to include in the process? </a:t>
            </a:r>
            <a:endParaRPr lang="en-ZA" sz="2000" dirty="0">
              <a:solidFill>
                <a:schemeClr val="tx1"/>
              </a:solidFill>
              <a:latin typeface="+mn-lt"/>
              <a:ea typeface="+mn-ea"/>
              <a:cs typeface="+mn-cs"/>
            </a:endParaRPr>
          </a:p>
          <a:p>
            <a:pPr lvl="1"/>
            <a:r>
              <a:rPr lang="en-US" sz="2000" dirty="0">
                <a:solidFill>
                  <a:schemeClr val="tx1"/>
                </a:solidFill>
                <a:latin typeface="+mn-lt"/>
                <a:ea typeface="+mn-ea"/>
                <a:cs typeface="+mn-cs"/>
              </a:rPr>
              <a:t>What steps are needed to ensure that all the </a:t>
            </a:r>
            <a:r>
              <a:rPr lang="en-US" sz="2000" b="1" dirty="0" smtClean="0">
                <a:solidFill>
                  <a:schemeClr val="tx1"/>
                </a:solidFill>
                <a:latin typeface="+mn-lt"/>
                <a:ea typeface="+mn-ea"/>
                <a:cs typeface="+mn-cs"/>
              </a:rPr>
              <a:t>post-conditions</a:t>
            </a:r>
            <a:r>
              <a:rPr lang="en-US" sz="2000" dirty="0" smtClean="0">
                <a:solidFill>
                  <a:schemeClr val="tx1"/>
                </a:solidFill>
                <a:latin typeface="+mn-lt"/>
                <a:ea typeface="+mn-ea"/>
                <a:cs typeface="+mn-cs"/>
              </a:rPr>
              <a:t> </a:t>
            </a:r>
            <a:r>
              <a:rPr lang="en-US" sz="2000" dirty="0">
                <a:solidFill>
                  <a:schemeClr val="tx1"/>
                </a:solidFill>
                <a:latin typeface="+mn-lt"/>
                <a:ea typeface="+mn-ea"/>
                <a:cs typeface="+mn-cs"/>
              </a:rPr>
              <a:t>are met? </a:t>
            </a:r>
            <a:endParaRPr lang="en-ZA" sz="2000" dirty="0">
              <a:solidFill>
                <a:schemeClr val="tx1"/>
              </a:solidFill>
              <a:latin typeface="+mn-lt"/>
              <a:ea typeface="+mn-ea"/>
              <a:cs typeface="+mn-cs"/>
            </a:endParaRPr>
          </a:p>
          <a:p>
            <a:pPr lvl="1"/>
            <a:r>
              <a:rPr lang="en-US" sz="2000" dirty="0">
                <a:solidFill>
                  <a:schemeClr val="tx1"/>
                </a:solidFill>
                <a:latin typeface="+mn-lt"/>
                <a:ea typeface="+mn-ea"/>
                <a:cs typeface="+mn-cs"/>
              </a:rPr>
              <a:t>Are there multiple instances of objects or relationships that will require looping? </a:t>
            </a:r>
            <a:endParaRPr lang="en-ZA" sz="2000" dirty="0">
              <a:solidFill>
                <a:schemeClr val="tx1"/>
              </a:solidFill>
              <a:latin typeface="+mn-lt"/>
              <a:ea typeface="+mn-ea"/>
              <a:cs typeface="+mn-cs"/>
            </a:endParaRPr>
          </a:p>
          <a:p>
            <a:pPr lvl="1"/>
            <a:r>
              <a:rPr lang="en-US" sz="2000" dirty="0">
                <a:solidFill>
                  <a:schemeClr val="tx1"/>
                </a:solidFill>
                <a:latin typeface="+mn-lt"/>
                <a:ea typeface="+mn-ea"/>
                <a:cs typeface="+mn-cs"/>
              </a:rPr>
              <a:t>Are there decision points that result in different </a:t>
            </a:r>
            <a:r>
              <a:rPr lang="en-US" sz="2000" b="1" dirty="0" err="1">
                <a:solidFill>
                  <a:schemeClr val="tx1"/>
                </a:solidFill>
                <a:latin typeface="+mn-lt"/>
                <a:ea typeface="+mn-ea"/>
                <a:cs typeface="+mn-cs"/>
              </a:rPr>
              <a:t>postconditions</a:t>
            </a:r>
            <a:r>
              <a:rPr lang="en-US" sz="2000" dirty="0">
                <a:solidFill>
                  <a:schemeClr val="tx1"/>
                </a:solidFill>
                <a:latin typeface="+mn-lt"/>
                <a:ea typeface="+mn-ea"/>
                <a:cs typeface="+mn-cs"/>
              </a:rPr>
              <a:t> or different alternatives of </a:t>
            </a:r>
            <a:r>
              <a:rPr lang="en-US" sz="2000" dirty="0" err="1">
                <a:solidFill>
                  <a:schemeClr val="tx1"/>
                </a:solidFill>
                <a:latin typeface="+mn-lt"/>
                <a:ea typeface="+mn-ea"/>
                <a:cs typeface="+mn-cs"/>
              </a:rPr>
              <a:t>postconditions</a:t>
            </a:r>
            <a:r>
              <a:rPr lang="en-US" sz="2000" dirty="0">
                <a:solidFill>
                  <a:schemeClr val="tx1"/>
                </a:solidFill>
                <a:latin typeface="+mn-lt"/>
                <a:ea typeface="+mn-ea"/>
                <a:cs typeface="+mn-cs"/>
              </a:rPr>
              <a:t>?</a:t>
            </a:r>
            <a:endParaRPr lang="en-ZA" sz="2000" dirty="0">
              <a:solidFill>
                <a:schemeClr val="tx1"/>
              </a:solidFill>
              <a:latin typeface="+mn-lt"/>
              <a:ea typeface="+mn-ea"/>
              <a:cs typeface="+mn-cs"/>
            </a:endParaRPr>
          </a:p>
          <a:p>
            <a:pPr lvl="1"/>
            <a:r>
              <a:rPr lang="en-US" sz="2000" dirty="0">
                <a:solidFill>
                  <a:schemeClr val="tx1"/>
                </a:solidFill>
                <a:latin typeface="+mn-lt"/>
                <a:ea typeface="+mn-ea"/>
                <a:cs typeface="+mn-cs"/>
              </a:rPr>
              <a:t>Test each step in the sequence and ask, “Can anything go wrong, and what are the remedial activities?”</a:t>
            </a:r>
            <a:endParaRPr lang="en-ZA" sz="2000" dirty="0">
              <a:solidFill>
                <a:schemeClr val="tx1"/>
              </a:solidFill>
              <a:latin typeface="+mn-lt"/>
              <a:ea typeface="+mn-ea"/>
              <a:cs typeface="+mn-cs"/>
            </a:endParaRPr>
          </a:p>
          <a:p>
            <a:pPr>
              <a:lnSpc>
                <a:spcPct val="90000"/>
              </a:lnSpc>
            </a:pP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EAB3A56-AC29-4E2F-A414-6FE2CDFAECC1}" type="slidenum">
              <a:rPr lang="en-US" altLang="en-US"/>
              <a:pPr/>
              <a:t>2</a:t>
            </a:fld>
            <a:endParaRPr lang="en-US" altLang="en-US"/>
          </a:p>
        </p:txBody>
      </p:sp>
      <p:sp>
        <p:nvSpPr>
          <p:cNvPr id="74754" name="Rectangle 2"/>
          <p:cNvSpPr>
            <a:spLocks noGrp="1" noChangeArrowheads="1"/>
          </p:cNvSpPr>
          <p:nvPr>
            <p:ph type="title"/>
          </p:nvPr>
        </p:nvSpPr>
        <p:spPr/>
        <p:txBody>
          <a:bodyPr/>
          <a:lstStyle/>
          <a:p>
            <a:r>
              <a:rPr lang="en-US" dirty="0" smtClean="0"/>
              <a:t>Revision</a:t>
            </a:r>
            <a:endParaRPr lang="en-US" dirty="0"/>
          </a:p>
        </p:txBody>
      </p:sp>
      <p:sp>
        <p:nvSpPr>
          <p:cNvPr id="74755" name="Rectangle 3"/>
          <p:cNvSpPr>
            <a:spLocks noGrp="1" noChangeArrowheads="1"/>
          </p:cNvSpPr>
          <p:nvPr>
            <p:ph type="body" idx="1"/>
          </p:nvPr>
        </p:nvSpPr>
        <p:spPr>
          <a:xfrm>
            <a:off x="457200" y="1752600"/>
            <a:ext cx="8229600" cy="4411663"/>
          </a:xfrm>
        </p:spPr>
        <p:txBody>
          <a:bodyPr/>
          <a:lstStyle/>
          <a:p>
            <a:r>
              <a:rPr lang="en-US" sz="3200" dirty="0">
                <a:solidFill>
                  <a:schemeClr val="tx1"/>
                </a:solidFill>
                <a:latin typeface="+mn-lt"/>
                <a:ea typeface="+mn-ea"/>
                <a:cs typeface="+mn-cs"/>
              </a:rPr>
              <a:t>The basic objective of </a:t>
            </a:r>
            <a:r>
              <a:rPr lang="en-US" sz="3200" b="1" dirty="0">
                <a:solidFill>
                  <a:schemeClr val="tx1"/>
                </a:solidFill>
                <a:latin typeface="+mn-lt"/>
                <a:ea typeface="+mn-ea"/>
                <a:cs typeface="+mn-cs"/>
              </a:rPr>
              <a:t>requirements</a:t>
            </a:r>
            <a:r>
              <a:rPr lang="en-US" sz="3200" dirty="0">
                <a:solidFill>
                  <a:schemeClr val="tx1"/>
                </a:solidFill>
                <a:latin typeface="+mn-lt"/>
                <a:ea typeface="+mn-ea"/>
                <a:cs typeface="+mn-cs"/>
              </a:rPr>
              <a:t> definition is understanding:</a:t>
            </a:r>
            <a:endParaRPr lang="en-ZA" sz="3200" dirty="0">
              <a:solidFill>
                <a:schemeClr val="tx1"/>
              </a:solidFill>
              <a:latin typeface="+mn-lt"/>
              <a:ea typeface="+mn-ea"/>
              <a:cs typeface="+mn-cs"/>
            </a:endParaRPr>
          </a:p>
          <a:p>
            <a:pPr lvl="1"/>
            <a:r>
              <a:rPr lang="en-US" sz="2800" dirty="0" smtClean="0">
                <a:solidFill>
                  <a:schemeClr val="tx1"/>
                </a:solidFill>
                <a:latin typeface="+mn-lt"/>
                <a:ea typeface="+mn-ea"/>
                <a:cs typeface="+mn-cs"/>
              </a:rPr>
              <a:t>users</a:t>
            </a:r>
            <a:r>
              <a:rPr lang="en-US" sz="2800" dirty="0">
                <a:solidFill>
                  <a:schemeClr val="tx1"/>
                </a:solidFill>
                <a:latin typeface="+mn-lt"/>
                <a:ea typeface="+mn-ea"/>
                <a:cs typeface="+mn-cs"/>
              </a:rPr>
              <a:t>’ needs,</a:t>
            </a:r>
            <a:endParaRPr lang="en-ZA" sz="2800" dirty="0">
              <a:solidFill>
                <a:schemeClr val="tx1"/>
              </a:solidFill>
              <a:latin typeface="+mn-lt"/>
              <a:ea typeface="+mn-ea"/>
              <a:cs typeface="+mn-cs"/>
            </a:endParaRPr>
          </a:p>
          <a:p>
            <a:pPr lvl="1"/>
            <a:r>
              <a:rPr lang="en-US" sz="2800" dirty="0" smtClean="0">
                <a:solidFill>
                  <a:schemeClr val="tx1"/>
                </a:solidFill>
                <a:latin typeface="+mn-lt"/>
                <a:ea typeface="+mn-ea"/>
                <a:cs typeface="+mn-cs"/>
              </a:rPr>
              <a:t>how </a:t>
            </a:r>
            <a:r>
              <a:rPr lang="en-US" sz="2800" dirty="0">
                <a:solidFill>
                  <a:schemeClr val="tx1"/>
                </a:solidFill>
                <a:latin typeface="+mn-lt"/>
                <a:ea typeface="+mn-ea"/>
                <a:cs typeface="+mn-cs"/>
              </a:rPr>
              <a:t>the business processes are carried out,</a:t>
            </a:r>
            <a:endParaRPr lang="en-ZA" sz="2800" dirty="0">
              <a:solidFill>
                <a:schemeClr val="tx1"/>
              </a:solidFill>
              <a:latin typeface="+mn-lt"/>
              <a:ea typeface="+mn-ea"/>
              <a:cs typeface="+mn-cs"/>
            </a:endParaRPr>
          </a:p>
          <a:p>
            <a:pPr lvl="1"/>
            <a:r>
              <a:rPr lang="en-US" sz="2800" dirty="0">
                <a:solidFill>
                  <a:schemeClr val="tx1"/>
                </a:solidFill>
                <a:latin typeface="+mn-lt"/>
                <a:ea typeface="+mn-ea"/>
                <a:cs typeface="+mn-cs"/>
              </a:rPr>
              <a:t>and </a:t>
            </a:r>
            <a:r>
              <a:rPr lang="en-US" sz="2800" dirty="0" smtClean="0">
                <a:solidFill>
                  <a:schemeClr val="tx1"/>
                </a:solidFill>
                <a:latin typeface="+mn-lt"/>
                <a:ea typeface="+mn-ea"/>
                <a:cs typeface="+mn-cs"/>
              </a:rPr>
              <a:t>how </a:t>
            </a:r>
            <a:r>
              <a:rPr lang="en-US" sz="2800" dirty="0">
                <a:solidFill>
                  <a:schemeClr val="tx1"/>
                </a:solidFill>
                <a:latin typeface="+mn-lt"/>
                <a:ea typeface="+mn-ea"/>
                <a:cs typeface="+mn-cs"/>
              </a:rPr>
              <a:t>the system will be used to support those business processes. </a:t>
            </a:r>
            <a:endParaRPr lang="en-ZA" sz="2800" dirty="0">
              <a:solidFill>
                <a:schemeClr val="tx1"/>
              </a:solidFill>
              <a:latin typeface="+mn-lt"/>
              <a:ea typeface="+mn-ea"/>
              <a:cs typeface="+mn-cs"/>
            </a:endParaRPr>
          </a:p>
          <a:p>
            <a:endParaRPr lang="en-US"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8F80BA4-8211-4F4E-9E26-78E5C9E09AEB}" type="slidenum">
              <a:rPr lang="en-US" altLang="en-US" smtClean="0"/>
              <a:pPr/>
              <a:t>20</a:t>
            </a:fld>
            <a:endParaRPr lang="en-US" altLang="en-US"/>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371600"/>
            <a:ext cx="8534400" cy="461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208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8F80BA4-8211-4F4E-9E26-78E5C9E09AEB}" type="slidenum">
              <a:rPr lang="en-US" altLang="en-US" smtClean="0"/>
              <a:pPr/>
              <a:t>21</a:t>
            </a:fld>
            <a:endParaRPr lang="en-US" altLang="en-US"/>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609600"/>
            <a:ext cx="5049838" cy="569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4622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System Sequence Diagram:</a:t>
            </a:r>
            <a:endParaRPr lang="en-ZA" dirty="0"/>
          </a:p>
        </p:txBody>
      </p:sp>
      <p:sp>
        <p:nvSpPr>
          <p:cNvPr id="3" name="Content Placeholder 2"/>
          <p:cNvSpPr>
            <a:spLocks noGrp="1"/>
          </p:cNvSpPr>
          <p:nvPr>
            <p:ph idx="1"/>
          </p:nvPr>
        </p:nvSpPr>
        <p:spPr/>
        <p:txBody>
          <a:bodyPr/>
          <a:lstStyle/>
          <a:p>
            <a:r>
              <a:rPr lang="en-US" sz="2400" dirty="0">
                <a:solidFill>
                  <a:schemeClr val="tx1"/>
                </a:solidFill>
                <a:latin typeface="+mn-lt"/>
                <a:ea typeface="+mn-ea"/>
                <a:cs typeface="+mn-cs"/>
              </a:rPr>
              <a:t>Neither activity diagrams nor fully developed use case workflows focus on the flow of data</a:t>
            </a:r>
            <a:r>
              <a:rPr lang="en-US" sz="2400" dirty="0" smtClean="0">
                <a:solidFill>
                  <a:schemeClr val="tx1"/>
                </a:solidFill>
                <a:latin typeface="+mn-lt"/>
                <a:ea typeface="+mn-ea"/>
                <a:cs typeface="+mn-cs"/>
              </a:rPr>
              <a:t>.</a:t>
            </a:r>
          </a:p>
          <a:p>
            <a:r>
              <a:rPr lang="en-US" sz="2400" dirty="0" smtClean="0">
                <a:solidFill>
                  <a:schemeClr val="tx1"/>
                </a:solidFill>
                <a:latin typeface="+mn-lt"/>
                <a:ea typeface="+mn-ea"/>
                <a:cs typeface="+mn-cs"/>
              </a:rPr>
              <a:t>The </a:t>
            </a:r>
            <a:r>
              <a:rPr lang="en-US" sz="2400" dirty="0">
                <a:solidFill>
                  <a:schemeClr val="tx1"/>
                </a:solidFill>
                <a:latin typeface="+mn-lt"/>
                <a:ea typeface="+mn-ea"/>
                <a:cs typeface="+mn-cs"/>
              </a:rPr>
              <a:t>UML model that captures the input and output data is a </a:t>
            </a:r>
            <a:r>
              <a:rPr lang="en-US" sz="2400" b="1" dirty="0">
                <a:solidFill>
                  <a:schemeClr val="tx1"/>
                </a:solidFill>
                <a:latin typeface="+mn-lt"/>
                <a:ea typeface="+mn-ea"/>
                <a:cs typeface="+mn-cs"/>
              </a:rPr>
              <a:t>system sequence diagram </a:t>
            </a:r>
            <a:r>
              <a:rPr lang="en-US" sz="2400" dirty="0">
                <a:solidFill>
                  <a:schemeClr val="tx1"/>
                </a:solidFill>
                <a:latin typeface="+mn-lt"/>
                <a:ea typeface="+mn-ea"/>
                <a:cs typeface="+mn-cs"/>
              </a:rPr>
              <a:t>(SSD). </a:t>
            </a:r>
            <a:endParaRPr lang="en-US" sz="2400" dirty="0" smtClean="0">
              <a:solidFill>
                <a:schemeClr val="tx1"/>
              </a:solidFill>
              <a:latin typeface="+mn-lt"/>
              <a:ea typeface="+mn-ea"/>
              <a:cs typeface="+mn-cs"/>
            </a:endParaRPr>
          </a:p>
          <a:p>
            <a:r>
              <a:rPr lang="en-US" sz="2400" dirty="0" smtClean="0">
                <a:solidFill>
                  <a:schemeClr val="tx1"/>
                </a:solidFill>
                <a:latin typeface="+mn-lt"/>
                <a:ea typeface="+mn-ea"/>
                <a:cs typeface="+mn-cs"/>
              </a:rPr>
              <a:t>The </a:t>
            </a:r>
            <a:r>
              <a:rPr lang="en-US" sz="2400" dirty="0">
                <a:solidFill>
                  <a:schemeClr val="tx1"/>
                </a:solidFill>
                <a:latin typeface="+mn-lt"/>
                <a:ea typeface="+mn-ea"/>
                <a:cs typeface="+mn-cs"/>
              </a:rPr>
              <a:t>easiest way to </a:t>
            </a:r>
            <a:r>
              <a:rPr lang="en-US" sz="2400" dirty="0" smtClean="0">
                <a:solidFill>
                  <a:schemeClr val="tx1"/>
                </a:solidFill>
                <a:latin typeface="+mn-lt"/>
                <a:ea typeface="+mn-ea"/>
                <a:cs typeface="+mn-cs"/>
              </a:rPr>
              <a:t>develop </a:t>
            </a:r>
            <a:r>
              <a:rPr lang="en-US" sz="2400" dirty="0">
                <a:solidFill>
                  <a:schemeClr val="tx1"/>
                </a:solidFill>
                <a:latin typeface="+mn-lt"/>
                <a:ea typeface="+mn-ea"/>
                <a:cs typeface="+mn-cs"/>
              </a:rPr>
              <a:t>an SSD is to use an activity diagram. Each time an arrow leaves the actor swim lane and enters the system swim lane, there is a potential input.  Conversely, every time an arrow goes from the system to the actor, there is the possibility of an output occurring. Thus, </a:t>
            </a:r>
            <a:r>
              <a:rPr lang="en-US" sz="2400" b="1" dirty="0">
                <a:solidFill>
                  <a:schemeClr val="tx1"/>
                </a:solidFill>
                <a:latin typeface="+mn-lt"/>
                <a:ea typeface="+mn-ea"/>
                <a:cs typeface="+mn-cs"/>
              </a:rPr>
              <a:t>SSDs are a natural outgrowth of an activity diagram.  </a:t>
            </a:r>
            <a:endParaRPr lang="en-ZA" sz="2400" b="1" dirty="0">
              <a:solidFill>
                <a:schemeClr val="tx1"/>
              </a:solidFill>
              <a:latin typeface="+mn-lt"/>
              <a:ea typeface="+mn-ea"/>
              <a:cs typeface="+mn-cs"/>
            </a:endParaRPr>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22</a:t>
            </a:fld>
            <a:endParaRPr lang="en-US" altLang="en-US"/>
          </a:p>
        </p:txBody>
      </p:sp>
    </p:spTree>
    <p:extLst>
      <p:ext uri="{BB962C8B-B14F-4D97-AF65-F5344CB8AC3E}">
        <p14:creationId xmlns:p14="http://schemas.microsoft.com/office/powerpoint/2010/main" val="10633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8F80BA4-8211-4F4E-9E26-78E5C9E09AEB}" type="slidenum">
              <a:rPr lang="en-US" altLang="en-US" smtClean="0"/>
              <a:pPr/>
              <a:t>23</a:t>
            </a:fld>
            <a:endParaRPr lang="en-US" altLang="en-US"/>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990600"/>
            <a:ext cx="5561013" cy="464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3090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6C473C64-F65A-4C0D-A38F-2F1E496DFDA8}" type="slidenum">
              <a:rPr lang="en-US" altLang="en-US"/>
              <a:pPr/>
              <a:t>24</a:t>
            </a:fld>
            <a:endParaRPr lang="en-US" altLang="en-US"/>
          </a:p>
        </p:txBody>
      </p:sp>
      <p:sp>
        <p:nvSpPr>
          <p:cNvPr id="354306" name="Rectangle 2"/>
          <p:cNvSpPr>
            <a:spLocks noGrp="1" noChangeArrowheads="1"/>
          </p:cNvSpPr>
          <p:nvPr>
            <p:ph type="title"/>
          </p:nvPr>
        </p:nvSpPr>
        <p:spPr>
          <a:xfrm>
            <a:off x="457200" y="122238"/>
            <a:ext cx="7543800" cy="868362"/>
          </a:xfrm>
        </p:spPr>
        <p:txBody>
          <a:bodyPr/>
          <a:lstStyle/>
          <a:p>
            <a:r>
              <a:rPr lang="en-US" sz="3600"/>
              <a:t>System Sequence Diagram (SSD)</a:t>
            </a:r>
            <a:endParaRPr lang="en-US" sz="2800"/>
          </a:p>
        </p:txBody>
      </p:sp>
      <p:sp>
        <p:nvSpPr>
          <p:cNvPr id="354307" name="Rectangle 3"/>
          <p:cNvSpPr>
            <a:spLocks noGrp="1" noChangeArrowheads="1"/>
          </p:cNvSpPr>
          <p:nvPr>
            <p:ph type="body" sz="half" idx="1"/>
          </p:nvPr>
        </p:nvSpPr>
        <p:spPr>
          <a:xfrm>
            <a:off x="457200" y="1219200"/>
            <a:ext cx="8001000" cy="4953000"/>
          </a:xfrm>
        </p:spPr>
        <p:txBody>
          <a:bodyPr/>
          <a:lstStyle/>
          <a:p>
            <a:r>
              <a:rPr lang="en-GB" dirty="0"/>
              <a:t>A UML sequence diagram</a:t>
            </a:r>
          </a:p>
          <a:p>
            <a:r>
              <a:rPr lang="en-GB" dirty="0"/>
              <a:t>Special case for a sequence diagram</a:t>
            </a:r>
          </a:p>
          <a:p>
            <a:pPr lvl="1"/>
            <a:r>
              <a:rPr lang="en-US" dirty="0"/>
              <a:t>Only shows actor and one object</a:t>
            </a:r>
          </a:p>
          <a:p>
            <a:pPr lvl="1"/>
            <a:r>
              <a:rPr lang="en-US" dirty="0"/>
              <a:t>The one object represents the complete system</a:t>
            </a:r>
          </a:p>
          <a:p>
            <a:pPr lvl="1"/>
            <a:r>
              <a:rPr lang="en-US" dirty="0"/>
              <a:t>Shows input &amp; output messaging requirements for a use case</a:t>
            </a:r>
          </a:p>
          <a:p>
            <a:r>
              <a:rPr lang="en-GB" dirty="0"/>
              <a:t>Actor, :</a:t>
            </a:r>
            <a:r>
              <a:rPr lang="en-GB" u="sng" dirty="0"/>
              <a:t>System</a:t>
            </a:r>
            <a:r>
              <a:rPr lang="en-GB" dirty="0"/>
              <a:t>, object lifeline</a:t>
            </a:r>
          </a:p>
          <a:p>
            <a:r>
              <a:rPr lang="en-GB" dirty="0" smtClean="0"/>
              <a:t>Messages:</a:t>
            </a:r>
          </a:p>
          <a:p>
            <a:pPr marL="0" indent="0">
              <a:buNone/>
            </a:pPr>
            <a:r>
              <a:rPr lang="en-US" sz="2000" i="1" dirty="0">
                <a:solidFill>
                  <a:schemeClr val="tx1"/>
                </a:solidFill>
              </a:rPr>
              <a:t>[true/false condition] return-value := message-name (parameter-list)</a:t>
            </a:r>
            <a:endParaRPr lang="en-GB"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CB6154EE-609B-4C87-A869-442424522FAA}" type="slidenum">
              <a:rPr lang="en-US" altLang="en-US"/>
              <a:pPr/>
              <a:t>25</a:t>
            </a:fld>
            <a:endParaRPr lang="en-US" altLang="en-US"/>
          </a:p>
        </p:txBody>
      </p:sp>
      <p:sp>
        <p:nvSpPr>
          <p:cNvPr id="355330" name="Rectangle 2"/>
          <p:cNvSpPr>
            <a:spLocks noGrp="1" noChangeArrowheads="1"/>
          </p:cNvSpPr>
          <p:nvPr>
            <p:ph type="title"/>
          </p:nvPr>
        </p:nvSpPr>
        <p:spPr>
          <a:xfrm>
            <a:off x="457200" y="122238"/>
            <a:ext cx="7543800" cy="1325562"/>
          </a:xfrm>
        </p:spPr>
        <p:txBody>
          <a:bodyPr/>
          <a:lstStyle/>
          <a:p>
            <a:r>
              <a:rPr lang="en-US" sz="3600"/>
              <a:t>System Sequence Diagram (SSD)</a:t>
            </a:r>
            <a:br>
              <a:rPr lang="en-US" sz="3600"/>
            </a:br>
            <a:r>
              <a:rPr lang="en-US" sz="3600"/>
              <a:t>Notation</a:t>
            </a:r>
            <a:endParaRPr lang="en-US" sz="2800"/>
          </a:p>
        </p:txBody>
      </p:sp>
      <p:pic>
        <p:nvPicPr>
          <p:cNvPr id="35533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447800"/>
            <a:ext cx="5967413" cy="4745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SSD: Syntax and Semantics</a:t>
            </a:r>
            <a:endParaRPr lang="en-ZA" dirty="0"/>
          </a:p>
        </p:txBody>
      </p:sp>
      <p:sp>
        <p:nvSpPr>
          <p:cNvPr id="3" name="Content Placeholder 2"/>
          <p:cNvSpPr>
            <a:spLocks noGrp="1"/>
          </p:cNvSpPr>
          <p:nvPr>
            <p:ph idx="1"/>
          </p:nvPr>
        </p:nvSpPr>
        <p:spPr/>
        <p:txBody>
          <a:bodyPr/>
          <a:lstStyle/>
          <a:p>
            <a:r>
              <a:rPr lang="en-US" dirty="0" smtClean="0">
                <a:solidFill>
                  <a:schemeClr val="tx1"/>
                </a:solidFill>
                <a:latin typeface="+mn-lt"/>
                <a:ea typeface="+mn-ea"/>
                <a:cs typeface="+mn-cs"/>
              </a:rPr>
              <a:t>Message:</a:t>
            </a:r>
          </a:p>
          <a:p>
            <a:pPr lvl="1"/>
            <a:r>
              <a:rPr lang="en-US" dirty="0" smtClean="0">
                <a:solidFill>
                  <a:schemeClr val="tx1"/>
                </a:solidFill>
                <a:latin typeface="+mn-lt"/>
                <a:ea typeface="+mn-ea"/>
                <a:cs typeface="+mn-cs"/>
              </a:rPr>
              <a:t>The </a:t>
            </a:r>
            <a:r>
              <a:rPr lang="en-US" dirty="0">
                <a:solidFill>
                  <a:schemeClr val="tx1"/>
                </a:solidFill>
                <a:latin typeface="+mn-lt"/>
                <a:ea typeface="+mn-ea"/>
                <a:cs typeface="+mn-cs"/>
              </a:rPr>
              <a:t>name of an input message should describe a service requested from the system. Messages will eventually be used to help identify and name methods associated with the objects</a:t>
            </a:r>
            <a:r>
              <a:rPr lang="en-US" dirty="0" smtClean="0">
                <a:solidFill>
                  <a:schemeClr val="tx1"/>
                </a:solidFill>
                <a:latin typeface="+mn-lt"/>
                <a:ea typeface="+mn-ea"/>
                <a:cs typeface="+mn-cs"/>
              </a:rPr>
              <a:t>.</a:t>
            </a:r>
          </a:p>
          <a:p>
            <a:pPr lvl="1"/>
            <a:r>
              <a:rPr lang="en-US" dirty="0" smtClean="0">
                <a:solidFill>
                  <a:schemeClr val="tx1"/>
                </a:solidFill>
                <a:latin typeface="+mn-lt"/>
                <a:ea typeface="+mn-ea"/>
                <a:cs typeface="+mn-cs"/>
              </a:rPr>
              <a:t>Because </a:t>
            </a:r>
            <a:r>
              <a:rPr lang="en-US" dirty="0">
                <a:solidFill>
                  <a:schemeClr val="tx1"/>
                </a:solidFill>
                <a:latin typeface="+mn-lt"/>
                <a:ea typeface="+mn-ea"/>
                <a:cs typeface="+mn-cs"/>
              </a:rPr>
              <a:t>a method represents the invoking of a service, it is good practice to assign the message the same name as the eventual method. For example, “</a:t>
            </a:r>
            <a:r>
              <a:rPr lang="en-US" dirty="0" err="1">
                <a:solidFill>
                  <a:schemeClr val="tx1"/>
                </a:solidFill>
                <a:latin typeface="+mn-lt"/>
                <a:ea typeface="+mn-ea"/>
                <a:cs typeface="+mn-cs"/>
              </a:rPr>
              <a:t>addItemToOrder</a:t>
            </a:r>
            <a:r>
              <a:rPr lang="en-US" dirty="0">
                <a:solidFill>
                  <a:schemeClr val="tx1"/>
                </a:solidFill>
                <a:latin typeface="+mn-lt"/>
                <a:ea typeface="+mn-ea"/>
                <a:cs typeface="+mn-cs"/>
              </a:rPr>
              <a:t>” describes a specific service that the actor wants the system </a:t>
            </a:r>
            <a:r>
              <a:rPr lang="en-US" dirty="0" smtClean="0">
                <a:solidFill>
                  <a:schemeClr val="tx1"/>
                </a:solidFill>
                <a:latin typeface="+mn-lt"/>
                <a:ea typeface="+mn-ea"/>
                <a:cs typeface="+mn-cs"/>
              </a:rPr>
              <a:t>to perform </a:t>
            </a:r>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26</a:t>
            </a:fld>
            <a:endParaRPr lang="en-US" altLang="en-US"/>
          </a:p>
        </p:txBody>
      </p:sp>
    </p:spTree>
    <p:extLst>
      <p:ext uri="{BB962C8B-B14F-4D97-AF65-F5344CB8AC3E}">
        <p14:creationId xmlns:p14="http://schemas.microsoft.com/office/powerpoint/2010/main" val="42938106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SSD: Message</a:t>
            </a:r>
            <a:endParaRPr lang="en-ZA" dirty="0"/>
          </a:p>
        </p:txBody>
      </p:sp>
      <p:sp>
        <p:nvSpPr>
          <p:cNvPr id="3" name="Content Placeholder 2"/>
          <p:cNvSpPr>
            <a:spLocks noGrp="1"/>
          </p:cNvSpPr>
          <p:nvPr>
            <p:ph idx="1"/>
          </p:nvPr>
        </p:nvSpPr>
        <p:spPr/>
        <p:txBody>
          <a:bodyPr/>
          <a:lstStyle/>
          <a:p>
            <a:r>
              <a:rPr lang="en-US" dirty="0" smtClean="0">
                <a:solidFill>
                  <a:schemeClr val="tx1"/>
                </a:solidFill>
                <a:latin typeface="+mn-lt"/>
                <a:ea typeface="+mn-ea"/>
                <a:cs typeface="+mn-cs"/>
              </a:rPr>
              <a:t>Model consistency:</a:t>
            </a:r>
          </a:p>
          <a:p>
            <a:r>
              <a:rPr lang="en-US" dirty="0" smtClean="0">
                <a:solidFill>
                  <a:schemeClr val="tx1"/>
                </a:solidFill>
                <a:latin typeface="+mn-lt"/>
                <a:ea typeface="+mn-ea"/>
                <a:cs typeface="+mn-cs"/>
              </a:rPr>
              <a:t>The </a:t>
            </a:r>
            <a:r>
              <a:rPr lang="en-US" dirty="0">
                <a:solidFill>
                  <a:schemeClr val="tx1"/>
                </a:solidFill>
                <a:latin typeface="+mn-lt"/>
                <a:ea typeface="+mn-ea"/>
                <a:cs typeface="+mn-cs"/>
              </a:rPr>
              <a:t>data parameters must be consistent with the attributes from the identified classes. For example, if a customer class has an e-mail address as an attribute, it must be passed via a parameter in an input message. </a:t>
            </a:r>
            <a:endParaRPr lang="en-ZA" dirty="0">
              <a:solidFill>
                <a:schemeClr val="tx1"/>
              </a:solidFill>
              <a:latin typeface="+mn-lt"/>
              <a:ea typeface="+mn-ea"/>
              <a:cs typeface="+mn-cs"/>
            </a:endParaRPr>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27</a:t>
            </a:fld>
            <a:endParaRPr lang="en-US" altLang="en-US"/>
          </a:p>
        </p:txBody>
      </p:sp>
    </p:spTree>
    <p:extLst>
      <p:ext uri="{BB962C8B-B14F-4D97-AF65-F5344CB8AC3E}">
        <p14:creationId xmlns:p14="http://schemas.microsoft.com/office/powerpoint/2010/main" val="1874261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fld id="{F59EE0B2-F38B-456F-98D3-DC645AB15F61}" type="slidenum">
              <a:rPr lang="en-US" altLang="en-US"/>
              <a:pPr/>
              <a:t>28</a:t>
            </a:fld>
            <a:endParaRPr lang="en-US" altLang="en-US"/>
          </a:p>
        </p:txBody>
      </p:sp>
      <p:sp>
        <p:nvSpPr>
          <p:cNvPr id="356354" name="Rectangle 2"/>
          <p:cNvSpPr>
            <a:spLocks noGrp="1" noChangeArrowheads="1"/>
          </p:cNvSpPr>
          <p:nvPr>
            <p:ph type="title"/>
          </p:nvPr>
        </p:nvSpPr>
        <p:spPr>
          <a:xfrm>
            <a:off x="457200" y="122238"/>
            <a:ext cx="7543800" cy="1096962"/>
          </a:xfrm>
        </p:spPr>
        <p:txBody>
          <a:bodyPr/>
          <a:lstStyle/>
          <a:p>
            <a:r>
              <a:rPr lang="en-US" sz="4000"/>
              <a:t>Message Notation</a:t>
            </a:r>
            <a:endParaRPr lang="en-US" sz="3200"/>
          </a:p>
        </p:txBody>
      </p:sp>
      <p:pic>
        <p:nvPicPr>
          <p:cNvPr id="35635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0"/>
            <a:ext cx="8305800" cy="345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635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563" y="1476375"/>
            <a:ext cx="8377237" cy="5175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73D62204-5E42-4C5D-9440-4D852F310B81}" type="slidenum">
              <a:rPr lang="en-US" altLang="en-US"/>
              <a:pPr/>
              <a:t>29</a:t>
            </a:fld>
            <a:endParaRPr lang="en-US" altLang="en-US"/>
          </a:p>
        </p:txBody>
      </p:sp>
      <p:sp>
        <p:nvSpPr>
          <p:cNvPr id="359426" name="Rectangle 2"/>
          <p:cNvSpPr>
            <a:spLocks noGrp="1" noChangeArrowheads="1"/>
          </p:cNvSpPr>
          <p:nvPr>
            <p:ph type="title"/>
          </p:nvPr>
        </p:nvSpPr>
        <p:spPr>
          <a:xfrm>
            <a:off x="457200" y="122238"/>
            <a:ext cx="7543800" cy="1096962"/>
          </a:xfrm>
        </p:spPr>
        <p:txBody>
          <a:bodyPr/>
          <a:lstStyle/>
          <a:p>
            <a:r>
              <a:rPr lang="en-US" sz="4000"/>
              <a:t>Steps for Developing SSD</a:t>
            </a:r>
            <a:endParaRPr lang="en-US" sz="3200"/>
          </a:p>
        </p:txBody>
      </p:sp>
      <p:sp>
        <p:nvSpPr>
          <p:cNvPr id="359429" name="Rectangle 5"/>
          <p:cNvSpPr>
            <a:spLocks noGrp="1" noChangeArrowheads="1"/>
          </p:cNvSpPr>
          <p:nvPr>
            <p:ph type="body" sz="half" idx="1"/>
          </p:nvPr>
        </p:nvSpPr>
        <p:spPr>
          <a:xfrm>
            <a:off x="457200" y="1219200"/>
            <a:ext cx="8001000" cy="4953000"/>
          </a:xfrm>
          <a:noFill/>
          <a:ln/>
        </p:spPr>
        <p:txBody>
          <a:bodyPr/>
          <a:lstStyle/>
          <a:p>
            <a:pPr marL="495300" indent="-495300">
              <a:lnSpc>
                <a:spcPct val="90000"/>
              </a:lnSpc>
              <a:buFont typeface="Wingdings" pitchFamily="2" charset="2"/>
              <a:buAutoNum type="arabicPeriod"/>
            </a:pPr>
            <a:r>
              <a:rPr lang="en-GB" sz="2600"/>
              <a:t>Identify input message</a:t>
            </a:r>
          </a:p>
          <a:p>
            <a:pPr marL="763588" lvl="1" indent="-419100">
              <a:lnSpc>
                <a:spcPct val="90000"/>
              </a:lnSpc>
            </a:pPr>
            <a:r>
              <a:rPr lang="en-GB" sz="2200"/>
              <a:t>See use case flow of activities or activity diagram</a:t>
            </a:r>
          </a:p>
          <a:p>
            <a:pPr marL="495300" indent="-495300">
              <a:lnSpc>
                <a:spcPct val="90000"/>
              </a:lnSpc>
              <a:buFont typeface="Wingdings" pitchFamily="2" charset="2"/>
              <a:buAutoNum type="arabicPeriod"/>
            </a:pPr>
            <a:r>
              <a:rPr lang="en-GB" sz="2600"/>
              <a:t>Describe the message from the external actor to the system using the message notation</a:t>
            </a:r>
            <a:endParaRPr lang="en-US" sz="2600"/>
          </a:p>
          <a:p>
            <a:pPr marL="763588" lvl="1" indent="-419100">
              <a:lnSpc>
                <a:spcPct val="90000"/>
              </a:lnSpc>
            </a:pPr>
            <a:r>
              <a:rPr lang="en-US" sz="2200"/>
              <a:t>Name it verb-noun: what the system is asked to do </a:t>
            </a:r>
          </a:p>
          <a:p>
            <a:pPr marL="763588" lvl="1" indent="-419100">
              <a:lnSpc>
                <a:spcPct val="90000"/>
              </a:lnSpc>
            </a:pPr>
            <a:r>
              <a:rPr lang="en-US" sz="2200"/>
              <a:t>Consider parameters the system will need</a:t>
            </a:r>
          </a:p>
          <a:p>
            <a:pPr marL="495300" indent="-495300">
              <a:lnSpc>
                <a:spcPct val="90000"/>
              </a:lnSpc>
              <a:buFont typeface="Wingdings" pitchFamily="2" charset="2"/>
              <a:buAutoNum type="arabicPeriod"/>
            </a:pPr>
            <a:r>
              <a:rPr lang="en-GB" sz="2600"/>
              <a:t>Identify any special conditions on input messages</a:t>
            </a:r>
          </a:p>
          <a:p>
            <a:pPr marL="763588" lvl="1" indent="-419100">
              <a:lnSpc>
                <a:spcPct val="90000"/>
              </a:lnSpc>
            </a:pPr>
            <a:r>
              <a:rPr lang="en-GB" sz="2200"/>
              <a:t>Iteration/loop frame</a:t>
            </a:r>
          </a:p>
          <a:p>
            <a:pPr marL="763588" lvl="1" indent="-419100">
              <a:lnSpc>
                <a:spcPct val="90000"/>
              </a:lnSpc>
            </a:pPr>
            <a:r>
              <a:rPr lang="en-GB" sz="2200"/>
              <a:t>Opt or Alt frame</a:t>
            </a:r>
          </a:p>
          <a:p>
            <a:pPr marL="495300" indent="-495300">
              <a:lnSpc>
                <a:spcPct val="90000"/>
              </a:lnSpc>
              <a:buFont typeface="Wingdings" pitchFamily="2" charset="2"/>
              <a:buAutoNum type="arabicPeriod"/>
            </a:pPr>
            <a:r>
              <a:rPr lang="en-GB" sz="2600"/>
              <a:t>Identify and add output return values</a:t>
            </a:r>
          </a:p>
          <a:p>
            <a:pPr marL="763588" lvl="1" indent="-419100">
              <a:lnSpc>
                <a:spcPct val="90000"/>
              </a:lnSpc>
            </a:pPr>
            <a:r>
              <a:rPr lang="en-GB" sz="2200"/>
              <a:t>On message itself: aValue:= getValue(valueID)</a:t>
            </a:r>
          </a:p>
          <a:p>
            <a:pPr marL="763588" lvl="1" indent="-419100">
              <a:lnSpc>
                <a:spcPct val="90000"/>
              </a:lnSpc>
            </a:pPr>
            <a:r>
              <a:rPr lang="en-GB" sz="2200"/>
              <a:t>As explicit return on separate dashed line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54EA54D-909C-4496-86D7-7EDF50FD9F67}" type="slidenum">
              <a:rPr lang="en-US" altLang="en-US"/>
              <a:pPr/>
              <a:t>3</a:t>
            </a:fld>
            <a:endParaRPr lang="en-US" altLang="en-US"/>
          </a:p>
        </p:txBody>
      </p:sp>
      <p:sp>
        <p:nvSpPr>
          <p:cNvPr id="192514" name="Rectangle 2"/>
          <p:cNvSpPr>
            <a:spLocks noGrp="1" noChangeArrowheads="1"/>
          </p:cNvSpPr>
          <p:nvPr>
            <p:ph type="title"/>
          </p:nvPr>
        </p:nvSpPr>
        <p:spPr>
          <a:xfrm>
            <a:off x="457200" y="122238"/>
            <a:ext cx="7543800" cy="1020762"/>
          </a:xfrm>
        </p:spPr>
        <p:txBody>
          <a:bodyPr/>
          <a:lstStyle/>
          <a:p>
            <a:r>
              <a:rPr lang="en-US" dirty="0" smtClean="0"/>
              <a:t>Overview</a:t>
            </a:r>
            <a:endParaRPr lang="en-US" dirty="0"/>
          </a:p>
        </p:txBody>
      </p:sp>
      <p:sp>
        <p:nvSpPr>
          <p:cNvPr id="192516" name="Rectangle 4"/>
          <p:cNvSpPr>
            <a:spLocks noGrp="1" noChangeArrowheads="1"/>
          </p:cNvSpPr>
          <p:nvPr>
            <p:ph idx="1"/>
          </p:nvPr>
        </p:nvSpPr>
        <p:spPr>
          <a:xfrm>
            <a:off x="381000" y="1143000"/>
            <a:ext cx="8305800" cy="4987925"/>
          </a:xfrm>
        </p:spPr>
        <p:txBody>
          <a:bodyPr/>
          <a:lstStyle/>
          <a:p>
            <a:r>
              <a:rPr lang="en-US" dirty="0" smtClean="0"/>
              <a:t>T</a:t>
            </a:r>
            <a:r>
              <a:rPr lang="en-US" dirty="0" smtClean="0">
                <a:solidFill>
                  <a:schemeClr val="tx1"/>
                </a:solidFill>
                <a:latin typeface="+mn-lt"/>
                <a:ea typeface="+mn-ea"/>
                <a:cs typeface="+mn-cs"/>
              </a:rPr>
              <a:t>his chapter is in a way a continuation of what we were doing: </a:t>
            </a:r>
            <a:r>
              <a:rPr lang="en-US" b="1" dirty="0">
                <a:solidFill>
                  <a:schemeClr val="tx1"/>
                </a:solidFill>
                <a:latin typeface="+mn-lt"/>
                <a:ea typeface="+mn-ea"/>
                <a:cs typeface="+mn-cs"/>
              </a:rPr>
              <a:t>understand</a:t>
            </a:r>
            <a:r>
              <a:rPr lang="en-US" dirty="0">
                <a:solidFill>
                  <a:schemeClr val="tx1"/>
                </a:solidFill>
                <a:latin typeface="+mn-lt"/>
                <a:ea typeface="+mn-ea"/>
                <a:cs typeface="+mn-cs"/>
              </a:rPr>
              <a:t> and </a:t>
            </a:r>
            <a:r>
              <a:rPr lang="en-US" b="1" dirty="0">
                <a:solidFill>
                  <a:schemeClr val="tx1"/>
                </a:solidFill>
                <a:latin typeface="+mn-lt"/>
                <a:ea typeface="+mn-ea"/>
                <a:cs typeface="+mn-cs"/>
              </a:rPr>
              <a:t>define</a:t>
            </a:r>
            <a:r>
              <a:rPr lang="en-US" dirty="0">
                <a:solidFill>
                  <a:schemeClr val="tx1"/>
                </a:solidFill>
                <a:latin typeface="+mn-lt"/>
                <a:ea typeface="+mn-ea"/>
                <a:cs typeface="+mn-cs"/>
              </a:rPr>
              <a:t> the requirements for a new system using object-oriented analysis </a:t>
            </a:r>
            <a:r>
              <a:rPr lang="en-US" b="1" dirty="0">
                <a:solidFill>
                  <a:schemeClr val="tx1"/>
                </a:solidFill>
                <a:latin typeface="+mn-lt"/>
                <a:ea typeface="+mn-ea"/>
                <a:cs typeface="+mn-cs"/>
              </a:rPr>
              <a:t>models</a:t>
            </a:r>
            <a:r>
              <a:rPr lang="en-US" dirty="0">
                <a:solidFill>
                  <a:schemeClr val="tx1"/>
                </a:solidFill>
                <a:latin typeface="+mn-lt"/>
                <a:ea typeface="+mn-ea"/>
                <a:cs typeface="+mn-cs"/>
              </a:rPr>
              <a:t> and techniques.  </a:t>
            </a:r>
            <a:endParaRPr lang="en-ZA" dirty="0">
              <a:solidFill>
                <a:schemeClr val="tx1"/>
              </a:solidFill>
              <a:latin typeface="+mn-lt"/>
              <a:ea typeface="+mn-ea"/>
              <a:cs typeface="+mn-cs"/>
            </a:endParaRPr>
          </a:p>
          <a:p>
            <a:r>
              <a:rPr lang="en-US" dirty="0">
                <a:solidFill>
                  <a:schemeClr val="tx1"/>
                </a:solidFill>
                <a:latin typeface="+mn-lt"/>
                <a:ea typeface="+mn-ea"/>
                <a:cs typeface="+mn-cs"/>
              </a:rPr>
              <a:t>Learning to build models is a fairly difficult task requiring focus and </a:t>
            </a:r>
            <a:r>
              <a:rPr lang="en-US" b="1" dirty="0">
                <a:solidFill>
                  <a:schemeClr val="tx1"/>
                </a:solidFill>
                <a:latin typeface="+mn-lt"/>
                <a:ea typeface="+mn-ea"/>
                <a:cs typeface="+mn-cs"/>
              </a:rPr>
              <a:t>practice</a:t>
            </a:r>
            <a:r>
              <a:rPr lang="en-US" dirty="0">
                <a:solidFill>
                  <a:schemeClr val="tx1"/>
                </a:solidFill>
                <a:latin typeface="+mn-lt"/>
                <a:ea typeface="+mn-ea"/>
                <a:cs typeface="+mn-cs"/>
              </a:rPr>
              <a:t> by </a:t>
            </a:r>
            <a:r>
              <a:rPr lang="en-US" dirty="0" smtClean="0">
                <a:solidFill>
                  <a:schemeClr val="tx1"/>
                </a:solidFill>
                <a:latin typeface="+mn-lt"/>
                <a:ea typeface="+mn-ea"/>
                <a:cs typeface="+mn-cs"/>
              </a:rPr>
              <a:t>you, the students</a:t>
            </a:r>
            <a:r>
              <a:rPr lang="en-US" dirty="0" smtClean="0"/>
              <a:t>: the famous </a:t>
            </a:r>
            <a:r>
              <a:rPr lang="en-US" b="1" dirty="0" smtClean="0"/>
              <a:t>THREE P’s</a:t>
            </a:r>
            <a:r>
              <a:rPr lang="en-US" dirty="0" smtClean="0"/>
              <a:t>:</a:t>
            </a:r>
          </a:p>
          <a:p>
            <a:r>
              <a:rPr lang="en-US" dirty="0" smtClean="0">
                <a:solidFill>
                  <a:schemeClr val="tx1"/>
                </a:solidFill>
                <a:latin typeface="+mn-lt"/>
                <a:ea typeface="+mn-ea"/>
                <a:cs typeface="+mn-cs"/>
              </a:rPr>
              <a:t>Practice, practice, practice!</a:t>
            </a:r>
            <a:endParaRPr lang="en-ZA" dirty="0">
              <a:solidFill>
                <a:schemeClr val="tx1"/>
              </a:solidFill>
              <a:latin typeface="+mn-lt"/>
              <a:ea typeface="+mn-ea"/>
              <a:cs typeface="+mn-cs"/>
            </a:endParaRPr>
          </a:p>
          <a:p>
            <a:endParaRPr lang="en-US" altLang="zh-CN" dirty="0">
              <a:ea typeface="宋体" pitchFamily="2"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9ABF0ED6-FDCC-419D-8A1D-3B5D2858F456}" type="slidenum">
              <a:rPr lang="en-US" altLang="en-US"/>
              <a:pPr/>
              <a:t>30</a:t>
            </a:fld>
            <a:endParaRPr lang="en-US" altLang="en-US"/>
          </a:p>
        </p:txBody>
      </p:sp>
      <p:sp>
        <p:nvSpPr>
          <p:cNvPr id="357378" name="Rectangle 2"/>
          <p:cNvSpPr>
            <a:spLocks noGrp="1" noChangeArrowheads="1"/>
          </p:cNvSpPr>
          <p:nvPr>
            <p:ph type="title"/>
          </p:nvPr>
        </p:nvSpPr>
        <p:spPr>
          <a:xfrm>
            <a:off x="228600" y="304800"/>
            <a:ext cx="2819400" cy="3581400"/>
          </a:xfrm>
        </p:spPr>
        <p:txBody>
          <a:bodyPr/>
          <a:lstStyle/>
          <a:p>
            <a:r>
              <a:rPr lang="en-US" sz="3200"/>
              <a:t>SSD Message Examples with Loop Frame</a:t>
            </a:r>
            <a:br>
              <a:rPr lang="en-US" sz="3200"/>
            </a:br>
            <a:r>
              <a:rPr lang="en-US" sz="3200"/>
              <a:t/>
            </a:r>
            <a:br>
              <a:rPr lang="en-US" sz="3200"/>
            </a:br>
            <a:endParaRPr lang="en-US" sz="2400" i="1"/>
          </a:p>
        </p:txBody>
      </p:sp>
      <p:sp>
        <p:nvSpPr>
          <p:cNvPr id="357379" name="Rectangle 3"/>
          <p:cNvSpPr>
            <a:spLocks noGrp="1" noChangeArrowheads="1"/>
          </p:cNvSpPr>
          <p:nvPr>
            <p:ph type="body" sz="half" idx="1"/>
          </p:nvPr>
        </p:nvSpPr>
        <p:spPr>
          <a:xfrm>
            <a:off x="457200" y="1447800"/>
            <a:ext cx="8001000" cy="4724400"/>
          </a:xfrm>
          <a:noFill/>
          <a:ln/>
        </p:spPr>
        <p:txBody>
          <a:bodyPr/>
          <a:lstStyle/>
          <a:p>
            <a:endParaRPr lang="en-GB" sz="2600"/>
          </a:p>
          <a:p>
            <a:endParaRPr lang="en-GB" sz="2800"/>
          </a:p>
        </p:txBody>
      </p:sp>
      <p:sp>
        <p:nvSpPr>
          <p:cNvPr id="357380" name="Rectangle 4"/>
          <p:cNvSpPr>
            <a:spLocks noChangeArrowheads="1"/>
          </p:cNvSpPr>
          <p:nvPr/>
        </p:nvSpPr>
        <p:spPr bwMode="auto">
          <a:xfrm>
            <a:off x="609600" y="1600200"/>
            <a:ext cx="80010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tx2"/>
              </a:buClr>
              <a:buSzPct val="70000"/>
              <a:buFont typeface="Wingdings" pitchFamily="2" charset="2"/>
              <a:buChar char="l"/>
            </a:pPr>
            <a:endParaRPr lang="en-GB" sz="2800"/>
          </a:p>
        </p:txBody>
      </p:sp>
      <p:pic>
        <p:nvPicPr>
          <p:cNvPr id="35738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52400"/>
            <a:ext cx="5357813" cy="610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2115721-8E3D-48DF-BD28-8AE3232367D4}" type="slidenum">
              <a:rPr lang="en-US" altLang="en-US"/>
              <a:pPr/>
              <a:t>31</a:t>
            </a:fld>
            <a:endParaRPr lang="en-US" altLang="en-US"/>
          </a:p>
        </p:txBody>
      </p:sp>
      <p:sp>
        <p:nvSpPr>
          <p:cNvPr id="358402" name="Rectangle 2"/>
          <p:cNvSpPr>
            <a:spLocks noGrp="1" noChangeArrowheads="1"/>
          </p:cNvSpPr>
          <p:nvPr>
            <p:ph type="title"/>
          </p:nvPr>
        </p:nvSpPr>
        <p:spPr>
          <a:xfrm>
            <a:off x="228600" y="304800"/>
            <a:ext cx="2819400" cy="5562600"/>
          </a:xfrm>
        </p:spPr>
        <p:txBody>
          <a:bodyPr/>
          <a:lstStyle/>
          <a:p>
            <a:r>
              <a:rPr lang="en-US" sz="3200"/>
              <a:t>SSD Message Examples</a:t>
            </a:r>
            <a:br>
              <a:rPr lang="en-US" sz="3200"/>
            </a:br>
            <a:r>
              <a:rPr lang="en-US" sz="2800"/>
              <a:t/>
            </a:r>
            <a:br>
              <a:rPr lang="en-US" sz="2800"/>
            </a:br>
            <a:r>
              <a:rPr lang="en-US" sz="2800"/>
              <a:t>Opt Frame (optional)</a:t>
            </a:r>
            <a:br>
              <a:rPr lang="en-US" sz="2800"/>
            </a:br>
            <a:r>
              <a:rPr lang="en-US" sz="2800"/>
              <a:t/>
            </a:r>
            <a:br>
              <a:rPr lang="en-US" sz="2800"/>
            </a:br>
            <a:r>
              <a:rPr lang="en-US" sz="2800"/>
              <a:t/>
            </a:r>
            <a:br>
              <a:rPr lang="en-US" sz="2800"/>
            </a:br>
            <a:r>
              <a:rPr lang="en-US" sz="2800"/>
              <a:t>Alt Frame</a:t>
            </a:r>
            <a:br>
              <a:rPr lang="en-US" sz="2800"/>
            </a:br>
            <a:r>
              <a:rPr lang="en-US" sz="2800"/>
              <a:t>(if-else)</a:t>
            </a:r>
            <a:br>
              <a:rPr lang="en-US" sz="2800"/>
            </a:br>
            <a:r>
              <a:rPr lang="en-US" sz="2800"/>
              <a:t/>
            </a:r>
            <a:br>
              <a:rPr lang="en-US" sz="2800"/>
            </a:br>
            <a:endParaRPr lang="en-US" sz="2800" i="1"/>
          </a:p>
        </p:txBody>
      </p:sp>
      <p:sp>
        <p:nvSpPr>
          <p:cNvPr id="358403" name="Rectangle 3"/>
          <p:cNvSpPr>
            <a:spLocks noGrp="1" noChangeArrowheads="1"/>
          </p:cNvSpPr>
          <p:nvPr>
            <p:ph type="body" sz="half" idx="1"/>
          </p:nvPr>
        </p:nvSpPr>
        <p:spPr>
          <a:xfrm>
            <a:off x="457200" y="1447800"/>
            <a:ext cx="8001000" cy="4724400"/>
          </a:xfrm>
          <a:noFill/>
          <a:ln/>
        </p:spPr>
        <p:txBody>
          <a:bodyPr/>
          <a:lstStyle/>
          <a:p>
            <a:endParaRPr lang="en-GB" sz="2600"/>
          </a:p>
          <a:p>
            <a:endParaRPr lang="en-GB" sz="2800"/>
          </a:p>
        </p:txBody>
      </p:sp>
      <p:sp>
        <p:nvSpPr>
          <p:cNvPr id="358404" name="Rectangle 4"/>
          <p:cNvSpPr>
            <a:spLocks noChangeArrowheads="1"/>
          </p:cNvSpPr>
          <p:nvPr/>
        </p:nvSpPr>
        <p:spPr bwMode="auto">
          <a:xfrm>
            <a:off x="609600" y="1600200"/>
            <a:ext cx="80010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tx2"/>
              </a:buClr>
              <a:buSzPct val="70000"/>
              <a:buFont typeface="Wingdings" pitchFamily="2" charset="2"/>
              <a:buChar char="l"/>
            </a:pPr>
            <a:endParaRPr lang="en-GB" sz="2800"/>
          </a:p>
        </p:txBody>
      </p:sp>
      <p:pic>
        <p:nvPicPr>
          <p:cNvPr id="35840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152400"/>
            <a:ext cx="3732213" cy="608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8F80BA4-8211-4F4E-9E26-78E5C9E09AEB}" type="slidenum">
              <a:rPr lang="en-US" altLang="en-US" smtClean="0"/>
              <a:pPr/>
              <a:t>32</a:t>
            </a:fld>
            <a:endParaRPr lang="en-US" alt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1" y="676856"/>
            <a:ext cx="7041946" cy="51905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02293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Homework (</a:t>
            </a:r>
            <a:r>
              <a:rPr lang="en-ZA" dirty="0" err="1" smtClean="0"/>
              <a:t>Ch</a:t>
            </a:r>
            <a:r>
              <a:rPr lang="en-ZA" dirty="0" smtClean="0"/>
              <a:t> 5, Problem 1)</a:t>
            </a:r>
            <a:endParaRPr lang="en-ZA" dirty="0"/>
          </a:p>
        </p:txBody>
      </p:sp>
      <p:sp>
        <p:nvSpPr>
          <p:cNvPr id="3" name="Content Placeholder 2"/>
          <p:cNvSpPr>
            <a:spLocks noGrp="1"/>
          </p:cNvSpPr>
          <p:nvPr>
            <p:ph idx="1"/>
          </p:nvPr>
        </p:nvSpPr>
        <p:spPr/>
        <p:txBody>
          <a:bodyPr/>
          <a:lstStyle/>
          <a:p>
            <a:pPr hangingPunct="0"/>
            <a:r>
              <a:rPr lang="en-US" sz="2000" dirty="0"/>
              <a:t>Quality Building Supply has two kinds of customers: contractors and the general public. Sales to each are slightly different. </a:t>
            </a:r>
            <a:endParaRPr lang="en-ZA" sz="2000" dirty="0"/>
          </a:p>
          <a:p>
            <a:pPr hangingPunct="0"/>
            <a:r>
              <a:rPr lang="en-US" sz="2000" dirty="0"/>
              <a:t>	A contractor buys materials by taking them to the contractor checkout desk. The clerk enters the contractor name into the system. The system displays the contractor information, including current credit standing.  	</a:t>
            </a:r>
            <a:endParaRPr lang="en-ZA" sz="2000" dirty="0"/>
          </a:p>
          <a:p>
            <a:pPr hangingPunct="0"/>
            <a:r>
              <a:rPr lang="en-US" sz="2000" dirty="0"/>
              <a:t>	The clerk then opens up a new ticket (sale) for the contractor. Next, the clerk scans in each item to be purchased. The system finds the price of the item and adds the item to the ticket. At the end of the purchase, the clerk indicates the end of the sale. The system compares the total amount against the contractor’s current credit limit, and if it is acceptable, finalizes the sale. </a:t>
            </a:r>
            <a:endParaRPr lang="en-ZA" sz="2800"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33</a:t>
            </a:fld>
            <a:endParaRPr lang="en-US" altLang="en-US"/>
          </a:p>
        </p:txBody>
      </p:sp>
    </p:spTree>
    <p:extLst>
      <p:ext uri="{BB962C8B-B14F-4D97-AF65-F5344CB8AC3E}">
        <p14:creationId xmlns:p14="http://schemas.microsoft.com/office/powerpoint/2010/main" val="41877670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Homework</a:t>
            </a:r>
            <a:endParaRPr lang="en-ZA" dirty="0"/>
          </a:p>
        </p:txBody>
      </p:sp>
      <p:sp>
        <p:nvSpPr>
          <p:cNvPr id="3" name="Content Placeholder 2"/>
          <p:cNvSpPr>
            <a:spLocks noGrp="1"/>
          </p:cNvSpPr>
          <p:nvPr>
            <p:ph idx="1"/>
          </p:nvPr>
        </p:nvSpPr>
        <p:spPr/>
        <p:txBody>
          <a:bodyPr/>
          <a:lstStyle/>
          <a:p>
            <a:pPr hangingPunct="0"/>
            <a:r>
              <a:rPr lang="en-US" sz="2400" dirty="0"/>
              <a:t>The system creates an electronic ticket for the items, and the contractor’s credit limit is reduced by the amount of the sale. Some contractors like to keep a record of their purchases, so they request that the ticket details be printed out. Others aren’t interested in a printout. </a:t>
            </a:r>
            <a:endParaRPr lang="en-ZA" sz="2400" dirty="0"/>
          </a:p>
          <a:p>
            <a:pPr hangingPunct="0"/>
            <a:r>
              <a:rPr lang="en-US" sz="2400" dirty="0"/>
              <a:t>	A sale to the general public is simply entered into the cash register, and a paper ticket is printed as the items are identified. Payment can be by cash, check, or credit card. The clerk must enter the type of payment to ensure that the cash register balances at the end of the shift. For credit card payments, the system prints out a credit card voucher that the customer must sign. </a:t>
            </a:r>
            <a:endParaRPr lang="en-ZA" sz="2400"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34</a:t>
            </a:fld>
            <a:endParaRPr lang="en-US" altLang="en-US"/>
          </a:p>
        </p:txBody>
      </p:sp>
    </p:spTree>
    <p:extLst>
      <p:ext uri="{BB962C8B-B14F-4D97-AF65-F5344CB8AC3E}">
        <p14:creationId xmlns:p14="http://schemas.microsoft.com/office/powerpoint/2010/main" val="17982763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Problems:</a:t>
            </a:r>
            <a:endParaRPr lang="en-ZA" dirty="0"/>
          </a:p>
        </p:txBody>
      </p:sp>
      <p:sp>
        <p:nvSpPr>
          <p:cNvPr id="3" name="Content Placeholder 2"/>
          <p:cNvSpPr>
            <a:spLocks noGrp="1"/>
          </p:cNvSpPr>
          <p:nvPr>
            <p:ph idx="1"/>
          </p:nvPr>
        </p:nvSpPr>
        <p:spPr/>
        <p:txBody>
          <a:bodyPr/>
          <a:lstStyle/>
          <a:p>
            <a:pPr marL="514350" indent="-514350">
              <a:buFont typeface="+mj-lt"/>
              <a:buAutoNum type="arabicPeriod"/>
            </a:pPr>
            <a:r>
              <a:rPr lang="en-ZA" dirty="0" smtClean="0"/>
              <a:t>Draw an entity-activity table</a:t>
            </a:r>
          </a:p>
          <a:p>
            <a:pPr marL="514350" indent="-514350">
              <a:buFont typeface="+mj-lt"/>
              <a:buAutoNum type="arabicPeriod"/>
            </a:pPr>
            <a:r>
              <a:rPr lang="en-ZA" dirty="0" smtClean="0"/>
              <a:t>Develop an event table</a:t>
            </a:r>
          </a:p>
          <a:p>
            <a:pPr marL="514350" indent="-514350">
              <a:buFont typeface="+mj-lt"/>
              <a:buAutoNum type="arabicPeriod"/>
            </a:pPr>
            <a:r>
              <a:rPr lang="en-ZA" dirty="0" smtClean="0"/>
              <a:t>Draw a use case diagram</a:t>
            </a:r>
          </a:p>
          <a:p>
            <a:pPr marL="514350" indent="-514350">
              <a:buFont typeface="+mj-lt"/>
              <a:buAutoNum type="arabicPeriod"/>
            </a:pPr>
            <a:r>
              <a:rPr lang="en-ZA" dirty="0" smtClean="0"/>
              <a:t>Draw an activity diagram</a:t>
            </a:r>
          </a:p>
          <a:p>
            <a:pPr marL="514350" indent="-514350">
              <a:buFont typeface="+mj-lt"/>
              <a:buAutoNum type="arabicPeriod"/>
            </a:pPr>
            <a:r>
              <a:rPr lang="en-ZA" dirty="0" smtClean="0"/>
              <a:t>Develop a </a:t>
            </a:r>
            <a:r>
              <a:rPr lang="en-ZA" dirty="0"/>
              <a:t>fully developed use case </a:t>
            </a:r>
            <a:r>
              <a:rPr lang="en-ZA" dirty="0" smtClean="0"/>
              <a:t>description</a:t>
            </a:r>
          </a:p>
          <a:p>
            <a:pPr marL="514350" indent="-514350">
              <a:buFont typeface="+mj-lt"/>
              <a:buAutoNum type="arabicPeriod"/>
            </a:pPr>
            <a:r>
              <a:rPr lang="en-ZA" smtClean="0"/>
              <a:t>Draw a SSD</a:t>
            </a:r>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35</a:t>
            </a:fld>
            <a:endParaRPr lang="en-US" altLang="en-US"/>
          </a:p>
        </p:txBody>
      </p:sp>
    </p:spTree>
    <p:extLst>
      <p:ext uri="{BB962C8B-B14F-4D97-AF65-F5344CB8AC3E}">
        <p14:creationId xmlns:p14="http://schemas.microsoft.com/office/powerpoint/2010/main" val="1410688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0A86FA9-583C-49C1-ADA4-5164E2434A20}" type="slidenum">
              <a:rPr lang="en-US" altLang="en-US"/>
              <a:pPr/>
              <a:t>4</a:t>
            </a:fld>
            <a:endParaRPr lang="en-US" altLang="en-US"/>
          </a:p>
        </p:txBody>
      </p:sp>
      <p:sp>
        <p:nvSpPr>
          <p:cNvPr id="343042" name="Rectangle 2"/>
          <p:cNvSpPr>
            <a:spLocks noGrp="1" noChangeArrowheads="1"/>
          </p:cNvSpPr>
          <p:nvPr>
            <p:ph type="title"/>
          </p:nvPr>
        </p:nvSpPr>
        <p:spPr>
          <a:xfrm>
            <a:off x="457200" y="122238"/>
            <a:ext cx="7543800" cy="1020762"/>
          </a:xfrm>
        </p:spPr>
        <p:txBody>
          <a:bodyPr/>
          <a:lstStyle/>
          <a:p>
            <a:r>
              <a:rPr lang="en-US" dirty="0"/>
              <a:t>Overview </a:t>
            </a:r>
            <a:r>
              <a:rPr lang="en-US" sz="2800" dirty="0"/>
              <a:t>(</a:t>
            </a:r>
            <a:r>
              <a:rPr lang="en-US" sz="2800" dirty="0" smtClean="0"/>
              <a:t>continues)</a:t>
            </a:r>
            <a:endParaRPr lang="en-US" sz="2800" dirty="0"/>
          </a:p>
        </p:txBody>
      </p:sp>
      <p:sp>
        <p:nvSpPr>
          <p:cNvPr id="343043" name="Rectangle 3"/>
          <p:cNvSpPr>
            <a:spLocks noGrp="1" noChangeArrowheads="1"/>
          </p:cNvSpPr>
          <p:nvPr>
            <p:ph type="body" idx="1"/>
          </p:nvPr>
        </p:nvSpPr>
        <p:spPr>
          <a:xfrm>
            <a:off x="304800" y="1219200"/>
            <a:ext cx="8229600" cy="4953000"/>
          </a:xfrm>
        </p:spPr>
        <p:txBody>
          <a:bodyPr/>
          <a:lstStyle/>
          <a:p>
            <a:r>
              <a:rPr lang="en-US" sz="2400" dirty="0">
                <a:solidFill>
                  <a:schemeClr val="tx1"/>
                </a:solidFill>
                <a:latin typeface="+mn-lt"/>
                <a:ea typeface="+mn-ea"/>
                <a:cs typeface="+mn-cs"/>
              </a:rPr>
              <a:t>The object-oriented approach uses an </a:t>
            </a:r>
            <a:r>
              <a:rPr lang="en-US" sz="2400" b="1" dirty="0">
                <a:solidFill>
                  <a:schemeClr val="tx1"/>
                </a:solidFill>
                <a:latin typeface="+mn-lt"/>
                <a:ea typeface="+mn-ea"/>
                <a:cs typeface="+mn-cs"/>
              </a:rPr>
              <a:t>iterative approach </a:t>
            </a:r>
            <a:r>
              <a:rPr lang="en-US" sz="2400" dirty="0">
                <a:solidFill>
                  <a:schemeClr val="tx1"/>
                </a:solidFill>
                <a:latin typeface="+mn-lt"/>
                <a:ea typeface="+mn-ea"/>
                <a:cs typeface="+mn-cs"/>
              </a:rPr>
              <a:t>to development, which identifies some of the requirements, then does some preliminary design and implementation, and then </a:t>
            </a:r>
            <a:r>
              <a:rPr lang="en-US" sz="2400" b="1" dirty="0">
                <a:solidFill>
                  <a:schemeClr val="tx1"/>
                </a:solidFill>
                <a:latin typeface="+mn-lt"/>
                <a:ea typeface="+mn-ea"/>
                <a:cs typeface="+mn-cs"/>
              </a:rPr>
              <a:t>iterates</a:t>
            </a:r>
            <a:r>
              <a:rPr lang="en-US" sz="2400" dirty="0">
                <a:solidFill>
                  <a:schemeClr val="tx1"/>
                </a:solidFill>
                <a:latin typeface="+mn-lt"/>
                <a:ea typeface="+mn-ea"/>
                <a:cs typeface="+mn-cs"/>
              </a:rPr>
              <a:t> again and again through requirements, design, and implementation. </a:t>
            </a:r>
            <a:endParaRPr lang="en-US" sz="2400" dirty="0" smtClean="0">
              <a:solidFill>
                <a:schemeClr val="tx1"/>
              </a:solidFill>
              <a:latin typeface="+mn-lt"/>
              <a:ea typeface="+mn-ea"/>
              <a:cs typeface="+mn-cs"/>
            </a:endParaRPr>
          </a:p>
          <a:p>
            <a:r>
              <a:rPr lang="en-US" sz="2400" dirty="0">
                <a:solidFill>
                  <a:schemeClr val="tx1"/>
                </a:solidFill>
                <a:latin typeface="+mn-lt"/>
                <a:ea typeface="+mn-ea"/>
                <a:cs typeface="+mn-cs"/>
              </a:rPr>
              <a:t>The </a:t>
            </a:r>
            <a:r>
              <a:rPr lang="en-US" sz="2400" b="1" dirty="0">
                <a:solidFill>
                  <a:schemeClr val="tx1"/>
                </a:solidFill>
                <a:latin typeface="+mn-lt"/>
                <a:ea typeface="+mn-ea"/>
                <a:cs typeface="+mn-cs"/>
              </a:rPr>
              <a:t>key point </a:t>
            </a:r>
            <a:r>
              <a:rPr lang="en-US" sz="2400" dirty="0">
                <a:solidFill>
                  <a:schemeClr val="tx1"/>
                </a:solidFill>
                <a:latin typeface="+mn-lt"/>
                <a:ea typeface="+mn-ea"/>
                <a:cs typeface="+mn-cs"/>
              </a:rPr>
              <a:t>to emphasize is that every system has both data and processes. </a:t>
            </a:r>
            <a:endParaRPr lang="en-US" sz="2400" dirty="0" smtClean="0">
              <a:solidFill>
                <a:schemeClr val="tx1"/>
              </a:solidFill>
              <a:latin typeface="+mn-lt"/>
              <a:ea typeface="+mn-ea"/>
              <a:cs typeface="+mn-cs"/>
            </a:endParaRPr>
          </a:p>
          <a:p>
            <a:pPr lvl="1"/>
            <a:r>
              <a:rPr lang="en-US" sz="2000" dirty="0" smtClean="0">
                <a:solidFill>
                  <a:schemeClr val="tx1"/>
                </a:solidFill>
                <a:latin typeface="+mn-lt"/>
                <a:ea typeface="+mn-ea"/>
                <a:cs typeface="+mn-cs"/>
              </a:rPr>
              <a:t>The </a:t>
            </a:r>
            <a:r>
              <a:rPr lang="en-US" sz="2000" dirty="0">
                <a:solidFill>
                  <a:schemeClr val="tx1"/>
                </a:solidFill>
                <a:latin typeface="+mn-lt"/>
                <a:ea typeface="+mn-ea"/>
                <a:cs typeface="+mn-cs"/>
              </a:rPr>
              <a:t>data portion comes from the idea of “things,” also known as objects in object-oriented development. The model used to describe the objects is the class diagram. It provides the structural information about the objects in the system. </a:t>
            </a:r>
            <a:endParaRPr lang="en-US" sz="2000" dirty="0" smtClean="0">
              <a:solidFill>
                <a:schemeClr val="tx1"/>
              </a:solidFill>
              <a:latin typeface="+mn-lt"/>
              <a:ea typeface="+mn-ea"/>
              <a:cs typeface="+mn-cs"/>
            </a:endParaRPr>
          </a:p>
          <a:p>
            <a:pPr lvl="1"/>
            <a:r>
              <a:rPr lang="en-US" sz="2000" dirty="0" smtClean="0">
                <a:solidFill>
                  <a:schemeClr val="tx1"/>
                </a:solidFill>
                <a:latin typeface="+mn-lt"/>
                <a:ea typeface="+mn-ea"/>
                <a:cs typeface="+mn-cs"/>
              </a:rPr>
              <a:t>The </a:t>
            </a:r>
            <a:r>
              <a:rPr lang="en-US" sz="2000" dirty="0">
                <a:solidFill>
                  <a:schemeClr val="tx1"/>
                </a:solidFill>
                <a:latin typeface="+mn-lt"/>
                <a:ea typeface="+mn-ea"/>
                <a:cs typeface="+mn-cs"/>
              </a:rPr>
              <a:t>models used to describe the processes are the use case diagrams and related models that provide detailed information about the use cases</a:t>
            </a:r>
            <a:endParaRPr lang="en-ZA" sz="2000" dirty="0">
              <a:solidFill>
                <a:schemeClr val="tx1"/>
              </a:solidFill>
              <a:latin typeface="+mn-lt"/>
              <a:ea typeface="+mn-ea"/>
              <a:cs typeface="+mn-cs"/>
            </a:endParaRPr>
          </a:p>
          <a:p>
            <a:endParaRPr lang="en-ZA" sz="2400" dirty="0">
              <a:solidFill>
                <a:schemeClr val="tx1"/>
              </a:solidFill>
              <a:latin typeface="+mn-lt"/>
              <a:ea typeface="+mn-ea"/>
              <a:cs typeface="+mn-cs"/>
            </a:endParaRPr>
          </a:p>
          <a:p>
            <a:endParaRPr lang="en-GB" sz="2400"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Overview (continues)</a:t>
            </a:r>
            <a:endParaRPr lang="en-ZA" dirty="0"/>
          </a:p>
        </p:txBody>
      </p:sp>
      <p:sp>
        <p:nvSpPr>
          <p:cNvPr id="3" name="Content Placeholder 2"/>
          <p:cNvSpPr>
            <a:spLocks noGrp="1"/>
          </p:cNvSpPr>
          <p:nvPr>
            <p:ph idx="1"/>
          </p:nvPr>
        </p:nvSpPr>
        <p:spPr>
          <a:xfrm>
            <a:off x="457200" y="1719262"/>
            <a:ext cx="8229600" cy="4529137"/>
          </a:xfrm>
        </p:spPr>
        <p:txBody>
          <a:bodyPr/>
          <a:lstStyle/>
          <a:p>
            <a:r>
              <a:rPr lang="en-US" sz="3200" dirty="0"/>
              <a:t>You should be aware that the line between object-oriented </a:t>
            </a:r>
            <a:r>
              <a:rPr lang="en-US" sz="3200" b="1" dirty="0"/>
              <a:t>analysis</a:t>
            </a:r>
            <a:r>
              <a:rPr lang="en-US" sz="3200" dirty="0"/>
              <a:t> and object-oriented </a:t>
            </a:r>
            <a:r>
              <a:rPr lang="en-US" sz="3200" b="1" dirty="0"/>
              <a:t>design</a:t>
            </a:r>
            <a:r>
              <a:rPr lang="en-US" sz="3200" dirty="0"/>
              <a:t> is somewhat fuzzy because the models that are built to define requirements during analysis are refined and extended to produce a system </a:t>
            </a:r>
            <a:r>
              <a:rPr lang="en-US" sz="3200" dirty="0" smtClean="0"/>
              <a:t>design.</a:t>
            </a:r>
          </a:p>
          <a:p>
            <a:r>
              <a:rPr lang="en-US" sz="3200" dirty="0" smtClean="0"/>
              <a:t>Also to realize </a:t>
            </a:r>
            <a:r>
              <a:rPr lang="en-US" sz="3200" dirty="0"/>
              <a:t>how UML diagrams work together to define functional requirements for the object-oriented approach</a:t>
            </a:r>
            <a:endParaRPr lang="en-GB" sz="3200" i="1"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5</a:t>
            </a:fld>
            <a:endParaRPr lang="en-US" altLang="en-US"/>
          </a:p>
        </p:txBody>
      </p:sp>
    </p:spTree>
    <p:extLst>
      <p:ext uri="{BB962C8B-B14F-4D97-AF65-F5344CB8AC3E}">
        <p14:creationId xmlns:p14="http://schemas.microsoft.com/office/powerpoint/2010/main" val="1944464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UML:</a:t>
            </a:r>
            <a:endParaRPr lang="en-ZA" dirty="0"/>
          </a:p>
        </p:txBody>
      </p:sp>
      <p:sp>
        <p:nvSpPr>
          <p:cNvPr id="3" name="Content Placeholder 2"/>
          <p:cNvSpPr>
            <a:spLocks noGrp="1"/>
          </p:cNvSpPr>
          <p:nvPr>
            <p:ph idx="1"/>
          </p:nvPr>
        </p:nvSpPr>
        <p:spPr/>
        <p:txBody>
          <a:bodyPr/>
          <a:lstStyle/>
          <a:p>
            <a:r>
              <a:rPr lang="en-ZA" dirty="0" smtClean="0"/>
              <a:t>Static models</a:t>
            </a:r>
          </a:p>
          <a:p>
            <a:pPr lvl="1"/>
            <a:r>
              <a:rPr lang="en-ZA" dirty="0" smtClean="0"/>
              <a:t>Domain Model class diagram</a:t>
            </a:r>
          </a:p>
          <a:p>
            <a:r>
              <a:rPr lang="en-ZA" dirty="0" smtClean="0"/>
              <a:t>Dynamic models</a:t>
            </a:r>
          </a:p>
          <a:p>
            <a:pPr lvl="1"/>
            <a:r>
              <a:rPr lang="en-ZA" sz="2000" i="1" dirty="0"/>
              <a:t>dynamic behaviour</a:t>
            </a:r>
            <a:r>
              <a:rPr lang="en-ZA" sz="2000" dirty="0"/>
              <a:t> means the behaviour of the system when it is running /operating.</a:t>
            </a:r>
          </a:p>
          <a:p>
            <a:r>
              <a:rPr lang="en-ZA" sz="2400" dirty="0"/>
              <a:t>So only static behaviour is not sufficient to model a </a:t>
            </a:r>
            <a:r>
              <a:rPr lang="en-ZA" sz="2400" dirty="0" smtClean="0"/>
              <a:t>system, but also the dynamic </a:t>
            </a:r>
            <a:r>
              <a:rPr lang="en-ZA" sz="2400" dirty="0"/>
              <a:t>behaviour </a:t>
            </a:r>
            <a:r>
              <a:rPr lang="en-ZA" sz="2400" dirty="0" smtClean="0"/>
              <a:t>.</a:t>
            </a:r>
          </a:p>
          <a:p>
            <a:r>
              <a:rPr lang="en-ZA" sz="2400" dirty="0" smtClean="0"/>
              <a:t>In </a:t>
            </a:r>
            <a:r>
              <a:rPr lang="en-ZA" sz="2400" dirty="0"/>
              <a:t>UML there are five diagrams available to model dynamic </a:t>
            </a:r>
            <a:r>
              <a:rPr lang="en-ZA" sz="2400" dirty="0" smtClean="0"/>
              <a:t>nature: use case, activity</a:t>
            </a:r>
            <a:r>
              <a:rPr lang="en-ZA" sz="2400" dirty="0"/>
              <a:t>, sequence, collaboration and </a:t>
            </a:r>
            <a:r>
              <a:rPr lang="en-ZA" sz="2400" dirty="0" smtClean="0"/>
              <a:t>statechart.</a:t>
            </a:r>
            <a:endParaRPr lang="en-ZA" sz="2400"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6</a:t>
            </a:fld>
            <a:endParaRPr lang="en-US" altLang="en-US"/>
          </a:p>
        </p:txBody>
      </p:sp>
    </p:spTree>
    <p:extLst>
      <p:ext uri="{BB962C8B-B14F-4D97-AF65-F5344CB8AC3E}">
        <p14:creationId xmlns:p14="http://schemas.microsoft.com/office/powerpoint/2010/main" val="2631815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F351DEB-4D1C-47F3-B784-638E170BB979}" type="slidenum">
              <a:rPr lang="en-US" altLang="en-US"/>
              <a:pPr/>
              <a:t>7</a:t>
            </a:fld>
            <a:endParaRPr lang="en-US" altLang="en-US"/>
          </a:p>
        </p:txBody>
      </p:sp>
      <p:sp>
        <p:nvSpPr>
          <p:cNvPr id="132098" name="Rectangle 2"/>
          <p:cNvSpPr>
            <a:spLocks noGrp="1" noChangeArrowheads="1"/>
          </p:cNvSpPr>
          <p:nvPr>
            <p:ph type="title"/>
          </p:nvPr>
        </p:nvSpPr>
        <p:spPr>
          <a:xfrm>
            <a:off x="457200" y="122238"/>
            <a:ext cx="7543800" cy="1020762"/>
          </a:xfrm>
        </p:spPr>
        <p:txBody>
          <a:bodyPr/>
          <a:lstStyle/>
          <a:p>
            <a:r>
              <a:rPr lang="en-US" dirty="0" smtClean="0"/>
              <a:t>Objective</a:t>
            </a:r>
            <a:endParaRPr lang="en-US" dirty="0"/>
          </a:p>
        </p:txBody>
      </p:sp>
      <p:sp>
        <p:nvSpPr>
          <p:cNvPr id="132099" name="Rectangle 3"/>
          <p:cNvSpPr>
            <a:spLocks noGrp="1" noChangeArrowheads="1"/>
          </p:cNvSpPr>
          <p:nvPr>
            <p:ph type="body" idx="1"/>
          </p:nvPr>
        </p:nvSpPr>
        <p:spPr>
          <a:xfrm>
            <a:off x="304800" y="1219200"/>
            <a:ext cx="8229600" cy="5105400"/>
          </a:xfrm>
        </p:spPr>
        <p:txBody>
          <a:bodyPr/>
          <a:lstStyle/>
          <a:p>
            <a:r>
              <a:rPr lang="en-US" sz="2800" dirty="0" smtClean="0">
                <a:solidFill>
                  <a:schemeClr val="tx1"/>
                </a:solidFill>
                <a:latin typeface="+mn-lt"/>
                <a:ea typeface="+mn-ea"/>
                <a:cs typeface="+mn-cs"/>
              </a:rPr>
              <a:t>We extend </a:t>
            </a:r>
            <a:r>
              <a:rPr lang="en-US" sz="2800" dirty="0">
                <a:solidFill>
                  <a:schemeClr val="tx1"/>
                </a:solidFill>
                <a:latin typeface="+mn-lt"/>
                <a:ea typeface="+mn-ea"/>
                <a:cs typeface="+mn-cs"/>
              </a:rPr>
              <a:t>the concepts associated with both activity diagrams and use case </a:t>
            </a:r>
            <a:r>
              <a:rPr lang="en-US" sz="2800" dirty="0" smtClean="0">
                <a:solidFill>
                  <a:schemeClr val="tx1"/>
                </a:solidFill>
                <a:latin typeface="+mn-lt"/>
                <a:ea typeface="+mn-ea"/>
                <a:cs typeface="+mn-cs"/>
              </a:rPr>
              <a:t>definitions: </a:t>
            </a:r>
            <a:r>
              <a:rPr lang="en-US" sz="2800" b="1" dirty="0" smtClean="0">
                <a:solidFill>
                  <a:schemeClr val="tx1"/>
                </a:solidFill>
                <a:latin typeface="+mn-lt"/>
                <a:ea typeface="+mn-ea"/>
                <a:cs typeface="+mn-cs"/>
              </a:rPr>
              <a:t>use case descriptions</a:t>
            </a:r>
            <a:r>
              <a:rPr lang="en-US" sz="2800" dirty="0" smtClean="0">
                <a:solidFill>
                  <a:schemeClr val="tx1"/>
                </a:solidFill>
                <a:latin typeface="+mn-lt"/>
                <a:ea typeface="+mn-ea"/>
                <a:cs typeface="+mn-cs"/>
              </a:rPr>
              <a:t>: </a:t>
            </a:r>
          </a:p>
          <a:p>
            <a:pPr lvl="1"/>
            <a:r>
              <a:rPr lang="en-US" sz="2400" dirty="0" smtClean="0">
                <a:ea typeface="+mn-ea"/>
              </a:rPr>
              <a:t>Brief, intermediate, </a:t>
            </a:r>
            <a:r>
              <a:rPr lang="en-US" sz="2400" b="1" dirty="0" smtClean="0">
                <a:ea typeface="+mn-ea"/>
              </a:rPr>
              <a:t>full description</a:t>
            </a:r>
          </a:p>
          <a:p>
            <a:r>
              <a:rPr lang="en-US" sz="2800" b="1" dirty="0" smtClean="0">
                <a:solidFill>
                  <a:schemeClr val="tx1"/>
                </a:solidFill>
              </a:rPr>
              <a:t>(do not </a:t>
            </a:r>
            <a:r>
              <a:rPr lang="en-US" sz="2800" dirty="0" smtClean="0">
                <a:solidFill>
                  <a:schemeClr val="tx1"/>
                </a:solidFill>
              </a:rPr>
              <a:t>forget our friend: </a:t>
            </a:r>
            <a:r>
              <a:rPr lang="en-US" sz="2800" b="1" dirty="0" smtClean="0">
                <a:solidFill>
                  <a:schemeClr val="tx1"/>
                </a:solidFill>
              </a:rPr>
              <a:t>EVENT Table!!)</a:t>
            </a:r>
            <a:endParaRPr lang="en-ZA" sz="2800" b="1" dirty="0">
              <a:solidFill>
                <a:schemeClr val="tx1"/>
              </a:solidFill>
            </a:endParaRPr>
          </a:p>
          <a:p>
            <a:r>
              <a:rPr lang="en-US" sz="2800" dirty="0" smtClean="0">
                <a:solidFill>
                  <a:schemeClr val="tx1"/>
                </a:solidFill>
              </a:rPr>
              <a:t>We </a:t>
            </a:r>
            <a:r>
              <a:rPr lang="en-US" sz="2800" dirty="0">
                <a:solidFill>
                  <a:schemeClr val="tx1"/>
                </a:solidFill>
              </a:rPr>
              <a:t>introduce the concept of </a:t>
            </a:r>
            <a:r>
              <a:rPr lang="en-US" sz="2800" b="1" dirty="0">
                <a:solidFill>
                  <a:schemeClr val="tx1"/>
                </a:solidFill>
              </a:rPr>
              <a:t>sequence diagrams </a:t>
            </a:r>
            <a:r>
              <a:rPr lang="en-US" sz="2800" dirty="0">
                <a:solidFill>
                  <a:schemeClr val="tx1"/>
                </a:solidFill>
              </a:rPr>
              <a:t>through a simplified version of sequence diagrams called </a:t>
            </a:r>
            <a:r>
              <a:rPr lang="en-US" sz="2800" b="1" dirty="0">
                <a:solidFill>
                  <a:schemeClr val="tx1"/>
                </a:solidFill>
              </a:rPr>
              <a:t>system sequence </a:t>
            </a:r>
            <a:r>
              <a:rPr lang="en-US" sz="2800" b="1" dirty="0" smtClean="0">
                <a:solidFill>
                  <a:schemeClr val="tx1"/>
                </a:solidFill>
              </a:rPr>
              <a:t>diagrams</a:t>
            </a:r>
            <a:r>
              <a:rPr lang="en-US" sz="2800" dirty="0" smtClean="0"/>
              <a:t>, or SSD</a:t>
            </a:r>
          </a:p>
          <a:p>
            <a:r>
              <a:rPr lang="en-US" sz="2800" dirty="0" smtClean="0">
                <a:solidFill>
                  <a:schemeClr val="tx1"/>
                </a:solidFill>
              </a:rPr>
              <a:t>Next time we will do the </a:t>
            </a:r>
            <a:r>
              <a:rPr lang="en-US" sz="2800" b="1" dirty="0" smtClean="0">
                <a:solidFill>
                  <a:schemeClr val="tx1"/>
                </a:solidFill>
              </a:rPr>
              <a:t>state machine diagram</a:t>
            </a:r>
            <a:r>
              <a:rPr lang="en-US" sz="2800" dirty="0" smtClean="0">
                <a:solidFill>
                  <a:schemeClr val="tx1"/>
                </a:solidFill>
              </a:rPr>
              <a:t>. Nearly covering ALL analysis models!</a:t>
            </a:r>
            <a:endParaRPr lang="en-US" sz="2800" dirty="0" smtClean="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2E43F68-988A-4B5E-9327-0CEDB2163139}" type="slidenum">
              <a:rPr lang="en-US" altLang="en-US"/>
              <a:pPr/>
              <a:t>8</a:t>
            </a:fld>
            <a:endParaRPr lang="en-US" altLang="en-US"/>
          </a:p>
        </p:txBody>
      </p:sp>
      <p:sp>
        <p:nvSpPr>
          <p:cNvPr id="282626" name="Rectangle 2"/>
          <p:cNvSpPr>
            <a:spLocks noGrp="1" noChangeArrowheads="1"/>
          </p:cNvSpPr>
          <p:nvPr>
            <p:ph type="title"/>
          </p:nvPr>
        </p:nvSpPr>
        <p:spPr>
          <a:xfrm>
            <a:off x="457200" y="122238"/>
            <a:ext cx="7543800" cy="1020762"/>
          </a:xfrm>
        </p:spPr>
        <p:txBody>
          <a:bodyPr/>
          <a:lstStyle/>
          <a:p>
            <a:r>
              <a:rPr lang="en-US" sz="3600" dirty="0" smtClean="0"/>
              <a:t>LO:</a:t>
            </a:r>
            <a:endParaRPr lang="en-US" sz="3600" dirty="0"/>
          </a:p>
        </p:txBody>
      </p:sp>
      <p:sp>
        <p:nvSpPr>
          <p:cNvPr id="282627" name="Rectangle 3"/>
          <p:cNvSpPr>
            <a:spLocks noGrp="1" noChangeArrowheads="1"/>
          </p:cNvSpPr>
          <p:nvPr>
            <p:ph type="body" idx="1"/>
          </p:nvPr>
        </p:nvSpPr>
        <p:spPr>
          <a:xfrm>
            <a:off x="304800" y="1371600"/>
            <a:ext cx="8229600" cy="4572000"/>
          </a:xfrm>
        </p:spPr>
        <p:txBody>
          <a:bodyPr/>
          <a:lstStyle/>
          <a:p>
            <a:pPr lvl="0"/>
            <a:r>
              <a:rPr lang="en-US" sz="3200" dirty="0">
                <a:solidFill>
                  <a:schemeClr val="tx1"/>
                </a:solidFill>
                <a:latin typeface="+mn-lt"/>
                <a:ea typeface="+mn-ea"/>
                <a:cs typeface="+mn-cs"/>
              </a:rPr>
              <a:t>Understand the models and processes of defining object-oriented requirements.</a:t>
            </a:r>
            <a:endParaRPr lang="en-ZA" sz="3200" dirty="0">
              <a:solidFill>
                <a:schemeClr val="tx1"/>
              </a:solidFill>
              <a:latin typeface="+mn-lt"/>
              <a:ea typeface="+mn-ea"/>
              <a:cs typeface="+mn-cs"/>
            </a:endParaRPr>
          </a:p>
          <a:p>
            <a:pPr lvl="0"/>
            <a:r>
              <a:rPr lang="en-US" sz="3200" dirty="0" smtClean="0">
                <a:solidFill>
                  <a:schemeClr val="tx1"/>
                </a:solidFill>
                <a:latin typeface="+mn-lt"/>
                <a:ea typeface="+mn-ea"/>
                <a:cs typeface="+mn-cs"/>
              </a:rPr>
              <a:t>Be able to develop </a:t>
            </a:r>
            <a:r>
              <a:rPr lang="en-US" sz="3200" dirty="0">
                <a:solidFill>
                  <a:schemeClr val="tx1"/>
                </a:solidFill>
                <a:latin typeface="+mn-lt"/>
                <a:ea typeface="+mn-ea"/>
                <a:cs typeface="+mn-cs"/>
              </a:rPr>
              <a:t>use case </a:t>
            </a:r>
            <a:r>
              <a:rPr lang="en-US" sz="3200" dirty="0" smtClean="0">
                <a:solidFill>
                  <a:schemeClr val="tx1"/>
                </a:solidFill>
                <a:latin typeface="+mn-lt"/>
                <a:ea typeface="+mn-ea"/>
                <a:cs typeface="+mn-cs"/>
              </a:rPr>
              <a:t>diagrams, and fully descriptive use cases. </a:t>
            </a:r>
            <a:endParaRPr lang="en-ZA" sz="3200" dirty="0">
              <a:solidFill>
                <a:schemeClr val="tx1"/>
              </a:solidFill>
              <a:latin typeface="+mn-lt"/>
              <a:ea typeface="+mn-ea"/>
              <a:cs typeface="+mn-cs"/>
            </a:endParaRPr>
          </a:p>
          <a:p>
            <a:pPr lvl="0"/>
            <a:r>
              <a:rPr lang="en-US" sz="3200" dirty="0">
                <a:solidFill>
                  <a:schemeClr val="tx1"/>
                </a:solidFill>
                <a:latin typeface="+mn-lt"/>
                <a:ea typeface="+mn-ea"/>
                <a:cs typeface="+mn-cs"/>
              </a:rPr>
              <a:t>Develop system sequence diagrams.</a:t>
            </a:r>
            <a:endParaRPr lang="en-ZA" sz="3200" dirty="0">
              <a:solidFill>
                <a:schemeClr val="tx1"/>
              </a:solidFill>
              <a:latin typeface="+mn-lt"/>
              <a:ea typeface="+mn-ea"/>
              <a:cs typeface="+mn-cs"/>
            </a:endParaRPr>
          </a:p>
          <a:p>
            <a:pPr lvl="0"/>
            <a:r>
              <a:rPr lang="en-US" sz="3200" dirty="0">
                <a:solidFill>
                  <a:schemeClr val="tx1"/>
                </a:solidFill>
                <a:latin typeface="+mn-lt"/>
                <a:ea typeface="+mn-ea"/>
                <a:cs typeface="+mn-cs"/>
              </a:rPr>
              <a:t>Develop state machine diagrams to model object behavior.</a:t>
            </a:r>
            <a:endParaRPr lang="en-ZA" sz="3200" dirty="0">
              <a:solidFill>
                <a:schemeClr val="tx1"/>
              </a:solidFill>
              <a:latin typeface="+mn-lt"/>
              <a:ea typeface="+mn-ea"/>
              <a:cs typeface="+mn-cs"/>
            </a:endParaRPr>
          </a:p>
          <a:p>
            <a:pPr marL="0" lvl="0" indent="0">
              <a:buNone/>
            </a:pPr>
            <a:endParaRPr lang="en-ZA" sz="2800" dirty="0">
              <a:solidFill>
                <a:schemeClr val="tx1"/>
              </a:solidFill>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CDA8648-2727-45C7-B5B8-E991FF39EDFD}" type="slidenum">
              <a:rPr lang="en-US" altLang="en-US"/>
              <a:pPr/>
              <a:t>9</a:t>
            </a:fld>
            <a:endParaRPr lang="en-US" altLang="en-US"/>
          </a:p>
        </p:txBody>
      </p:sp>
      <p:sp>
        <p:nvSpPr>
          <p:cNvPr id="345090" name="Rectangle 2"/>
          <p:cNvSpPr>
            <a:spLocks noGrp="1" noChangeArrowheads="1"/>
          </p:cNvSpPr>
          <p:nvPr>
            <p:ph type="title"/>
          </p:nvPr>
        </p:nvSpPr>
        <p:spPr>
          <a:xfrm>
            <a:off x="457200" y="122238"/>
            <a:ext cx="7543800" cy="1020762"/>
          </a:xfrm>
        </p:spPr>
        <p:txBody>
          <a:bodyPr/>
          <a:lstStyle/>
          <a:p>
            <a:r>
              <a:rPr lang="en-US" sz="3600" dirty="0"/>
              <a:t>Use </a:t>
            </a:r>
            <a:r>
              <a:rPr lang="en-US" sz="3600" dirty="0" smtClean="0"/>
              <a:t>Case (Revision)</a:t>
            </a:r>
            <a:endParaRPr lang="en-US" sz="3600" dirty="0"/>
          </a:p>
        </p:txBody>
      </p:sp>
      <p:sp>
        <p:nvSpPr>
          <p:cNvPr id="345091" name="Rectangle 3"/>
          <p:cNvSpPr>
            <a:spLocks noGrp="1" noChangeArrowheads="1"/>
          </p:cNvSpPr>
          <p:nvPr>
            <p:ph type="body" idx="1"/>
          </p:nvPr>
        </p:nvSpPr>
        <p:spPr>
          <a:xfrm>
            <a:off x="304800" y="1371600"/>
            <a:ext cx="8229600" cy="4800600"/>
          </a:xfrm>
        </p:spPr>
        <p:txBody>
          <a:bodyPr/>
          <a:lstStyle/>
          <a:p>
            <a:r>
              <a:rPr lang="en-US" sz="2000" dirty="0" smtClean="0">
                <a:solidFill>
                  <a:schemeClr val="tx1"/>
                </a:solidFill>
                <a:latin typeface="+mn-lt"/>
                <a:ea typeface="+mn-ea"/>
                <a:cs typeface="+mn-cs"/>
              </a:rPr>
              <a:t>A </a:t>
            </a:r>
            <a:r>
              <a:rPr lang="en-US" sz="2000" dirty="0">
                <a:solidFill>
                  <a:schemeClr val="tx1"/>
                </a:solidFill>
                <a:latin typeface="+mn-lt"/>
                <a:ea typeface="+mn-ea"/>
                <a:cs typeface="+mn-cs"/>
              </a:rPr>
              <a:t>use case is simply a further refinement of the information provided by each event in the </a:t>
            </a:r>
            <a:r>
              <a:rPr lang="en-US" sz="2000" b="1" dirty="0">
                <a:solidFill>
                  <a:schemeClr val="tx1"/>
                </a:solidFill>
                <a:latin typeface="+mn-lt"/>
                <a:ea typeface="+mn-ea"/>
                <a:cs typeface="+mn-cs"/>
              </a:rPr>
              <a:t>event table</a:t>
            </a:r>
            <a:r>
              <a:rPr lang="en-US" sz="2000" dirty="0">
                <a:solidFill>
                  <a:schemeClr val="tx1"/>
                </a:solidFill>
                <a:latin typeface="+mn-lt"/>
                <a:ea typeface="+mn-ea"/>
                <a:cs typeface="+mn-cs"/>
              </a:rPr>
              <a:t>. A business event focuses on what is happening in the business. A use case, however, has a narrower focus and emphasizes what the </a:t>
            </a:r>
            <a:r>
              <a:rPr lang="en-US" sz="2000" b="1" dirty="0">
                <a:solidFill>
                  <a:schemeClr val="tx1"/>
                </a:solidFill>
                <a:latin typeface="+mn-lt"/>
                <a:ea typeface="+mn-ea"/>
                <a:cs typeface="+mn-cs"/>
              </a:rPr>
              <a:t>automated</a:t>
            </a:r>
            <a:r>
              <a:rPr lang="en-US" sz="2000" dirty="0">
                <a:solidFill>
                  <a:schemeClr val="tx1"/>
                </a:solidFill>
                <a:latin typeface="+mn-lt"/>
                <a:ea typeface="+mn-ea"/>
                <a:cs typeface="+mn-cs"/>
              </a:rPr>
              <a:t> system must support</a:t>
            </a:r>
            <a:r>
              <a:rPr lang="en-US" sz="2000" dirty="0" smtClean="0">
                <a:solidFill>
                  <a:schemeClr val="tx1"/>
                </a:solidFill>
                <a:latin typeface="+mn-lt"/>
                <a:ea typeface="+mn-ea"/>
                <a:cs typeface="+mn-cs"/>
              </a:rPr>
              <a:t>.</a:t>
            </a:r>
          </a:p>
          <a:p>
            <a:r>
              <a:rPr lang="en-US" sz="2000" dirty="0">
                <a:solidFill>
                  <a:schemeClr val="tx1"/>
                </a:solidFill>
                <a:latin typeface="+mn-lt"/>
                <a:ea typeface="+mn-ea"/>
                <a:cs typeface="+mn-cs"/>
              </a:rPr>
              <a:t>Because a use case is focused on the automated system, an actor is the role of the person or thing that initiates the computer activity. We emphasize this point by saying that actors have hands</a:t>
            </a:r>
            <a:r>
              <a:rPr lang="en-US" sz="2000" dirty="0" smtClean="0">
                <a:solidFill>
                  <a:schemeClr val="tx1"/>
                </a:solidFill>
                <a:latin typeface="+mn-lt"/>
                <a:ea typeface="+mn-ea"/>
                <a:cs typeface="+mn-cs"/>
              </a:rPr>
              <a:t>.</a:t>
            </a:r>
          </a:p>
          <a:p>
            <a:pPr lvl="0"/>
            <a:r>
              <a:rPr lang="en-US" sz="2000" dirty="0">
                <a:solidFill>
                  <a:schemeClr val="tx1"/>
                </a:solidFill>
                <a:latin typeface="+mn-lt"/>
                <a:ea typeface="+mn-ea"/>
                <a:cs typeface="+mn-cs"/>
              </a:rPr>
              <a:t>The naming of use cases will help to identify and describe use cases. The name of the use case should be the predicate part of a sentence that begins with the actor using the system to do something. </a:t>
            </a:r>
            <a:endParaRPr lang="en-US" sz="2000" dirty="0" smtClean="0">
              <a:solidFill>
                <a:schemeClr val="tx1"/>
              </a:solidFill>
              <a:latin typeface="+mn-lt"/>
              <a:ea typeface="+mn-ea"/>
              <a:cs typeface="+mn-cs"/>
            </a:endParaRPr>
          </a:p>
          <a:p>
            <a:pPr lvl="1"/>
            <a:r>
              <a:rPr lang="en-US" sz="1600" dirty="0" smtClean="0">
                <a:solidFill>
                  <a:schemeClr val="tx1"/>
                </a:solidFill>
                <a:latin typeface="+mn-lt"/>
                <a:ea typeface="+mn-ea"/>
                <a:cs typeface="+mn-cs"/>
              </a:rPr>
              <a:t>For </a:t>
            </a:r>
            <a:r>
              <a:rPr lang="en-US" sz="1600" dirty="0">
                <a:solidFill>
                  <a:schemeClr val="tx1"/>
                </a:solidFill>
                <a:latin typeface="+mn-lt"/>
                <a:ea typeface="+mn-ea"/>
                <a:cs typeface="+mn-cs"/>
              </a:rPr>
              <a:t>example, “An order clerk uses the system to ‘create a new order’.”  </a:t>
            </a:r>
            <a:endParaRPr lang="en-ZA" sz="1600" dirty="0">
              <a:solidFill>
                <a:schemeClr val="tx1"/>
              </a:solidFill>
              <a:latin typeface="+mn-lt"/>
              <a:ea typeface="+mn-ea"/>
              <a:cs typeface="+mn-cs"/>
            </a:endParaRPr>
          </a:p>
          <a:p>
            <a:endParaRPr lang="en-GB"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5216</TotalTime>
  <Words>1871</Words>
  <Application>Microsoft Office PowerPoint</Application>
  <PresentationFormat>On-screen Show (4:3)</PresentationFormat>
  <Paragraphs>239</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Network</vt:lpstr>
      <vt:lpstr>Use Case Driven Analysis</vt:lpstr>
      <vt:lpstr>Revision</vt:lpstr>
      <vt:lpstr>Overview</vt:lpstr>
      <vt:lpstr>Overview (continues)</vt:lpstr>
      <vt:lpstr>Overview (continues)</vt:lpstr>
      <vt:lpstr>UML:</vt:lpstr>
      <vt:lpstr>Objective</vt:lpstr>
      <vt:lpstr>LO:</vt:lpstr>
      <vt:lpstr>Use Case (Revision)</vt:lpstr>
      <vt:lpstr>Scope of a use case </vt:lpstr>
      <vt:lpstr>PowerPoint Presentation</vt:lpstr>
      <vt:lpstr>Procedure to follow:</vt:lpstr>
      <vt:lpstr>Use case: Scope/Detail</vt:lpstr>
      <vt:lpstr>Fully Developed Use Case Descriptions</vt:lpstr>
      <vt:lpstr>(continues)</vt:lpstr>
      <vt:lpstr>(continues)</vt:lpstr>
      <vt:lpstr>PowerPoint Presentation</vt:lpstr>
      <vt:lpstr>(continues)</vt:lpstr>
      <vt:lpstr>Think more deeply</vt:lpstr>
      <vt:lpstr>PowerPoint Presentation</vt:lpstr>
      <vt:lpstr>PowerPoint Presentation</vt:lpstr>
      <vt:lpstr>System Sequence Diagram:</vt:lpstr>
      <vt:lpstr>PowerPoint Presentation</vt:lpstr>
      <vt:lpstr>System Sequence Diagram (SSD)</vt:lpstr>
      <vt:lpstr>System Sequence Diagram (SSD) Notation</vt:lpstr>
      <vt:lpstr>SSD: Syntax and Semantics</vt:lpstr>
      <vt:lpstr>SSD: Message</vt:lpstr>
      <vt:lpstr>Message Notation</vt:lpstr>
      <vt:lpstr>Steps for Developing SSD</vt:lpstr>
      <vt:lpstr>SSD Message Examples with Loop Frame  </vt:lpstr>
      <vt:lpstr>SSD Message Examples  Opt Frame (optional)   Alt Frame (if-else)  </vt:lpstr>
      <vt:lpstr>PowerPoint Presentation</vt:lpstr>
      <vt:lpstr>Homework (Ch 5, Problem 1)</vt:lpstr>
      <vt:lpstr>Homework</vt:lpstr>
      <vt:lpstr>Problems: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From bla to bla</dc:title>
  <dc:creator>John</dc:creator>
  <cp:lastModifiedBy>Barend Frederik Nel</cp:lastModifiedBy>
  <cp:revision>115</cp:revision>
  <cp:lastPrinted>1601-01-01T00:00:00Z</cp:lastPrinted>
  <dcterms:created xsi:type="dcterms:W3CDTF">2011-10-31T16:54:53Z</dcterms:created>
  <dcterms:modified xsi:type="dcterms:W3CDTF">2017-04-17T19:30:47Z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