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22"/>
  </p:notes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759" autoAdjust="0"/>
  </p:normalViewPr>
  <p:slideViewPr>
    <p:cSldViewPr>
      <p:cViewPr varScale="1">
        <p:scale>
          <a:sx n="74" d="100"/>
          <a:sy n="74" d="100"/>
        </p:scale>
        <p:origin x="-11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5B27521-1B8E-433F-916E-F2E040A69C02}" type="slidenum">
              <a:rPr lang="en-US"/>
              <a:pPr/>
              <a:t>‹#›</a:t>
            </a:fld>
            <a:endParaRPr lang="en-US"/>
          </a:p>
        </p:txBody>
      </p:sp>
    </p:spTree>
    <p:extLst>
      <p:ext uri="{BB962C8B-B14F-4D97-AF65-F5344CB8AC3E}">
        <p14:creationId xmlns:p14="http://schemas.microsoft.com/office/powerpoint/2010/main" val="1235693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r>
              <a:rPr lang="en-US" altLang="en-US"/>
              <a:t>Systems Analysis and Design in a Changing World, 6th Edition</a:t>
            </a:r>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7F756D40-1643-4F58-81BE-3D9D4C7A13A8}"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18AC623F-97FF-4651-BEE2-071C0DA8BC6A}" type="slidenum">
              <a:rPr lang="en-US" altLang="en-US"/>
              <a:pPr/>
              <a:t>‹#›</a:t>
            </a:fld>
            <a:endParaRPr lang="en-US" altLang="en-US"/>
          </a:p>
        </p:txBody>
      </p:sp>
    </p:spTree>
    <p:extLst>
      <p:ext uri="{BB962C8B-B14F-4D97-AF65-F5344CB8AC3E}">
        <p14:creationId xmlns:p14="http://schemas.microsoft.com/office/powerpoint/2010/main" val="2911284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1383AB65-FC97-419B-9735-CD56635DD35F}" type="slidenum">
              <a:rPr lang="en-US" altLang="en-US"/>
              <a:pPr/>
              <a:t>‹#›</a:t>
            </a:fld>
            <a:endParaRPr lang="en-US" altLang="en-US"/>
          </a:p>
        </p:txBody>
      </p:sp>
    </p:spTree>
    <p:extLst>
      <p:ext uri="{BB962C8B-B14F-4D97-AF65-F5344CB8AC3E}">
        <p14:creationId xmlns:p14="http://schemas.microsoft.com/office/powerpoint/2010/main" val="1647153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D2199E9D-4F1B-4B9B-B22F-EBC727F7CE4C}" type="slidenum">
              <a:rPr lang="en-US" altLang="en-US"/>
              <a:pPr/>
              <a:t>‹#›</a:t>
            </a:fld>
            <a:endParaRPr lang="en-US" altLang="en-US"/>
          </a:p>
        </p:txBody>
      </p:sp>
    </p:spTree>
    <p:extLst>
      <p:ext uri="{BB962C8B-B14F-4D97-AF65-F5344CB8AC3E}">
        <p14:creationId xmlns:p14="http://schemas.microsoft.com/office/powerpoint/2010/main" val="3126980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a:xfrm>
            <a:off x="7543800" y="6248400"/>
            <a:ext cx="1143000" cy="457200"/>
          </a:xfrm>
        </p:spPr>
        <p:txBody>
          <a:bodyPr/>
          <a:lstStyle>
            <a:lvl1pPr>
              <a:defRPr/>
            </a:lvl1pPr>
          </a:lstStyle>
          <a:p>
            <a:fld id="{9DEDBF21-7634-4E3D-9E24-7CD99DA8618B}" type="slidenum">
              <a:rPr lang="en-US" altLang="en-US"/>
              <a:pPr/>
              <a:t>‹#›</a:t>
            </a:fld>
            <a:endParaRPr lang="en-US" altLang="en-US"/>
          </a:p>
        </p:txBody>
      </p:sp>
    </p:spTree>
    <p:extLst>
      <p:ext uri="{BB962C8B-B14F-4D97-AF65-F5344CB8AC3E}">
        <p14:creationId xmlns:p14="http://schemas.microsoft.com/office/powerpoint/2010/main" val="230914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E458D56F-3072-42C8-8619-75A915AEC297}" type="slidenum">
              <a:rPr lang="en-US" altLang="en-US"/>
              <a:pPr/>
              <a:t>‹#›</a:t>
            </a:fld>
            <a:endParaRPr lang="en-US" altLang="en-US"/>
          </a:p>
        </p:txBody>
      </p:sp>
    </p:spTree>
    <p:extLst>
      <p:ext uri="{BB962C8B-B14F-4D97-AF65-F5344CB8AC3E}">
        <p14:creationId xmlns:p14="http://schemas.microsoft.com/office/powerpoint/2010/main" val="800133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5C9D8F63-46E0-413C-A805-5A09C2E8C3A1}" type="slidenum">
              <a:rPr lang="en-US" altLang="en-US"/>
              <a:pPr/>
              <a:t>‹#›</a:t>
            </a:fld>
            <a:endParaRPr lang="en-US" altLang="en-US"/>
          </a:p>
        </p:txBody>
      </p:sp>
    </p:spTree>
    <p:extLst>
      <p:ext uri="{BB962C8B-B14F-4D97-AF65-F5344CB8AC3E}">
        <p14:creationId xmlns:p14="http://schemas.microsoft.com/office/powerpoint/2010/main" val="1833095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52B2171A-6712-48EB-A0E0-089C95677458}" type="slidenum">
              <a:rPr lang="en-US" altLang="en-US"/>
              <a:pPr/>
              <a:t>‹#›</a:t>
            </a:fld>
            <a:endParaRPr lang="en-US" altLang="en-US"/>
          </a:p>
        </p:txBody>
      </p:sp>
    </p:spTree>
    <p:extLst>
      <p:ext uri="{BB962C8B-B14F-4D97-AF65-F5344CB8AC3E}">
        <p14:creationId xmlns:p14="http://schemas.microsoft.com/office/powerpoint/2010/main" val="17958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9" name="Slide Number Placeholder 8"/>
          <p:cNvSpPr>
            <a:spLocks noGrp="1"/>
          </p:cNvSpPr>
          <p:nvPr>
            <p:ph type="sldNum" sz="quarter" idx="12"/>
          </p:nvPr>
        </p:nvSpPr>
        <p:spPr/>
        <p:txBody>
          <a:bodyPr/>
          <a:lstStyle>
            <a:lvl1pPr>
              <a:defRPr/>
            </a:lvl1pPr>
          </a:lstStyle>
          <a:p>
            <a:fld id="{AC06B193-5FFF-419C-8C20-474739872117}" type="slidenum">
              <a:rPr lang="en-US" altLang="en-US"/>
              <a:pPr/>
              <a:t>‹#›</a:t>
            </a:fld>
            <a:endParaRPr lang="en-US" altLang="en-US"/>
          </a:p>
        </p:txBody>
      </p:sp>
    </p:spTree>
    <p:extLst>
      <p:ext uri="{BB962C8B-B14F-4D97-AF65-F5344CB8AC3E}">
        <p14:creationId xmlns:p14="http://schemas.microsoft.com/office/powerpoint/2010/main" val="140164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p:txBody>
          <a:bodyPr/>
          <a:lstStyle>
            <a:lvl1pPr>
              <a:defRPr/>
            </a:lvl1pPr>
          </a:lstStyle>
          <a:p>
            <a:fld id="{355D32C2-B143-4F09-B23B-2727E9A44404}" type="slidenum">
              <a:rPr lang="en-US" altLang="en-US"/>
              <a:pPr/>
              <a:t>‹#›</a:t>
            </a:fld>
            <a:endParaRPr lang="en-US" altLang="en-US"/>
          </a:p>
        </p:txBody>
      </p:sp>
    </p:spTree>
    <p:extLst>
      <p:ext uri="{BB962C8B-B14F-4D97-AF65-F5344CB8AC3E}">
        <p14:creationId xmlns:p14="http://schemas.microsoft.com/office/powerpoint/2010/main" val="2886844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4" name="Slide Number Placeholder 3"/>
          <p:cNvSpPr>
            <a:spLocks noGrp="1"/>
          </p:cNvSpPr>
          <p:nvPr>
            <p:ph type="sldNum" sz="quarter" idx="12"/>
          </p:nvPr>
        </p:nvSpPr>
        <p:spPr/>
        <p:txBody>
          <a:bodyPr/>
          <a:lstStyle>
            <a:lvl1pPr>
              <a:defRPr/>
            </a:lvl1pPr>
          </a:lstStyle>
          <a:p>
            <a:fld id="{08F80BA4-8211-4F4E-9E26-78E5C9E09AEB}" type="slidenum">
              <a:rPr lang="en-US" altLang="en-US"/>
              <a:pPr/>
              <a:t>‹#›</a:t>
            </a:fld>
            <a:endParaRPr lang="en-US" altLang="en-US"/>
          </a:p>
        </p:txBody>
      </p:sp>
    </p:spTree>
    <p:extLst>
      <p:ext uri="{BB962C8B-B14F-4D97-AF65-F5344CB8AC3E}">
        <p14:creationId xmlns:p14="http://schemas.microsoft.com/office/powerpoint/2010/main" val="117386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C375914F-9B21-42F2-9D00-C09B42000AA7}" type="slidenum">
              <a:rPr lang="en-US" altLang="en-US"/>
              <a:pPr/>
              <a:t>‹#›</a:t>
            </a:fld>
            <a:endParaRPr lang="en-US" altLang="en-US"/>
          </a:p>
        </p:txBody>
      </p:sp>
    </p:spTree>
    <p:extLst>
      <p:ext uri="{BB962C8B-B14F-4D97-AF65-F5344CB8AC3E}">
        <p14:creationId xmlns:p14="http://schemas.microsoft.com/office/powerpoint/2010/main" val="44361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ADDE922F-BD75-444A-9C9A-961741657B59}" type="slidenum">
              <a:rPr lang="en-US" altLang="en-US"/>
              <a:pPr/>
              <a:t>‹#›</a:t>
            </a:fld>
            <a:endParaRPr lang="en-US" altLang="en-US"/>
          </a:p>
        </p:txBody>
      </p:sp>
    </p:spTree>
    <p:extLst>
      <p:ext uri="{BB962C8B-B14F-4D97-AF65-F5344CB8AC3E}">
        <p14:creationId xmlns:p14="http://schemas.microsoft.com/office/powerpoint/2010/main" val="1208894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Systems Analysis and Design in a Changing World, 6th Edition</a:t>
            </a:r>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2C477F0-2319-4F17-96F5-139036160297}"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ZA"/>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timing>
    <p:tnLst>
      <p:par>
        <p:cTn id="1" dur="indefinite" restart="never" nodeType="tmRoot"/>
      </p:par>
    </p:tnLst>
  </p:timing>
  <p:hf hd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cs typeface="Arial" charset="0"/>
        </a:defRPr>
      </a:lvl2pPr>
      <a:lvl3pPr algn="l" rtl="0" fontAlgn="base">
        <a:spcBef>
          <a:spcPct val="0"/>
        </a:spcBef>
        <a:spcAft>
          <a:spcPct val="0"/>
        </a:spcAft>
        <a:defRPr sz="3900" b="1">
          <a:solidFill>
            <a:schemeClr val="tx2"/>
          </a:solidFill>
          <a:latin typeface="Arial" charset="0"/>
          <a:cs typeface="Arial" charset="0"/>
        </a:defRPr>
      </a:lvl3pPr>
      <a:lvl4pPr algn="l" rtl="0" fontAlgn="base">
        <a:spcBef>
          <a:spcPct val="0"/>
        </a:spcBef>
        <a:spcAft>
          <a:spcPct val="0"/>
        </a:spcAft>
        <a:defRPr sz="3900" b="1">
          <a:solidFill>
            <a:schemeClr val="tx2"/>
          </a:solidFill>
          <a:latin typeface="Arial" charset="0"/>
          <a:cs typeface="Arial" charset="0"/>
        </a:defRPr>
      </a:lvl4pPr>
      <a:lvl5pPr algn="l" rtl="0" fontAlgn="base">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685800" y="609600"/>
            <a:ext cx="6411913" cy="1143000"/>
          </a:xfrm>
        </p:spPr>
        <p:txBody>
          <a:bodyPr/>
          <a:lstStyle/>
          <a:p>
            <a:pPr algn="l"/>
            <a:r>
              <a:rPr lang="en-US" sz="3600" dirty="0" smtClean="0"/>
              <a:t>Use Case Driven Analysis</a:t>
            </a:r>
            <a:endParaRPr lang="en-US" sz="3600" dirty="0"/>
          </a:p>
        </p:txBody>
      </p:sp>
      <p:sp>
        <p:nvSpPr>
          <p:cNvPr id="67587" name="Rectangle 3"/>
          <p:cNvSpPr>
            <a:spLocks noGrp="1" noChangeArrowheads="1"/>
          </p:cNvSpPr>
          <p:nvPr>
            <p:ph type="subTitle" idx="1"/>
          </p:nvPr>
        </p:nvSpPr>
        <p:spPr>
          <a:xfrm>
            <a:off x="1524000" y="3656013"/>
            <a:ext cx="5029200" cy="1522412"/>
          </a:xfrm>
        </p:spPr>
        <p:txBody>
          <a:bodyPr/>
          <a:lstStyle/>
          <a:p>
            <a:pPr>
              <a:lnSpc>
                <a:spcPct val="80000"/>
              </a:lnSpc>
            </a:pPr>
            <a:r>
              <a:rPr lang="en-US" sz="2400" dirty="0" smtClean="0"/>
              <a:t>Revision: The bigger picture</a:t>
            </a:r>
            <a:endParaRPr lang="en-US" sz="2400" dirty="0"/>
          </a:p>
        </p:txBody>
      </p:sp>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r>
              <a:rPr lang="en-US" sz="2000" b="1" dirty="0">
                <a:solidFill>
                  <a:schemeClr val="tx2"/>
                </a:solidFill>
              </a:rPr>
              <a:t/>
            </a:r>
            <a:br>
              <a:rPr lang="en-US" sz="2000" b="1" dirty="0">
                <a:solidFill>
                  <a:schemeClr val="tx2"/>
                </a:solidFill>
              </a:rPr>
            </a:br>
            <a:r>
              <a:rPr lang="en-US" sz="4000" b="1" dirty="0">
                <a:solidFill>
                  <a:schemeClr val="tx2"/>
                </a:solidFill>
              </a:rPr>
              <a:t>Chapter </a:t>
            </a:r>
            <a:r>
              <a:rPr lang="en-US" sz="4000" b="1" dirty="0" smtClean="0">
                <a:solidFill>
                  <a:schemeClr val="tx2"/>
                </a:solidFill>
              </a:rPr>
              <a:t>1-5</a:t>
            </a:r>
            <a:endParaRPr lang="en-US" sz="4000" b="1"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Use case vs. scenario:</a:t>
            </a:r>
            <a:endParaRPr lang="en-ZA" dirty="0"/>
          </a:p>
        </p:txBody>
      </p:sp>
      <p:sp>
        <p:nvSpPr>
          <p:cNvPr id="3" name="Content Placeholder 2"/>
          <p:cNvSpPr>
            <a:spLocks noGrp="1"/>
          </p:cNvSpPr>
          <p:nvPr>
            <p:ph idx="1"/>
          </p:nvPr>
        </p:nvSpPr>
        <p:spPr/>
        <p:txBody>
          <a:bodyPr/>
          <a:lstStyle/>
          <a:p>
            <a:r>
              <a:rPr lang="en-ZA" sz="2400" dirty="0"/>
              <a:t>A use case is the </a:t>
            </a:r>
            <a:r>
              <a:rPr lang="en-ZA" sz="2400" b="1" dirty="0"/>
              <a:t>generalized</a:t>
            </a:r>
            <a:r>
              <a:rPr lang="en-ZA" sz="2400" dirty="0"/>
              <a:t> version, and a scenario is a </a:t>
            </a:r>
            <a:r>
              <a:rPr lang="en-ZA" sz="2400" b="1" dirty="0"/>
              <a:t>particular instance </a:t>
            </a:r>
            <a:r>
              <a:rPr lang="en-ZA" sz="2400" dirty="0"/>
              <a:t>of it. The best way to explain this concept is with an example. </a:t>
            </a:r>
            <a:endParaRPr lang="en-ZA" sz="2400" dirty="0" smtClean="0"/>
          </a:p>
          <a:p>
            <a:pPr lvl="1"/>
            <a:r>
              <a:rPr lang="en-ZA" sz="2000" dirty="0" smtClean="0"/>
              <a:t>A </a:t>
            </a:r>
            <a:r>
              <a:rPr lang="en-ZA" sz="2000" dirty="0"/>
              <a:t>generalized use case of </a:t>
            </a:r>
            <a:r>
              <a:rPr lang="en-ZA" sz="2000" b="1" i="1" dirty="0"/>
              <a:t>Purchase </a:t>
            </a:r>
            <a:r>
              <a:rPr lang="en-ZA" sz="2000" b="1" i="1" dirty="0" smtClean="0"/>
              <a:t>Product </a:t>
            </a:r>
            <a:r>
              <a:rPr lang="en-ZA" sz="2000" dirty="0" smtClean="0"/>
              <a:t>is </a:t>
            </a:r>
            <a:r>
              <a:rPr lang="en-ZA" sz="2000" dirty="0"/>
              <a:t>different for shopping </a:t>
            </a:r>
            <a:r>
              <a:rPr lang="en-ZA" sz="2000" b="1" dirty="0"/>
              <a:t>online</a:t>
            </a:r>
            <a:r>
              <a:rPr lang="en-ZA" sz="2000" dirty="0"/>
              <a:t> than it is for shopping </a:t>
            </a:r>
            <a:r>
              <a:rPr lang="en-ZA" sz="2000" b="1" dirty="0"/>
              <a:t>in a store</a:t>
            </a:r>
            <a:r>
              <a:rPr lang="en-ZA" sz="2000" dirty="0"/>
              <a:t>. The online version has many more computer system related steps to find </a:t>
            </a:r>
            <a:r>
              <a:rPr lang="en-ZA" sz="2000" dirty="0" smtClean="0"/>
              <a:t>product, catalogue showing images, </a:t>
            </a:r>
            <a:r>
              <a:rPr lang="en-ZA" sz="2000" dirty="0"/>
              <a:t>add it to the shopping cart, and then  checking out.  </a:t>
            </a:r>
            <a:endParaRPr lang="en-ZA" sz="2000" dirty="0" smtClean="0"/>
          </a:p>
          <a:p>
            <a:pPr lvl="1"/>
            <a:r>
              <a:rPr lang="en-ZA" sz="2000" dirty="0" smtClean="0"/>
              <a:t>The </a:t>
            </a:r>
            <a:r>
              <a:rPr lang="en-ZA" sz="2000" dirty="0"/>
              <a:t>store version does not involve the computer system until it is time to check out.  So even though the </a:t>
            </a:r>
            <a:r>
              <a:rPr lang="en-ZA" sz="2000" b="1" dirty="0"/>
              <a:t>general use case </a:t>
            </a:r>
            <a:r>
              <a:rPr lang="en-ZA" sz="2000" dirty="0"/>
              <a:t>is the same, the internal processing flow is very different.  Hence, each version must be documented separately</a:t>
            </a:r>
            <a:endParaRPr lang="en-ZA" sz="20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10</a:t>
            </a:fld>
            <a:endParaRPr lang="en-US" altLang="en-US"/>
          </a:p>
        </p:txBody>
      </p:sp>
    </p:spTree>
    <p:extLst>
      <p:ext uri="{BB962C8B-B14F-4D97-AF65-F5344CB8AC3E}">
        <p14:creationId xmlns:p14="http://schemas.microsoft.com/office/powerpoint/2010/main" val="2715915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Conclusion:</a:t>
            </a:r>
            <a:endParaRPr lang="en-ZA" dirty="0"/>
          </a:p>
        </p:txBody>
      </p:sp>
      <p:sp>
        <p:nvSpPr>
          <p:cNvPr id="3" name="Content Placeholder 2"/>
          <p:cNvSpPr>
            <a:spLocks noGrp="1"/>
          </p:cNvSpPr>
          <p:nvPr>
            <p:ph idx="1"/>
          </p:nvPr>
        </p:nvSpPr>
        <p:spPr/>
        <p:txBody>
          <a:bodyPr/>
          <a:lstStyle/>
          <a:p>
            <a:r>
              <a:rPr lang="en-ZA" dirty="0"/>
              <a:t>S</a:t>
            </a:r>
            <a:r>
              <a:rPr lang="en-ZA" dirty="0" smtClean="0"/>
              <a:t>everal </a:t>
            </a:r>
            <a:r>
              <a:rPr lang="en-ZA" dirty="0"/>
              <a:t>variations of the business steps exist within a single use case. </a:t>
            </a:r>
            <a:endParaRPr lang="en-ZA" dirty="0" smtClean="0"/>
          </a:p>
          <a:p>
            <a:r>
              <a:rPr lang="en-ZA" dirty="0" smtClean="0"/>
              <a:t>These </a:t>
            </a:r>
            <a:r>
              <a:rPr lang="en-ZA" dirty="0"/>
              <a:t>different flows of activities are called </a:t>
            </a:r>
            <a:r>
              <a:rPr lang="en-ZA" b="1" dirty="0"/>
              <a:t>scenarios </a:t>
            </a:r>
            <a:r>
              <a:rPr lang="en-ZA" dirty="0"/>
              <a:t>or sometimes</a:t>
            </a:r>
            <a:r>
              <a:rPr lang="en-ZA" b="1" dirty="0"/>
              <a:t> use  case instances</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11</a:t>
            </a:fld>
            <a:endParaRPr lang="en-US" altLang="en-US"/>
          </a:p>
        </p:txBody>
      </p:sp>
    </p:spTree>
    <p:extLst>
      <p:ext uri="{BB962C8B-B14F-4D97-AF65-F5344CB8AC3E}">
        <p14:creationId xmlns:p14="http://schemas.microsoft.com/office/powerpoint/2010/main" val="3273968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Pre- Post Conditions:</a:t>
            </a:r>
            <a:endParaRPr lang="en-ZA" dirty="0"/>
          </a:p>
        </p:txBody>
      </p:sp>
      <p:sp>
        <p:nvSpPr>
          <p:cNvPr id="3" name="Content Placeholder 2"/>
          <p:cNvSpPr>
            <a:spLocks noGrp="1"/>
          </p:cNvSpPr>
          <p:nvPr>
            <p:ph idx="1"/>
          </p:nvPr>
        </p:nvSpPr>
        <p:spPr/>
        <p:txBody>
          <a:bodyPr/>
          <a:lstStyle/>
          <a:p>
            <a:r>
              <a:rPr lang="en-ZA" dirty="0"/>
              <a:t>Almost all  pre-conditions and post-conditions have to do with the data in the database, its availability, and its condition. </a:t>
            </a:r>
            <a:r>
              <a:rPr lang="en-ZA" dirty="0" smtClean="0"/>
              <a:t>Example: </a:t>
            </a:r>
          </a:p>
          <a:p>
            <a:pPr lvl="1"/>
            <a:r>
              <a:rPr lang="en-ZA" dirty="0" smtClean="0"/>
              <a:t>Purchasing Product.</a:t>
            </a:r>
          </a:p>
          <a:p>
            <a:pPr lvl="1"/>
            <a:r>
              <a:rPr lang="en-ZA" dirty="0" smtClean="0"/>
              <a:t>In </a:t>
            </a:r>
            <a:r>
              <a:rPr lang="en-ZA" dirty="0"/>
              <a:t>order for the </a:t>
            </a:r>
            <a:r>
              <a:rPr lang="en-ZA" i="1" dirty="0"/>
              <a:t>Purchase </a:t>
            </a:r>
            <a:r>
              <a:rPr lang="en-ZA" i="1" dirty="0" smtClean="0"/>
              <a:t>product </a:t>
            </a:r>
            <a:r>
              <a:rPr lang="en-ZA" dirty="0" smtClean="0"/>
              <a:t>use </a:t>
            </a:r>
            <a:r>
              <a:rPr lang="en-ZA" dirty="0"/>
              <a:t>case to even begin, there must be </a:t>
            </a:r>
            <a:r>
              <a:rPr lang="en-ZA" dirty="0" smtClean="0"/>
              <a:t>product “available”. </a:t>
            </a:r>
            <a:r>
              <a:rPr lang="en-ZA" dirty="0"/>
              <a:t>Depending on the users definition, a customer data record may also need to be in existence.  These are </a:t>
            </a:r>
            <a:r>
              <a:rPr lang="en-ZA" b="1" dirty="0"/>
              <a:t>pre-conditions</a:t>
            </a:r>
            <a:r>
              <a:rPr lang="en-ZA" dirty="0"/>
              <a:t>. </a:t>
            </a:r>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12</a:t>
            </a:fld>
            <a:endParaRPr lang="en-US" altLang="en-US"/>
          </a:p>
        </p:txBody>
      </p:sp>
    </p:spTree>
    <p:extLst>
      <p:ext uri="{BB962C8B-B14F-4D97-AF65-F5344CB8AC3E}">
        <p14:creationId xmlns:p14="http://schemas.microsoft.com/office/powerpoint/2010/main" val="3381355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Post- condition:</a:t>
            </a:r>
            <a:endParaRPr lang="en-ZA" dirty="0"/>
          </a:p>
        </p:txBody>
      </p:sp>
      <p:sp>
        <p:nvSpPr>
          <p:cNvPr id="3" name="Content Placeholder 2"/>
          <p:cNvSpPr>
            <a:spLocks noGrp="1"/>
          </p:cNvSpPr>
          <p:nvPr>
            <p:ph idx="1"/>
          </p:nvPr>
        </p:nvSpPr>
        <p:spPr/>
        <p:txBody>
          <a:bodyPr/>
          <a:lstStyle/>
          <a:p>
            <a:r>
              <a:rPr lang="en-ZA" sz="2800" b="1" dirty="0"/>
              <a:t>After</a:t>
            </a:r>
            <a:r>
              <a:rPr lang="en-ZA" sz="2800" dirty="0"/>
              <a:t> the use case has finished executing, then there must also be a </a:t>
            </a:r>
            <a:endParaRPr lang="en-ZA" sz="2800" dirty="0" smtClean="0"/>
          </a:p>
          <a:p>
            <a:pPr lvl="1"/>
            <a:r>
              <a:rPr lang="en-ZA" sz="2400" b="1" dirty="0" smtClean="0"/>
              <a:t>Reduction</a:t>
            </a:r>
            <a:r>
              <a:rPr lang="en-ZA" sz="2400" dirty="0" smtClean="0"/>
              <a:t> </a:t>
            </a:r>
            <a:r>
              <a:rPr lang="en-ZA" sz="2400" dirty="0"/>
              <a:t>in </a:t>
            </a:r>
            <a:r>
              <a:rPr lang="en-ZA" sz="2400" dirty="0" smtClean="0"/>
              <a:t>product’s inventory</a:t>
            </a:r>
            <a:r>
              <a:rPr lang="en-ZA" sz="2400" dirty="0"/>
              <a:t>, and there must be a purchase object in a particular </a:t>
            </a:r>
            <a:r>
              <a:rPr lang="en-ZA" sz="2400" b="1" dirty="0"/>
              <a:t>status</a:t>
            </a:r>
            <a:r>
              <a:rPr lang="en-ZA" sz="2400" dirty="0"/>
              <a:t> (such as </a:t>
            </a:r>
            <a:r>
              <a:rPr lang="en-ZA" sz="2400" b="1" dirty="0"/>
              <a:t>ready for shipping</a:t>
            </a:r>
            <a:r>
              <a:rPr lang="en-ZA" sz="2400" dirty="0"/>
              <a:t>).  </a:t>
            </a:r>
            <a:endParaRPr lang="en-ZA" sz="2400" dirty="0" smtClean="0"/>
          </a:p>
          <a:p>
            <a:pPr lvl="1"/>
            <a:r>
              <a:rPr lang="en-ZA" sz="2400" dirty="0" smtClean="0"/>
              <a:t>Depending </a:t>
            </a:r>
            <a:r>
              <a:rPr lang="en-ZA" sz="2400" dirty="0"/>
              <a:t>on the requirements there must either be a </a:t>
            </a:r>
            <a:r>
              <a:rPr lang="en-ZA" sz="2400" b="1" dirty="0"/>
              <a:t>payment</a:t>
            </a:r>
            <a:r>
              <a:rPr lang="en-ZA" sz="2400" dirty="0"/>
              <a:t> object, or perhaps and increase in the </a:t>
            </a:r>
            <a:r>
              <a:rPr lang="en-ZA" sz="2400" b="1" dirty="0"/>
              <a:t>customer account value</a:t>
            </a:r>
            <a:r>
              <a:rPr lang="en-ZA" sz="2400" dirty="0"/>
              <a:t>.  </a:t>
            </a:r>
            <a:endParaRPr lang="en-ZA" sz="2400" dirty="0" smtClean="0"/>
          </a:p>
          <a:p>
            <a:pPr lvl="1"/>
            <a:r>
              <a:rPr lang="en-ZA" sz="2400" dirty="0" smtClean="0"/>
              <a:t>Q: Can you think of a situation when “customer account value” can become a </a:t>
            </a:r>
            <a:r>
              <a:rPr lang="en-ZA" sz="2400" b="1" dirty="0" smtClean="0"/>
              <a:t>state</a:t>
            </a:r>
            <a:r>
              <a:rPr lang="en-ZA" sz="2400" dirty="0" smtClean="0"/>
              <a:t>?</a:t>
            </a:r>
            <a:endParaRPr lang="en-ZA" sz="24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13</a:t>
            </a:fld>
            <a:endParaRPr lang="en-US" altLang="en-US"/>
          </a:p>
        </p:txBody>
      </p:sp>
    </p:spTree>
    <p:extLst>
      <p:ext uri="{BB962C8B-B14F-4D97-AF65-F5344CB8AC3E}">
        <p14:creationId xmlns:p14="http://schemas.microsoft.com/office/powerpoint/2010/main" val="1422058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Complete “view”:</a:t>
            </a:r>
            <a:endParaRPr lang="en-ZA" dirty="0"/>
          </a:p>
        </p:txBody>
      </p:sp>
      <p:sp>
        <p:nvSpPr>
          <p:cNvPr id="3" name="Content Placeholder 2"/>
          <p:cNvSpPr>
            <a:spLocks noGrp="1"/>
          </p:cNvSpPr>
          <p:nvPr>
            <p:ph idx="1"/>
          </p:nvPr>
        </p:nvSpPr>
        <p:spPr/>
        <p:txBody>
          <a:bodyPr/>
          <a:lstStyle/>
          <a:p>
            <a:r>
              <a:rPr lang="en-ZA" dirty="0" smtClean="0"/>
              <a:t>It is important to understand that </a:t>
            </a:r>
            <a:r>
              <a:rPr lang="en-ZA" dirty="0"/>
              <a:t>all of these models </a:t>
            </a:r>
            <a:r>
              <a:rPr lang="en-ZA" b="1" dirty="0"/>
              <a:t>link together </a:t>
            </a:r>
            <a:r>
              <a:rPr lang="en-ZA" dirty="0"/>
              <a:t>to provide a </a:t>
            </a:r>
            <a:r>
              <a:rPr lang="en-ZA" b="1" dirty="0"/>
              <a:t>complete picture of the user's requirements</a:t>
            </a:r>
            <a:r>
              <a:rPr lang="en-ZA" dirty="0"/>
              <a:t>. </a:t>
            </a:r>
            <a:endParaRPr lang="en-ZA" dirty="0" smtClean="0"/>
          </a:p>
          <a:p>
            <a:r>
              <a:rPr lang="en-ZA" dirty="0" smtClean="0"/>
              <a:t>And</a:t>
            </a:r>
            <a:r>
              <a:rPr lang="en-ZA" dirty="0"/>
              <a:t>, it is extremely important that the models are </a:t>
            </a:r>
            <a:r>
              <a:rPr lang="en-ZA" b="1" dirty="0"/>
              <a:t>consistent</a:t>
            </a:r>
            <a:r>
              <a:rPr lang="en-ZA" dirty="0"/>
              <a:t> with each other. Information across all of these models must be consistent and provide a </a:t>
            </a:r>
            <a:r>
              <a:rPr lang="en-ZA" b="1" dirty="0"/>
              <a:t>unified picture of the requirements</a:t>
            </a:r>
            <a:endParaRPr lang="en-ZA" b="1"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14</a:t>
            </a:fld>
            <a:endParaRPr lang="en-US" altLang="en-US"/>
          </a:p>
        </p:txBody>
      </p:sp>
    </p:spTree>
    <p:extLst>
      <p:ext uri="{BB962C8B-B14F-4D97-AF65-F5344CB8AC3E}">
        <p14:creationId xmlns:p14="http://schemas.microsoft.com/office/powerpoint/2010/main" val="3708700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Conclusion:</a:t>
            </a:r>
            <a:endParaRPr lang="en-ZA" dirty="0"/>
          </a:p>
        </p:txBody>
      </p:sp>
      <p:sp>
        <p:nvSpPr>
          <p:cNvPr id="3" name="Content Placeholder 2"/>
          <p:cNvSpPr>
            <a:spLocks noGrp="1"/>
          </p:cNvSpPr>
          <p:nvPr>
            <p:ph idx="1"/>
          </p:nvPr>
        </p:nvSpPr>
        <p:spPr/>
        <p:txBody>
          <a:bodyPr/>
          <a:lstStyle/>
          <a:p>
            <a:r>
              <a:rPr lang="en-ZA" dirty="0"/>
              <a:t>Two diagrams are especially important because they provide an overview or comprehensive view of the entire </a:t>
            </a:r>
            <a:r>
              <a:rPr lang="en-ZA" dirty="0" smtClean="0"/>
              <a:t>system</a:t>
            </a:r>
            <a:r>
              <a:rPr lang="en-ZA" dirty="0"/>
              <a:t>:</a:t>
            </a:r>
            <a:endParaRPr lang="en-ZA" dirty="0" smtClean="0"/>
          </a:p>
          <a:p>
            <a:pPr lvl="1"/>
            <a:r>
              <a:rPr lang="en-ZA" dirty="0" smtClean="0"/>
              <a:t>One </a:t>
            </a:r>
            <a:r>
              <a:rPr lang="en-ZA" dirty="0"/>
              <a:t>is the </a:t>
            </a:r>
            <a:r>
              <a:rPr lang="en-ZA" b="1" dirty="0"/>
              <a:t>use case diagram</a:t>
            </a:r>
            <a:r>
              <a:rPr lang="en-ZA" dirty="0"/>
              <a:t>, which in its complete form identifies all of the use cases to be implemented. </a:t>
            </a:r>
            <a:endParaRPr lang="en-ZA" dirty="0" smtClean="0"/>
          </a:p>
          <a:p>
            <a:pPr lvl="1"/>
            <a:r>
              <a:rPr lang="en-ZA" dirty="0" smtClean="0"/>
              <a:t>The </a:t>
            </a:r>
            <a:r>
              <a:rPr lang="en-ZA" dirty="0"/>
              <a:t>other is the class diagram or the </a:t>
            </a:r>
            <a:r>
              <a:rPr lang="en-ZA" b="1" dirty="0"/>
              <a:t>domain model</a:t>
            </a:r>
            <a:r>
              <a:rPr lang="en-ZA" dirty="0"/>
              <a:t>, which provides information about all of the data items required</a:t>
            </a:r>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15</a:t>
            </a:fld>
            <a:endParaRPr lang="en-US" altLang="en-US"/>
          </a:p>
        </p:txBody>
      </p:sp>
    </p:spTree>
    <p:extLst>
      <p:ext uri="{BB962C8B-B14F-4D97-AF65-F5344CB8AC3E}">
        <p14:creationId xmlns:p14="http://schemas.microsoft.com/office/powerpoint/2010/main" val="1049385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Cont</a:t>
            </a:r>
            <a:r>
              <a:rPr lang="en-ZA" dirty="0" smtClean="0"/>
              <a:t>:</a:t>
            </a:r>
            <a:endParaRPr lang="en-ZA" dirty="0"/>
          </a:p>
        </p:txBody>
      </p:sp>
      <p:sp>
        <p:nvSpPr>
          <p:cNvPr id="3" name="Content Placeholder 2"/>
          <p:cNvSpPr>
            <a:spLocks noGrp="1"/>
          </p:cNvSpPr>
          <p:nvPr>
            <p:ph idx="1"/>
          </p:nvPr>
        </p:nvSpPr>
        <p:spPr/>
        <p:txBody>
          <a:bodyPr/>
          <a:lstStyle/>
          <a:p>
            <a:r>
              <a:rPr lang="en-US" dirty="0"/>
              <a:t>T</a:t>
            </a:r>
            <a:r>
              <a:rPr lang="en-US" sz="2800" dirty="0"/>
              <a:t>he Use case diagram feeds into the Use case descriptions, Activity diagrams, and SSDs, all of which document information about individual use cases.  </a:t>
            </a:r>
            <a:endParaRPr lang="en-US" sz="2800" dirty="0" smtClean="0"/>
          </a:p>
          <a:p>
            <a:r>
              <a:rPr lang="en-US" sz="2800" dirty="0" smtClean="0"/>
              <a:t>The </a:t>
            </a:r>
            <a:r>
              <a:rPr lang="en-US" sz="2800" dirty="0"/>
              <a:t>State machine diagram and to some extent the SSD are fed by the class diagram.  A state machine diagram covers only one class, where the SSD may refer to many different objects or attributes as parameters in the messages</a:t>
            </a:r>
            <a:r>
              <a:rPr lang="en-US" dirty="0"/>
              <a:t>. </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16</a:t>
            </a:fld>
            <a:endParaRPr lang="en-US" altLang="en-US"/>
          </a:p>
        </p:txBody>
      </p:sp>
    </p:spTree>
    <p:extLst>
      <p:ext uri="{BB962C8B-B14F-4D97-AF65-F5344CB8AC3E}">
        <p14:creationId xmlns:p14="http://schemas.microsoft.com/office/powerpoint/2010/main" val="59054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Quiz:</a:t>
            </a:r>
            <a:endParaRPr lang="en-ZA" dirty="0"/>
          </a:p>
        </p:txBody>
      </p:sp>
      <p:sp>
        <p:nvSpPr>
          <p:cNvPr id="3" name="Content Placeholder 2"/>
          <p:cNvSpPr>
            <a:spLocks noGrp="1"/>
          </p:cNvSpPr>
          <p:nvPr>
            <p:ph idx="1"/>
          </p:nvPr>
        </p:nvSpPr>
        <p:spPr/>
        <p:txBody>
          <a:bodyPr/>
          <a:lstStyle/>
          <a:p>
            <a:r>
              <a:rPr lang="en-US" dirty="0" smtClean="0"/>
              <a:t>Which </a:t>
            </a:r>
            <a:r>
              <a:rPr lang="en-US" dirty="0"/>
              <a:t>are the two overview or high-level diagrams? </a:t>
            </a:r>
            <a:endParaRPr lang="en-ZA" dirty="0"/>
          </a:p>
          <a:p>
            <a:r>
              <a:rPr lang="en-US" dirty="0" smtClean="0"/>
              <a:t>A </a:t>
            </a:r>
            <a:r>
              <a:rPr lang="en-US" dirty="0"/>
              <a:t>single use case is described in depth by which models? </a:t>
            </a:r>
            <a:endParaRPr lang="en-ZA" dirty="0"/>
          </a:p>
          <a:p>
            <a:r>
              <a:rPr lang="en-US" dirty="0" smtClean="0"/>
              <a:t>The </a:t>
            </a:r>
            <a:r>
              <a:rPr lang="en-US" dirty="0"/>
              <a:t>life of the objects in a single object class is described by which model? </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17</a:t>
            </a:fld>
            <a:endParaRPr lang="en-US" altLang="en-US"/>
          </a:p>
        </p:txBody>
      </p:sp>
    </p:spTree>
    <p:extLst>
      <p:ext uri="{BB962C8B-B14F-4D97-AF65-F5344CB8AC3E}">
        <p14:creationId xmlns:p14="http://schemas.microsoft.com/office/powerpoint/2010/main" val="2585947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Theory Test:</a:t>
            </a:r>
            <a:endParaRPr lang="en-ZA" dirty="0"/>
          </a:p>
        </p:txBody>
      </p:sp>
      <p:sp>
        <p:nvSpPr>
          <p:cNvPr id="3" name="Content Placeholder 2"/>
          <p:cNvSpPr>
            <a:spLocks noGrp="1"/>
          </p:cNvSpPr>
          <p:nvPr>
            <p:ph idx="1"/>
          </p:nvPr>
        </p:nvSpPr>
        <p:spPr/>
        <p:txBody>
          <a:bodyPr/>
          <a:lstStyle/>
          <a:p>
            <a:r>
              <a:rPr lang="en-ZA" dirty="0" smtClean="0"/>
              <a:t>Tuesday:</a:t>
            </a:r>
          </a:p>
          <a:p>
            <a:pPr lvl="1"/>
            <a:r>
              <a:rPr lang="en-ZA" dirty="0" smtClean="0"/>
              <a:t>Make sure you understand O-O paradigm</a:t>
            </a:r>
          </a:p>
          <a:p>
            <a:pPr lvl="1"/>
            <a:r>
              <a:rPr lang="en-ZA" dirty="0" smtClean="0"/>
              <a:t>Short questions on certain terms</a:t>
            </a:r>
          </a:p>
          <a:p>
            <a:pPr lvl="1"/>
            <a:r>
              <a:rPr lang="en-ZA" dirty="0" smtClean="0"/>
              <a:t>Questions on SSD and State machine</a:t>
            </a:r>
          </a:p>
          <a:p>
            <a:r>
              <a:rPr lang="en-ZA" dirty="0" smtClean="0"/>
              <a:t>Best of luck!</a:t>
            </a:r>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18</a:t>
            </a:fld>
            <a:endParaRPr lang="en-US" altLang="en-US"/>
          </a:p>
        </p:txBody>
      </p:sp>
    </p:spTree>
    <p:extLst>
      <p:ext uri="{BB962C8B-B14F-4D97-AF65-F5344CB8AC3E}">
        <p14:creationId xmlns:p14="http://schemas.microsoft.com/office/powerpoint/2010/main" val="4057916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Introduction </a:t>
            </a:r>
            <a:r>
              <a:rPr lang="en-ZA" dirty="0" smtClean="0">
                <a:sym typeface="Wingdings" panose="05000000000000000000" pitchFamily="2" charset="2"/>
              </a:rPr>
              <a:t> Conclusion</a:t>
            </a:r>
            <a:endParaRPr lang="en-ZA" dirty="0"/>
          </a:p>
        </p:txBody>
      </p:sp>
      <p:sp>
        <p:nvSpPr>
          <p:cNvPr id="3" name="Content Placeholder 2"/>
          <p:cNvSpPr>
            <a:spLocks noGrp="1"/>
          </p:cNvSpPr>
          <p:nvPr>
            <p:ph idx="1"/>
          </p:nvPr>
        </p:nvSpPr>
        <p:spPr/>
        <p:txBody>
          <a:bodyPr/>
          <a:lstStyle/>
          <a:p>
            <a:r>
              <a:rPr lang="en-ZA" dirty="0"/>
              <a:t>Mountains should be climbed with as little effort as possible and </a:t>
            </a:r>
            <a:r>
              <a:rPr lang="en-ZA" dirty="0" smtClean="0"/>
              <a:t>….</a:t>
            </a:r>
          </a:p>
          <a:p>
            <a:r>
              <a:rPr lang="en-ZA" dirty="0" smtClean="0"/>
              <a:t>“The </a:t>
            </a:r>
            <a:r>
              <a:rPr lang="en-ZA" dirty="0"/>
              <a:t>only Zen you find on the tops of mountains is the Zen you bring up </a:t>
            </a:r>
            <a:r>
              <a:rPr lang="en-ZA" dirty="0" smtClean="0"/>
              <a:t>there”</a:t>
            </a:r>
          </a:p>
          <a:p>
            <a:pPr lvl="1"/>
            <a:r>
              <a:rPr lang="en-ZA" dirty="0" smtClean="0"/>
              <a:t>“Zen and the art of motor cycle maintenance”</a:t>
            </a:r>
          </a:p>
          <a:p>
            <a:endParaRPr lang="en-ZA" dirty="0" smtClean="0"/>
          </a:p>
          <a:p>
            <a:pPr lvl="1"/>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19</a:t>
            </a:fld>
            <a:endParaRPr lang="en-US" altLang="en-US"/>
          </a:p>
        </p:txBody>
      </p:sp>
    </p:spTree>
    <p:extLst>
      <p:ext uri="{BB962C8B-B14F-4D97-AF65-F5344CB8AC3E}">
        <p14:creationId xmlns:p14="http://schemas.microsoft.com/office/powerpoint/2010/main" val="291112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8F80BA4-8211-4F4E-9E26-78E5C9E09AEB}" type="slidenum">
              <a:rPr lang="en-US" altLang="en-US" smtClean="0"/>
              <a:pPr/>
              <a:t>2</a:t>
            </a:fld>
            <a:endParaRPr lang="en-US" altLang="en-US"/>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438400"/>
            <a:ext cx="8507413" cy="2620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2057400" y="1043258"/>
            <a:ext cx="1981200" cy="523220"/>
          </a:xfrm>
          <a:prstGeom prst="rect">
            <a:avLst/>
          </a:prstGeom>
          <a:noFill/>
        </p:spPr>
        <p:txBody>
          <a:bodyPr wrap="square" rtlCol="0">
            <a:spAutoFit/>
          </a:bodyPr>
          <a:lstStyle/>
          <a:p>
            <a:r>
              <a:rPr lang="en-ZA" sz="2800" b="1" dirty="0" smtClean="0">
                <a:solidFill>
                  <a:srgbClr val="FF0000"/>
                </a:solidFill>
              </a:rPr>
              <a:t>Behaviour</a:t>
            </a:r>
            <a:endParaRPr lang="en-ZA" sz="2800" b="1" dirty="0">
              <a:solidFill>
                <a:srgbClr val="FF0000"/>
              </a:solidFill>
            </a:endParaRPr>
          </a:p>
        </p:txBody>
      </p:sp>
      <p:sp>
        <p:nvSpPr>
          <p:cNvPr id="6" name="TextBox 5"/>
          <p:cNvSpPr txBox="1"/>
          <p:nvPr/>
        </p:nvSpPr>
        <p:spPr>
          <a:xfrm>
            <a:off x="6096000" y="1043258"/>
            <a:ext cx="1981200" cy="523220"/>
          </a:xfrm>
          <a:prstGeom prst="rect">
            <a:avLst/>
          </a:prstGeom>
          <a:noFill/>
        </p:spPr>
        <p:txBody>
          <a:bodyPr wrap="square" rtlCol="0">
            <a:spAutoFit/>
          </a:bodyPr>
          <a:lstStyle/>
          <a:p>
            <a:r>
              <a:rPr lang="en-ZA" sz="2800" b="1" dirty="0" smtClean="0">
                <a:solidFill>
                  <a:srgbClr val="FF0000"/>
                </a:solidFill>
              </a:rPr>
              <a:t>        State</a:t>
            </a:r>
            <a:endParaRPr lang="en-ZA" sz="2800" b="1" dirty="0">
              <a:solidFill>
                <a:srgbClr val="FF0000"/>
              </a:solidFill>
            </a:endParaRPr>
          </a:p>
        </p:txBody>
      </p:sp>
    </p:spTree>
    <p:extLst>
      <p:ext uri="{BB962C8B-B14F-4D97-AF65-F5344CB8AC3E}">
        <p14:creationId xmlns:p14="http://schemas.microsoft.com/office/powerpoint/2010/main" val="3483603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Your mountain:</a:t>
            </a:r>
            <a:endParaRPr lang="en-ZA" dirty="0"/>
          </a:p>
        </p:txBody>
      </p:sp>
      <p:sp>
        <p:nvSpPr>
          <p:cNvPr id="3" name="Content Placeholder 2"/>
          <p:cNvSpPr>
            <a:spLocks noGrp="1"/>
          </p:cNvSpPr>
          <p:nvPr>
            <p:ph idx="1"/>
          </p:nvPr>
        </p:nvSpPr>
        <p:spPr/>
        <p:txBody>
          <a:bodyPr/>
          <a:lstStyle/>
          <a:p>
            <a:r>
              <a:rPr lang="en-ZA" sz="2000" dirty="0"/>
              <a:t>Mountains like these and </a:t>
            </a:r>
            <a:r>
              <a:rPr lang="en-ZA" sz="2000" dirty="0" smtClean="0"/>
              <a:t>travellers </a:t>
            </a:r>
            <a:r>
              <a:rPr lang="en-ZA" sz="2000" dirty="0"/>
              <a:t>in the mountains and events that happen to them here are found not only in Zen literature but in </a:t>
            </a:r>
            <a:r>
              <a:rPr lang="en-ZA" sz="2000" dirty="0" smtClean="0"/>
              <a:t>the.</a:t>
            </a:r>
            <a:r>
              <a:rPr lang="en-ZA" sz="2000" b="1" dirty="0" smtClean="0"/>
              <a:t> </a:t>
            </a:r>
            <a:r>
              <a:rPr lang="en-ZA" sz="2000" b="1" dirty="0"/>
              <a:t>tales of every major </a:t>
            </a:r>
            <a:r>
              <a:rPr lang="en-ZA" sz="2000" b="1" dirty="0" smtClean="0"/>
              <a:t>religion</a:t>
            </a:r>
          </a:p>
          <a:p>
            <a:r>
              <a:rPr lang="en-ZA" sz="2000" dirty="0" smtClean="0"/>
              <a:t> </a:t>
            </a:r>
            <a:r>
              <a:rPr lang="en-ZA" sz="2000" dirty="0"/>
              <a:t>The allegory of a physical mountain for the spiritual one that stands between each soul and its goal is an easy and natural one to make</a:t>
            </a:r>
            <a:r>
              <a:rPr lang="en-ZA" sz="2000" dirty="0" smtClean="0"/>
              <a:t>.</a:t>
            </a:r>
          </a:p>
          <a:p>
            <a:r>
              <a:rPr lang="en-ZA" sz="2000" dirty="0" smtClean="0"/>
              <a:t>Like </a:t>
            </a:r>
            <a:r>
              <a:rPr lang="en-ZA" sz="2000" dirty="0"/>
              <a:t>those in the valley behind us, most people stand in sight of the spiritual mountains all their lives and never enter them, being content to listen to others who have been there and thus avoid the hardships. </a:t>
            </a:r>
            <a:endParaRPr lang="en-ZA" sz="2000" dirty="0" smtClean="0"/>
          </a:p>
          <a:p>
            <a:r>
              <a:rPr lang="en-ZA" sz="2000" dirty="0" smtClean="0"/>
              <a:t>Some </a:t>
            </a:r>
            <a:r>
              <a:rPr lang="en-ZA" sz="2000" dirty="0"/>
              <a:t>travel into the mountains accompanied by experienced guides who know the best and least dangerous routes by which they arrive at their </a:t>
            </a:r>
            <a:r>
              <a:rPr lang="en-ZA" sz="2000" dirty="0" smtClean="0"/>
              <a:t>destination.</a:t>
            </a:r>
          </a:p>
          <a:p>
            <a:r>
              <a:rPr lang="en-ZA" sz="2000" dirty="0" smtClean="0"/>
              <a:t>Others </a:t>
            </a:r>
            <a:r>
              <a:rPr lang="en-ZA" sz="2000" dirty="0"/>
              <a:t>attempt to make their own </a:t>
            </a:r>
            <a:r>
              <a:rPr lang="en-ZA" sz="2000" dirty="0" smtClean="0"/>
              <a:t>routes….</a:t>
            </a:r>
            <a:endParaRPr lang="en-ZA" sz="2800"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20</a:t>
            </a:fld>
            <a:endParaRPr lang="en-US" altLang="en-US"/>
          </a:p>
        </p:txBody>
      </p:sp>
    </p:spTree>
    <p:extLst>
      <p:ext uri="{BB962C8B-B14F-4D97-AF65-F5344CB8AC3E}">
        <p14:creationId xmlns:p14="http://schemas.microsoft.com/office/powerpoint/2010/main" val="1638710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Use case diagrams:</a:t>
            </a:r>
            <a:endParaRPr lang="en-ZA" dirty="0"/>
          </a:p>
        </p:txBody>
      </p:sp>
      <p:sp>
        <p:nvSpPr>
          <p:cNvPr id="3" name="Content Placeholder 2"/>
          <p:cNvSpPr>
            <a:spLocks noGrp="1"/>
          </p:cNvSpPr>
          <p:nvPr>
            <p:ph idx="1"/>
          </p:nvPr>
        </p:nvSpPr>
        <p:spPr/>
        <p:txBody>
          <a:bodyPr/>
          <a:lstStyle/>
          <a:p>
            <a:r>
              <a:rPr lang="en-US" b="1" dirty="0"/>
              <a:t>Model building </a:t>
            </a:r>
            <a:r>
              <a:rPr lang="en-US" dirty="0"/>
              <a:t>is one of the best ways for analysts to </a:t>
            </a:r>
            <a:endParaRPr lang="en-US" dirty="0" smtClean="0"/>
          </a:p>
          <a:p>
            <a:pPr lvl="1"/>
            <a:r>
              <a:rPr lang="en-US" dirty="0" smtClean="0"/>
              <a:t>understand </a:t>
            </a:r>
            <a:r>
              <a:rPr lang="en-US" dirty="0"/>
              <a:t>the business processes and </a:t>
            </a:r>
            <a:endParaRPr lang="en-US" dirty="0"/>
          </a:p>
          <a:p>
            <a:pPr lvl="1"/>
            <a:r>
              <a:rPr lang="en-US" dirty="0" smtClean="0"/>
              <a:t>to </a:t>
            </a:r>
            <a:r>
              <a:rPr lang="en-US" dirty="0"/>
              <a:t>remember what they have learned from their fact finding </a:t>
            </a:r>
            <a:r>
              <a:rPr lang="en-US" dirty="0" smtClean="0"/>
              <a:t>activities/</a:t>
            </a:r>
            <a:r>
              <a:rPr lang="en-US" b="1" dirty="0" smtClean="0"/>
              <a:t>documentation</a:t>
            </a:r>
            <a:r>
              <a:rPr lang="en-US" dirty="0" smtClean="0"/>
              <a:t>.  </a:t>
            </a:r>
            <a:endParaRPr lang="en-ZA" dirty="0"/>
          </a:p>
          <a:p>
            <a:r>
              <a:rPr lang="en-US" dirty="0"/>
              <a:t>Use case related models are the “fully developed use case description,” </a:t>
            </a:r>
            <a:r>
              <a:rPr lang="en-US" b="1" dirty="0" smtClean="0"/>
              <a:t>UML</a:t>
            </a:r>
            <a:r>
              <a:rPr lang="en-US" dirty="0" smtClean="0"/>
              <a:t> :</a:t>
            </a:r>
          </a:p>
          <a:p>
            <a:r>
              <a:rPr lang="en-US" dirty="0" smtClean="0"/>
              <a:t>activity </a:t>
            </a:r>
            <a:r>
              <a:rPr lang="en-US" dirty="0"/>
              <a:t>diagrams, and </a:t>
            </a:r>
            <a:r>
              <a:rPr lang="en-US" dirty="0" smtClean="0"/>
              <a:t>system </a:t>
            </a:r>
            <a:r>
              <a:rPr lang="en-US" dirty="0"/>
              <a:t>sequence diagrams (SSD).  </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3</a:t>
            </a:fld>
            <a:endParaRPr lang="en-US" altLang="en-US"/>
          </a:p>
        </p:txBody>
      </p:sp>
    </p:spTree>
    <p:extLst>
      <p:ext uri="{BB962C8B-B14F-4D97-AF65-F5344CB8AC3E}">
        <p14:creationId xmlns:p14="http://schemas.microsoft.com/office/powerpoint/2010/main" val="3656441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Cont</a:t>
            </a:r>
            <a:r>
              <a:rPr lang="en-ZA" dirty="0" smtClean="0"/>
              <a:t>:</a:t>
            </a:r>
            <a:endParaRPr lang="en-ZA" dirty="0"/>
          </a:p>
        </p:txBody>
      </p:sp>
      <p:sp>
        <p:nvSpPr>
          <p:cNvPr id="3" name="Content Placeholder 2"/>
          <p:cNvSpPr>
            <a:spLocks noGrp="1"/>
          </p:cNvSpPr>
          <p:nvPr>
            <p:ph idx="1"/>
          </p:nvPr>
        </p:nvSpPr>
        <p:spPr/>
        <p:txBody>
          <a:bodyPr/>
          <a:lstStyle/>
          <a:p>
            <a:r>
              <a:rPr lang="en-US" sz="2000" dirty="0"/>
              <a:t>The “fully developed use case descriptions” are used to document the context, purpose, description, conditions, and </a:t>
            </a:r>
            <a:r>
              <a:rPr lang="en-US" sz="2000" b="1" dirty="0"/>
              <a:t>workflow</a:t>
            </a:r>
            <a:r>
              <a:rPr lang="en-US" sz="2000" dirty="0"/>
              <a:t> of each use </a:t>
            </a:r>
            <a:r>
              <a:rPr lang="en-US" sz="2000" dirty="0" smtClean="0"/>
              <a:t>case-</a:t>
            </a:r>
            <a:r>
              <a:rPr lang="en-US" sz="2000" b="1" dirty="0" smtClean="0"/>
              <a:t>textual</a:t>
            </a:r>
            <a:r>
              <a:rPr lang="en-US" sz="2000" dirty="0" smtClean="0"/>
              <a:t> </a:t>
            </a:r>
          </a:p>
          <a:p>
            <a:r>
              <a:rPr lang="en-US" sz="2000" dirty="0" smtClean="0"/>
              <a:t>Activity </a:t>
            </a:r>
            <a:r>
              <a:rPr lang="en-US" sz="2000" dirty="0"/>
              <a:t>diagrams are a </a:t>
            </a:r>
            <a:r>
              <a:rPr lang="en-US" sz="2000" b="1" dirty="0"/>
              <a:t>graphical</a:t>
            </a:r>
            <a:r>
              <a:rPr lang="en-US" sz="2000" dirty="0"/>
              <a:t> depiction of the use case workflow and are useful in illustrating the alternative paths through a business process.  </a:t>
            </a:r>
            <a:endParaRPr lang="en-ZA" sz="2000" dirty="0"/>
          </a:p>
          <a:p>
            <a:r>
              <a:rPr lang="en-ZA" sz="2000" b="1" dirty="0"/>
              <a:t>SSDs</a:t>
            </a:r>
            <a:r>
              <a:rPr lang="en-ZA" sz="2000" dirty="0"/>
              <a:t> are used to document the inputs and outputs that are passed between the user and the system during a use case. </a:t>
            </a:r>
            <a:endParaRPr lang="en-ZA" sz="2000" dirty="0" smtClean="0"/>
          </a:p>
          <a:p>
            <a:r>
              <a:rPr lang="en-ZA" sz="2000" dirty="0" smtClean="0"/>
              <a:t>Not </a:t>
            </a:r>
            <a:r>
              <a:rPr lang="en-ZA" sz="2000" dirty="0"/>
              <a:t>only do these models document the internal steps of a use case, but the very act of developing these models force the analyst to ask </a:t>
            </a:r>
            <a:r>
              <a:rPr lang="en-ZA" sz="2000" b="1" dirty="0"/>
              <a:t>detailed questions and help improve the understanding of the requirements</a:t>
            </a:r>
            <a:endParaRPr lang="en-ZA" sz="2000" b="1"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4</a:t>
            </a:fld>
            <a:endParaRPr lang="en-US" altLang="en-US"/>
          </a:p>
        </p:txBody>
      </p:sp>
    </p:spTree>
    <p:extLst>
      <p:ext uri="{BB962C8B-B14F-4D97-AF65-F5344CB8AC3E}">
        <p14:creationId xmlns:p14="http://schemas.microsoft.com/office/powerpoint/2010/main" val="4084966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Domain model diagrams:</a:t>
            </a:r>
            <a:endParaRPr lang="en-ZA" dirty="0"/>
          </a:p>
        </p:txBody>
      </p:sp>
      <p:sp>
        <p:nvSpPr>
          <p:cNvPr id="3" name="Content Placeholder 2"/>
          <p:cNvSpPr>
            <a:spLocks noGrp="1"/>
          </p:cNvSpPr>
          <p:nvPr>
            <p:ph idx="1"/>
          </p:nvPr>
        </p:nvSpPr>
        <p:spPr/>
        <p:txBody>
          <a:bodyPr/>
          <a:lstStyle/>
          <a:p>
            <a:r>
              <a:rPr lang="en-US" sz="2800" dirty="0"/>
              <a:t>The </a:t>
            </a:r>
            <a:r>
              <a:rPr lang="en-US" sz="2800" b="1" dirty="0"/>
              <a:t>State machine diagram </a:t>
            </a:r>
            <a:r>
              <a:rPr lang="en-US" sz="2800" dirty="0"/>
              <a:t>is a class related model. For some object classes in the domain model it is necessary to understand the life cycle of individual objects.  This is especially true for business objects that can have different status conditions.  </a:t>
            </a:r>
            <a:endParaRPr lang="en-US" sz="2800" dirty="0" smtClean="0"/>
          </a:p>
          <a:p>
            <a:r>
              <a:rPr lang="en-US" sz="2800" dirty="0" smtClean="0"/>
              <a:t>A </a:t>
            </a:r>
            <a:r>
              <a:rPr lang="en-US" sz="2800" dirty="0"/>
              <a:t>state machine diagram documents what these status conditions are and how an object changes status condition by transitioning from state to state. </a:t>
            </a:r>
            <a:endParaRPr lang="en-ZA" sz="2800"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5</a:t>
            </a:fld>
            <a:endParaRPr lang="en-US" altLang="en-US"/>
          </a:p>
        </p:txBody>
      </p:sp>
    </p:spTree>
    <p:extLst>
      <p:ext uri="{BB962C8B-B14F-4D97-AF65-F5344CB8AC3E}">
        <p14:creationId xmlns:p14="http://schemas.microsoft.com/office/powerpoint/2010/main" val="1172499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Quiz:</a:t>
            </a:r>
            <a:endParaRPr lang="en-ZA" dirty="0"/>
          </a:p>
        </p:txBody>
      </p:sp>
      <p:sp>
        <p:nvSpPr>
          <p:cNvPr id="3" name="Content Placeholder 2"/>
          <p:cNvSpPr>
            <a:spLocks noGrp="1"/>
          </p:cNvSpPr>
          <p:nvPr>
            <p:ph idx="1"/>
          </p:nvPr>
        </p:nvSpPr>
        <p:spPr/>
        <p:txBody>
          <a:bodyPr/>
          <a:lstStyle/>
          <a:p>
            <a:r>
              <a:rPr lang="en-US" dirty="0" smtClean="0"/>
              <a:t>When </a:t>
            </a:r>
            <a:r>
              <a:rPr lang="en-US" dirty="0"/>
              <a:t>would you use a brief use case description as opposed to a fully developed one? </a:t>
            </a:r>
            <a:endParaRPr lang="en-ZA" dirty="0"/>
          </a:p>
          <a:p>
            <a:r>
              <a:rPr lang="en-US" dirty="0" smtClean="0"/>
              <a:t>What </a:t>
            </a:r>
            <a:r>
              <a:rPr lang="en-US" dirty="0"/>
              <a:t>is meant by a “precondition?”</a:t>
            </a:r>
            <a:endParaRPr lang="en-ZA" dirty="0"/>
          </a:p>
          <a:p>
            <a:r>
              <a:rPr lang="en-US" dirty="0" smtClean="0"/>
              <a:t>What </a:t>
            </a:r>
            <a:r>
              <a:rPr lang="en-US" dirty="0"/>
              <a:t>is meant by a “</a:t>
            </a:r>
            <a:r>
              <a:rPr lang="en-US" dirty="0" smtClean="0"/>
              <a:t>post-condition</a:t>
            </a:r>
            <a:r>
              <a:rPr lang="en-US" dirty="0"/>
              <a:t>?”</a:t>
            </a:r>
            <a:endParaRPr lang="en-ZA" dirty="0"/>
          </a:p>
          <a:p>
            <a:r>
              <a:rPr lang="en-US" dirty="0" smtClean="0"/>
              <a:t>Why </a:t>
            </a:r>
            <a:r>
              <a:rPr lang="en-US" dirty="0"/>
              <a:t>are activity diagrams useful for understanding a use case? </a:t>
            </a:r>
            <a:endParaRPr lang="en-ZA" dirty="0"/>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6</a:t>
            </a:fld>
            <a:endParaRPr lang="en-US" altLang="en-US"/>
          </a:p>
        </p:txBody>
      </p:sp>
    </p:spTree>
    <p:extLst>
      <p:ext uri="{BB962C8B-B14F-4D97-AF65-F5344CB8AC3E}">
        <p14:creationId xmlns:p14="http://schemas.microsoft.com/office/powerpoint/2010/main" val="1482733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Quiz:</a:t>
            </a:r>
            <a:endParaRPr lang="en-ZA" dirty="0"/>
          </a:p>
        </p:txBody>
      </p:sp>
      <p:sp>
        <p:nvSpPr>
          <p:cNvPr id="3" name="Content Placeholder 2"/>
          <p:cNvSpPr>
            <a:spLocks noGrp="1"/>
          </p:cNvSpPr>
          <p:nvPr>
            <p:ph idx="1"/>
          </p:nvPr>
        </p:nvSpPr>
        <p:spPr/>
        <p:txBody>
          <a:bodyPr/>
          <a:lstStyle/>
          <a:p>
            <a:r>
              <a:rPr lang="en-ZA" dirty="0" smtClean="0"/>
              <a:t>What is a SSD</a:t>
            </a:r>
            <a:r>
              <a:rPr lang="en-ZA" b="1" dirty="0" smtClean="0"/>
              <a:t>?</a:t>
            </a:r>
          </a:p>
          <a:p>
            <a:r>
              <a:rPr lang="en-ZA" dirty="0" smtClean="0"/>
              <a:t>What is meant by an opt frame?</a:t>
            </a:r>
            <a:endParaRPr lang="en-ZA" dirty="0"/>
          </a:p>
          <a:p>
            <a:r>
              <a:rPr lang="en-ZA" dirty="0" smtClean="0"/>
              <a:t>What is meant by an alt </a:t>
            </a:r>
            <a:r>
              <a:rPr lang="en-ZA" dirty="0"/>
              <a:t>frame </a:t>
            </a:r>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7</a:t>
            </a:fld>
            <a:endParaRPr lang="en-US" altLang="en-US"/>
          </a:p>
        </p:txBody>
      </p:sp>
    </p:spTree>
    <p:extLst>
      <p:ext uri="{BB962C8B-B14F-4D97-AF65-F5344CB8AC3E}">
        <p14:creationId xmlns:p14="http://schemas.microsoft.com/office/powerpoint/2010/main" val="326575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Object inter-action:</a:t>
            </a:r>
            <a:endParaRPr lang="en-ZA" dirty="0"/>
          </a:p>
        </p:txBody>
      </p:sp>
      <p:sp>
        <p:nvSpPr>
          <p:cNvPr id="3" name="Content Placeholder 2"/>
          <p:cNvSpPr>
            <a:spLocks noGrp="1"/>
          </p:cNvSpPr>
          <p:nvPr>
            <p:ph idx="1"/>
          </p:nvPr>
        </p:nvSpPr>
        <p:spPr/>
        <p:txBody>
          <a:bodyPr/>
          <a:lstStyle/>
          <a:p>
            <a:r>
              <a:rPr lang="en-ZA" sz="2400" dirty="0"/>
              <a:t>In the </a:t>
            </a:r>
            <a:r>
              <a:rPr lang="en-ZA" sz="2400" b="1" dirty="0"/>
              <a:t>object-oriented approach</a:t>
            </a:r>
            <a:r>
              <a:rPr lang="en-ZA" sz="2400" dirty="0"/>
              <a:t>, the flow of information is achieved through sending messages either to and from actors or back and forth between internal objects</a:t>
            </a:r>
            <a:r>
              <a:rPr lang="en-ZA" sz="2400" dirty="0" smtClean="0"/>
              <a:t>.</a:t>
            </a:r>
          </a:p>
          <a:p>
            <a:r>
              <a:rPr lang="en-ZA" sz="2400" dirty="0" smtClean="0"/>
              <a:t>A </a:t>
            </a:r>
            <a:r>
              <a:rPr lang="en-ZA" sz="2400" b="1" dirty="0"/>
              <a:t>system sequence diagram (SSD)</a:t>
            </a:r>
            <a:r>
              <a:rPr lang="en-ZA" sz="2400" dirty="0"/>
              <a:t> is used to describe this flow of information into and out of the automated system</a:t>
            </a:r>
          </a:p>
          <a:p>
            <a:r>
              <a:rPr lang="en-ZA" sz="2400" dirty="0"/>
              <a:t>In a use  case diagram, the actor “uses” the system, but the emphasis in an SSD is on how the actor “interacts” with the system by </a:t>
            </a:r>
            <a:r>
              <a:rPr lang="en-ZA" sz="2400" b="1" dirty="0"/>
              <a:t>entering input </a:t>
            </a:r>
            <a:r>
              <a:rPr lang="en-ZA" sz="2400" dirty="0"/>
              <a:t>data and </a:t>
            </a:r>
            <a:r>
              <a:rPr lang="en-ZA" sz="2400" b="1" dirty="0"/>
              <a:t>receiving output</a:t>
            </a:r>
            <a:r>
              <a:rPr lang="en-ZA" sz="2400" dirty="0"/>
              <a:t> data</a:t>
            </a:r>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8</a:t>
            </a:fld>
            <a:endParaRPr lang="en-US" altLang="en-US"/>
          </a:p>
        </p:txBody>
      </p:sp>
    </p:spTree>
    <p:extLst>
      <p:ext uri="{BB962C8B-B14F-4D97-AF65-F5344CB8AC3E}">
        <p14:creationId xmlns:p14="http://schemas.microsoft.com/office/powerpoint/2010/main" val="3307498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Object-state:</a:t>
            </a:r>
            <a:endParaRPr lang="en-ZA" dirty="0"/>
          </a:p>
        </p:txBody>
      </p:sp>
      <p:sp>
        <p:nvSpPr>
          <p:cNvPr id="3" name="Content Placeholder 2"/>
          <p:cNvSpPr>
            <a:spLocks noGrp="1"/>
          </p:cNvSpPr>
          <p:nvPr>
            <p:ph idx="1"/>
          </p:nvPr>
        </p:nvSpPr>
        <p:spPr>
          <a:xfrm>
            <a:off x="457200" y="1719262"/>
            <a:ext cx="8229600" cy="4529137"/>
          </a:xfrm>
        </p:spPr>
        <p:txBody>
          <a:bodyPr/>
          <a:lstStyle/>
          <a:p>
            <a:r>
              <a:rPr lang="en-US" sz="2400" dirty="0"/>
              <a:t>A state might have a name of a </a:t>
            </a:r>
            <a:r>
              <a:rPr lang="en-US" sz="2400" b="1" dirty="0"/>
              <a:t>simple condition</a:t>
            </a:r>
            <a:r>
              <a:rPr lang="en-US" sz="2400" dirty="0"/>
              <a:t>, such </a:t>
            </a:r>
            <a:r>
              <a:rPr lang="en-US" sz="2400" dirty="0" smtClean="0"/>
              <a:t>as:</a:t>
            </a:r>
          </a:p>
          <a:p>
            <a:pPr lvl="1"/>
            <a:r>
              <a:rPr lang="en-US" sz="2000" dirty="0" smtClean="0"/>
              <a:t>My car went for service: </a:t>
            </a:r>
            <a:r>
              <a:rPr lang="en-US" sz="2000" b="1" dirty="0" smtClean="0"/>
              <a:t>On</a:t>
            </a:r>
            <a:r>
              <a:rPr lang="en-US" sz="2000" dirty="0" smtClean="0"/>
              <a:t> </a:t>
            </a:r>
            <a:r>
              <a:rPr lang="en-US" sz="2000" dirty="0"/>
              <a:t>or </a:t>
            </a:r>
            <a:r>
              <a:rPr lang="en-US" sz="2000" b="1" dirty="0"/>
              <a:t>In</a:t>
            </a:r>
            <a:r>
              <a:rPr lang="en-US" sz="2000" dirty="0"/>
              <a:t> repair. </a:t>
            </a:r>
            <a:endParaRPr lang="en-US" sz="2000" dirty="0" smtClean="0"/>
          </a:p>
          <a:p>
            <a:r>
              <a:rPr lang="en-US" sz="2400" dirty="0" smtClean="0"/>
              <a:t>Other </a:t>
            </a:r>
            <a:r>
              <a:rPr lang="en-US" sz="2400" dirty="0"/>
              <a:t>states are more active, with names consisting of gerunds or </a:t>
            </a:r>
            <a:r>
              <a:rPr lang="en-US" sz="2400" b="1" dirty="0"/>
              <a:t>verb phrases</a:t>
            </a:r>
            <a:r>
              <a:rPr lang="en-US" sz="2400" dirty="0"/>
              <a:t>, such as </a:t>
            </a:r>
            <a:r>
              <a:rPr lang="en-US" sz="2400" i="1" dirty="0"/>
              <a:t>Being shipped</a:t>
            </a:r>
            <a:r>
              <a:rPr lang="en-US" sz="2400" dirty="0"/>
              <a:t> or </a:t>
            </a:r>
            <a:r>
              <a:rPr lang="en-US" sz="2400" i="1" dirty="0"/>
              <a:t>Working</a:t>
            </a:r>
            <a:r>
              <a:rPr lang="en-US" sz="2400" dirty="0"/>
              <a:t>. The name of a state shouldn’t be an object (or noun); it should be something that </a:t>
            </a:r>
            <a:r>
              <a:rPr lang="en-US" sz="2400" b="1" dirty="0"/>
              <a:t>describes</a:t>
            </a:r>
            <a:r>
              <a:rPr lang="en-US" sz="2400" dirty="0"/>
              <a:t> the object (or noun).</a:t>
            </a:r>
            <a:endParaRPr lang="en-ZA" sz="2400" dirty="0"/>
          </a:p>
          <a:p>
            <a:r>
              <a:rPr lang="en-ZA" sz="2400" dirty="0"/>
              <a:t>States are described as </a:t>
            </a:r>
            <a:r>
              <a:rPr lang="en-ZA" sz="2400" dirty="0" smtClean="0"/>
              <a:t>semi-permanent conditions: </a:t>
            </a:r>
          </a:p>
          <a:p>
            <a:pPr lvl="1"/>
            <a:r>
              <a:rPr lang="en-ZA" sz="2000" dirty="0" smtClean="0"/>
              <a:t>because </a:t>
            </a:r>
            <a:r>
              <a:rPr lang="en-ZA" sz="2000" dirty="0"/>
              <a:t>external events can interrupt a state and cause the object to go to a new state. An object remains in a state until some event causes it to move, or transition, to another state</a:t>
            </a:r>
          </a:p>
          <a:p>
            <a:endParaRPr lang="en-ZA" dirty="0"/>
          </a:p>
        </p:txBody>
      </p:sp>
      <p:sp>
        <p:nvSpPr>
          <p:cNvPr id="5" name="Slide Number Placeholder 4"/>
          <p:cNvSpPr>
            <a:spLocks noGrp="1"/>
          </p:cNvSpPr>
          <p:nvPr>
            <p:ph type="sldNum" sz="quarter" idx="12"/>
          </p:nvPr>
        </p:nvSpPr>
        <p:spPr/>
        <p:txBody>
          <a:bodyPr/>
          <a:lstStyle/>
          <a:p>
            <a:fld id="{E458D56F-3072-42C8-8619-75A915AEC297}" type="slidenum">
              <a:rPr lang="en-US" altLang="en-US" smtClean="0"/>
              <a:pPr/>
              <a:t>9</a:t>
            </a:fld>
            <a:endParaRPr lang="en-US" altLang="en-US"/>
          </a:p>
        </p:txBody>
      </p:sp>
    </p:spTree>
    <p:extLst>
      <p:ext uri="{BB962C8B-B14F-4D97-AF65-F5344CB8AC3E}">
        <p14:creationId xmlns:p14="http://schemas.microsoft.com/office/powerpoint/2010/main" val="2278099405"/>
      </p:ext>
    </p:extLst>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5741</TotalTime>
  <Words>1301</Words>
  <Application>Microsoft Office PowerPoint</Application>
  <PresentationFormat>On-screen Show (4:3)</PresentationFormat>
  <Paragraphs>103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Network</vt:lpstr>
      <vt:lpstr>Use Case Driven Analysis</vt:lpstr>
      <vt:lpstr>PowerPoint Presentation</vt:lpstr>
      <vt:lpstr>Use case diagrams:</vt:lpstr>
      <vt:lpstr>Cont:</vt:lpstr>
      <vt:lpstr>Domain model diagrams:</vt:lpstr>
      <vt:lpstr>Quiz:</vt:lpstr>
      <vt:lpstr>Quiz:</vt:lpstr>
      <vt:lpstr>Object inter-action:</vt:lpstr>
      <vt:lpstr>Object-state:</vt:lpstr>
      <vt:lpstr>Use case vs. scenario:</vt:lpstr>
      <vt:lpstr>Conclusion:</vt:lpstr>
      <vt:lpstr>Pre- Post Conditions:</vt:lpstr>
      <vt:lpstr>Post- condition:</vt:lpstr>
      <vt:lpstr>Complete “view”:</vt:lpstr>
      <vt:lpstr>Conclusion:</vt:lpstr>
      <vt:lpstr>Cont:</vt:lpstr>
      <vt:lpstr>Quiz:</vt:lpstr>
      <vt:lpstr>Theory Test:</vt:lpstr>
      <vt:lpstr>Introduction  Conclusion</vt:lpstr>
      <vt:lpstr>Your mountain: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 5 Conclusion</dc:title>
  <dc:creator>Barend Frederik Nel</dc:creator>
  <cp:lastModifiedBy>Barend Frederik Nel</cp:lastModifiedBy>
  <cp:revision>123</cp:revision>
  <cp:lastPrinted>1601-01-01T00:00:00Z</cp:lastPrinted>
  <dcterms:created xsi:type="dcterms:W3CDTF">2011-10-31T16:54:53Z</dcterms:created>
  <dcterms:modified xsi:type="dcterms:W3CDTF">2017-05-04T02:35:17Z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