
<file path=[Content_Types].xml><?xml version="1.0" encoding="utf-8"?>
<Types xmlns="http://schemas.openxmlformats.org/package/2006/content-types">
  <Default Extension="tmp" ContentType="image/png"/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0" r:id="rId1"/>
  </p:sldMasterIdLst>
  <p:notesMasterIdLst>
    <p:notesMasterId r:id="rId43"/>
  </p:notesMasterIdLst>
  <p:sldIdLst>
    <p:sldId id="256" r:id="rId2"/>
    <p:sldId id="361" r:id="rId3"/>
    <p:sldId id="362" r:id="rId4"/>
    <p:sldId id="363" r:id="rId5"/>
    <p:sldId id="364" r:id="rId6"/>
    <p:sldId id="365" r:id="rId7"/>
    <p:sldId id="366" r:id="rId8"/>
    <p:sldId id="367" r:id="rId9"/>
    <p:sldId id="369" r:id="rId10"/>
    <p:sldId id="370" r:id="rId11"/>
    <p:sldId id="371" r:id="rId12"/>
    <p:sldId id="353" r:id="rId13"/>
    <p:sldId id="329" r:id="rId14"/>
    <p:sldId id="356" r:id="rId15"/>
    <p:sldId id="317" r:id="rId16"/>
    <p:sldId id="354" r:id="rId17"/>
    <p:sldId id="355" r:id="rId18"/>
    <p:sldId id="372" r:id="rId19"/>
    <p:sldId id="390" r:id="rId20"/>
    <p:sldId id="373" r:id="rId21"/>
    <p:sldId id="374" r:id="rId22"/>
    <p:sldId id="318" r:id="rId23"/>
    <p:sldId id="320" r:id="rId24"/>
    <p:sldId id="391" r:id="rId25"/>
    <p:sldId id="375" r:id="rId26"/>
    <p:sldId id="360" r:id="rId27"/>
    <p:sldId id="377" r:id="rId28"/>
    <p:sldId id="378" r:id="rId29"/>
    <p:sldId id="379" r:id="rId30"/>
    <p:sldId id="380" r:id="rId31"/>
    <p:sldId id="381" r:id="rId32"/>
    <p:sldId id="382" r:id="rId33"/>
    <p:sldId id="383" r:id="rId34"/>
    <p:sldId id="384" r:id="rId35"/>
    <p:sldId id="321" r:id="rId36"/>
    <p:sldId id="385" r:id="rId37"/>
    <p:sldId id="386" r:id="rId38"/>
    <p:sldId id="388" r:id="rId39"/>
    <p:sldId id="389" r:id="rId40"/>
    <p:sldId id="387" r:id="rId41"/>
    <p:sldId id="323" r:id="rId4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99CC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759" autoAdjust="0"/>
  </p:normalViewPr>
  <p:slideViewPr>
    <p:cSldViewPr>
      <p:cViewPr>
        <p:scale>
          <a:sx n="77" d="100"/>
          <a:sy n="77" d="100"/>
        </p:scale>
        <p:origin x="-117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757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757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dirty="0"/>
          </a:p>
        </p:txBody>
      </p:sp>
      <p:sp>
        <p:nvSpPr>
          <p:cNvPr id="757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8927829-6351-4DAD-818D-E34031102EB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191301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083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04800" y="304800"/>
            <a:ext cx="6781800" cy="1076325"/>
          </a:xfrm>
        </p:spPr>
        <p:txBody>
          <a:bodyPr/>
          <a:lstStyle>
            <a:lvl1pPr algn="r">
              <a:defRPr sz="3200"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12083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914400" y="3048000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120837" name="Rectangle 5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120838" name="Rectangle 6"/>
          <p:cNvSpPr>
            <a:spLocks noGrp="1" noChangeArrowheads="1"/>
          </p:cNvSpPr>
          <p:nvPr>
            <p:ph type="ftr" sz="quarter" idx="3"/>
          </p:nvPr>
        </p:nvSpPr>
        <p:spPr>
          <a:xfrm>
            <a:off x="1981200" y="6248400"/>
            <a:ext cx="5105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120839" name="Rectangle 7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315200" y="6248400"/>
            <a:ext cx="1371600" cy="457200"/>
          </a:xfrm>
        </p:spPr>
        <p:txBody>
          <a:bodyPr/>
          <a:lstStyle>
            <a:lvl1pPr>
              <a:defRPr/>
            </a:lvl1pPr>
          </a:lstStyle>
          <a:p>
            <a:fld id="{87C192D5-EC4D-4C0E-A53C-70B00B4397F3}" type="slidenum">
              <a:rPr lang="en-US" altLang="en-US"/>
              <a:pPr/>
              <a:t>‹#›</a:t>
            </a:fld>
            <a:endParaRPr lang="en-US" altLang="en-US" dirty="0"/>
          </a:p>
        </p:txBody>
      </p:sp>
      <p:grpSp>
        <p:nvGrpSpPr>
          <p:cNvPr id="120840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120841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42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43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44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45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46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47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48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49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50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51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52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53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54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55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56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57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58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59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60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61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62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63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64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65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66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67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68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69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70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20871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  <p:sp>
        <p:nvSpPr>
          <p:cNvPr id="120872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20873" name="Rectangle 41"/>
          <p:cNvSpPr>
            <a:spLocks noChangeArrowheads="1"/>
          </p:cNvSpPr>
          <p:nvPr/>
        </p:nvSpPr>
        <p:spPr bwMode="auto">
          <a:xfrm>
            <a:off x="457200" y="1676400"/>
            <a:ext cx="6781800" cy="107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r"/>
            <a:endParaRPr lang="en-US" altLang="en-US" sz="32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449391-3BC3-45C5-88E7-A09D2C82CD17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91078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100FFA-0C7F-4A47-A315-04AB37C481FE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19117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22238"/>
            <a:ext cx="8229600" cy="60086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12192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1828800" y="6248400"/>
            <a:ext cx="5486400" cy="4572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543800" y="6248400"/>
            <a:ext cx="1143000" cy="457200"/>
          </a:xfrm>
        </p:spPr>
        <p:txBody>
          <a:bodyPr/>
          <a:lstStyle>
            <a:lvl1pPr>
              <a:defRPr/>
            </a:lvl1pPr>
          </a:lstStyle>
          <a:p>
            <a:fld id="{FDE33415-5608-4915-B6C5-DA15A72D2EE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3590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12CAE0-9D8F-4C57-A770-1173ADDBCEEF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911958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E3E78-32E9-466C-BB65-5CD382A85EC2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37467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470860-5B6D-4628-B8BA-90D7DDCE1029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03401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2805B-45B9-4893-8AAC-9E86450AA4F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103544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8D1130-C179-4960-9B30-0E618084A16B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506025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E19640-2E94-4280-A853-B61BF0B803A4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343641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C7EC8D-35AB-4871-A666-3B4783107613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4077709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FE83DD-3C93-42FE-9608-519C0B39C2CA}" type="slidenum">
              <a:rPr lang="en-US" altLang="en-US"/>
              <a:pPr/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66420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dirty="0"/>
          </a:p>
        </p:txBody>
      </p:sp>
      <p:sp>
        <p:nvSpPr>
          <p:cNvPr id="119811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19812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1981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1219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 dirty="0"/>
          </a:p>
        </p:txBody>
      </p:sp>
      <p:sp>
        <p:nvSpPr>
          <p:cNvPr id="11981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828800" y="6248400"/>
            <a:ext cx="548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 dirty="0"/>
              <a:t>Systems Analysis and Design in a Changing World, 6th Edition</a:t>
            </a:r>
          </a:p>
        </p:txBody>
      </p:sp>
      <p:sp>
        <p:nvSpPr>
          <p:cNvPr id="11981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43800" y="6248400"/>
            <a:ext cx="1143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06F421F1-3CB1-4A62-898A-3ABF07D68308}" type="slidenum">
              <a:rPr lang="en-US" altLang="en-US"/>
              <a:pPr/>
              <a:t>‹#›</a:t>
            </a:fld>
            <a:endParaRPr lang="en-US" altLang="en-US" dirty="0"/>
          </a:p>
        </p:txBody>
      </p:sp>
      <p:grpSp>
        <p:nvGrpSpPr>
          <p:cNvPr id="119816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11981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1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1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2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2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2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2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2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2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2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2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2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2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3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3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3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3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3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3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3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3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3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80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3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4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4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4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4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80" cy="80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4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4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4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  <p:sp>
          <p:nvSpPr>
            <p:cNvPr id="11984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80" cy="80"/>
            </a:xfrm>
            <a:prstGeom prst="ellipse">
              <a:avLst/>
            </a:prstGeom>
            <a:solidFill>
              <a:schemeClr val="folHlink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dirty="0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82" r:id="rId2"/>
    <p:sldLayoutId id="2147483683" r:id="rId3"/>
    <p:sldLayoutId id="2147483684" r:id="rId4"/>
    <p:sldLayoutId id="2147483685" r:id="rId5"/>
    <p:sldLayoutId id="2147483686" r:id="rId6"/>
    <p:sldLayoutId id="2147483687" r:id="rId7"/>
    <p:sldLayoutId id="2147483688" r:id="rId8"/>
    <p:sldLayoutId id="2147483689" r:id="rId9"/>
    <p:sldLayoutId id="2147483690" r:id="rId10"/>
    <p:sldLayoutId id="2147483691" r:id="rId11"/>
    <p:sldLayoutId id="2147483692" r:id="rId12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  <a:cs typeface="+mn-cs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  <a:cs typeface="+mn-cs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tmp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tmp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tmp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tmp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tmp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15913" y="609600"/>
            <a:ext cx="6781800" cy="838200"/>
          </a:xfrm>
        </p:spPr>
        <p:txBody>
          <a:bodyPr/>
          <a:lstStyle/>
          <a:p>
            <a:pPr algn="ctr"/>
            <a:r>
              <a:rPr lang="en-US" sz="2000" dirty="0"/>
              <a:t/>
            </a:r>
            <a:br>
              <a:rPr lang="en-US" sz="2000" dirty="0"/>
            </a:br>
            <a:r>
              <a:rPr lang="en-US" sz="2800" dirty="0" smtClean="0"/>
              <a:t>Organizing Data</a:t>
            </a:r>
            <a:endParaRPr lang="en-US" sz="2800" dirty="0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70088" y="3656013"/>
            <a:ext cx="4267200" cy="1522412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400" dirty="0" smtClean="0"/>
              <a:t>Theory + Practical</a:t>
            </a:r>
          </a:p>
          <a:p>
            <a:pPr>
              <a:lnSpc>
                <a:spcPct val="80000"/>
              </a:lnSpc>
            </a:pPr>
            <a:r>
              <a:rPr lang="en-US" sz="2400" dirty="0" smtClean="0"/>
              <a:t>On databases</a:t>
            </a:r>
          </a:p>
          <a:p>
            <a:pPr>
              <a:lnSpc>
                <a:spcPct val="80000"/>
              </a:lnSpc>
            </a:pPr>
            <a:endParaRPr lang="en-US" sz="2400" dirty="0" smtClean="0"/>
          </a:p>
          <a:p>
            <a:pPr>
              <a:lnSpc>
                <a:spcPct val="80000"/>
              </a:lnSpc>
            </a:pPr>
            <a:endParaRPr lang="en-US" sz="2400" dirty="0"/>
          </a:p>
        </p:txBody>
      </p:sp>
      <p:sp>
        <p:nvSpPr>
          <p:cNvPr id="67588" name="Rectangle 4"/>
          <p:cNvSpPr>
            <a:spLocks noChangeArrowheads="1"/>
          </p:cNvSpPr>
          <p:nvPr/>
        </p:nvSpPr>
        <p:spPr bwMode="auto">
          <a:xfrm>
            <a:off x="381000" y="1828800"/>
            <a:ext cx="6781800" cy="83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/>
          <a:p>
            <a:pPr algn="ctr"/>
            <a:r>
              <a:rPr lang="en-US" sz="2000" b="1" dirty="0">
                <a:solidFill>
                  <a:schemeClr val="tx2"/>
                </a:solidFill>
              </a:rPr>
              <a:t/>
            </a:r>
            <a:br>
              <a:rPr lang="en-US" sz="2000" b="1" dirty="0">
                <a:solidFill>
                  <a:schemeClr val="tx2"/>
                </a:solidFill>
              </a:rPr>
            </a:br>
            <a:r>
              <a:rPr lang="en-US" sz="4000" b="1" dirty="0">
                <a:solidFill>
                  <a:schemeClr val="tx2"/>
                </a:solidFill>
              </a:rPr>
              <a:t>Chapter 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Queries: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does Mfeka owes?</a:t>
            </a:r>
          </a:p>
          <a:p>
            <a:r>
              <a:rPr lang="en-US" dirty="0" smtClean="0"/>
              <a:t>What is the address when posting the bill to Hlela?</a:t>
            </a:r>
          </a:p>
          <a:p>
            <a:r>
              <a:rPr lang="en-US" dirty="0" smtClean="0"/>
              <a:t>Is customer ‘8000’ a new customer?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10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6812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problems: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Anomalies also exists in different files:</a:t>
            </a:r>
          </a:p>
          <a:p>
            <a:pPr lvl="1"/>
            <a:r>
              <a:rPr lang="en-US" dirty="0" smtClean="0"/>
              <a:t>File systems</a:t>
            </a:r>
          </a:p>
          <a:p>
            <a:r>
              <a:rPr lang="en-US" dirty="0" smtClean="0"/>
              <a:t>File systems are maintained by programming code or instructions</a:t>
            </a:r>
          </a:p>
          <a:p>
            <a:r>
              <a:rPr lang="en-US" dirty="0" smtClean="0"/>
              <a:t>All of this will lead to the solution: creation of a database, using a DBMS:</a:t>
            </a:r>
          </a:p>
          <a:p>
            <a:r>
              <a:rPr lang="en-US" dirty="0" smtClean="0"/>
              <a:t>Database Management System</a:t>
            </a:r>
          </a:p>
          <a:p>
            <a:r>
              <a:rPr lang="en-US" dirty="0" smtClean="0"/>
              <a:t>See next slides: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19254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Systems:</a:t>
            </a:r>
            <a:endParaRPr lang="en-Z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130-C179-4960-9B30-0E618084A16B}" type="slidenum">
              <a:rPr lang="en-US" altLang="en-US" smtClean="0"/>
              <a:pPr/>
              <a:t>12</a:t>
            </a:fld>
            <a:endParaRPr lang="en-US" altLang="en-US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0200" y="1529607"/>
            <a:ext cx="5735302" cy="45663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5281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Contents:</a:t>
            </a:r>
            <a:br>
              <a:rPr lang="en-US" dirty="0" smtClean="0"/>
            </a:br>
            <a:r>
              <a:rPr lang="en-US" dirty="0" smtClean="0"/>
              <a:t>Customer- and Agent Files</a:t>
            </a:r>
            <a:endParaRPr lang="en-ZA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4239378"/>
              </p:ext>
            </p:extLst>
          </p:nvPr>
        </p:nvGraphicFramePr>
        <p:xfrm>
          <a:off x="457200" y="23622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custName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custPhone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agentName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 Buthelezi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999-55555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Sandy Ndlovu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13</a:t>
            </a:fld>
            <a:endParaRPr lang="en-US" altLang="en-US" dirty="0"/>
          </a:p>
        </p:txBody>
      </p:sp>
      <p:graphicFrame>
        <p:nvGraphicFramePr>
          <p:cNvPr id="7" name="Content Placeholder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0139708"/>
              </p:ext>
            </p:extLst>
          </p:nvPr>
        </p:nvGraphicFramePr>
        <p:xfrm>
          <a:off x="381000" y="4343400"/>
          <a:ext cx="82296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agentName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agentPhone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……………..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Sandy Ndlovu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713-4343434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1175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File System</a:t>
            </a:r>
            <a:endParaRPr lang="en-Z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130-C179-4960-9B30-0E618084A16B}" type="slidenum">
              <a:rPr lang="en-US" altLang="en-US" smtClean="0"/>
              <a:pPr/>
              <a:t>14</a:t>
            </a:fld>
            <a:endParaRPr lang="en-US" altLang="en-US" dirty="0"/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29348757"/>
              </p:ext>
            </p:extLst>
          </p:nvPr>
        </p:nvGraphicFramePr>
        <p:xfrm>
          <a:off x="304800" y="1371600"/>
          <a:ext cx="7581900" cy="5181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2" name="Bitmap Image" r:id="rId3" imgW="6200000" imgH="4544059" progId="PBrush">
                  <p:embed/>
                </p:oleObj>
              </mc:Choice>
              <mc:Fallback>
                <p:oleObj name="Bitmap Image" r:id="rId3" imgW="6200000" imgH="4544059" progId="PBrush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371600"/>
                        <a:ext cx="7581900" cy="5181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3328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BDBC2-F4F0-4668-B0B5-A1BD9FC5572F}" type="slidenum">
              <a:rPr lang="en-GB"/>
              <a:pPr/>
              <a:t>15</a:t>
            </a:fld>
            <a:endParaRPr lang="en-GB" dirty="0"/>
          </a:p>
        </p:txBody>
      </p:sp>
      <p:sp>
        <p:nvSpPr>
          <p:cNvPr id="71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Points to take notice of: </a:t>
            </a:r>
            <a:endParaRPr lang="en-GB" sz="3600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Duplication of data leads to </a:t>
            </a:r>
            <a:r>
              <a:rPr lang="en-US" b="1" dirty="0" smtClean="0"/>
              <a:t>anomalies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Changing information in the Customer file and NOT in the Agent file leads to inconsistency that impact on the </a:t>
            </a:r>
            <a:r>
              <a:rPr lang="en-US" b="1" dirty="0" smtClean="0"/>
              <a:t>integrity</a:t>
            </a:r>
            <a:r>
              <a:rPr lang="en-US" dirty="0" smtClean="0"/>
              <a:t> of the data.</a:t>
            </a:r>
            <a:endParaRPr lang="en-US" dirty="0"/>
          </a:p>
          <a:p>
            <a:r>
              <a:rPr lang="en-US" dirty="0" smtClean="0"/>
              <a:t>Programmers interact DIRECTLY with the file, according to the STRUCTURE of the file.</a:t>
            </a:r>
          </a:p>
          <a:p>
            <a:pPr lvl="1"/>
            <a:r>
              <a:rPr lang="en-US" dirty="0" smtClean="0"/>
              <a:t>If the file organization changes, so must the software! </a:t>
            </a:r>
          </a:p>
          <a:p>
            <a:pPr marL="344487" lvl="1" indent="0">
              <a:buNone/>
            </a:pP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601641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 a DB solve these problems:</a:t>
            </a:r>
            <a:endParaRPr lang="en-Z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File:</a:t>
            </a:r>
            <a:endParaRPr lang="en-ZA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Duplication of data</a:t>
            </a:r>
          </a:p>
          <a:p>
            <a:r>
              <a:rPr lang="en-US" dirty="0" smtClean="0"/>
              <a:t>Changes to software programs</a:t>
            </a:r>
            <a:endParaRPr lang="en-ZA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 smtClean="0"/>
              <a:t>DB:</a:t>
            </a:r>
            <a:endParaRPr lang="en-ZA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dirty="0" smtClean="0"/>
              <a:t>Introduces the DBMS:</a:t>
            </a:r>
          </a:p>
          <a:p>
            <a:pPr lvl="1"/>
            <a:r>
              <a:rPr lang="en-US" dirty="0" smtClean="0"/>
              <a:t>Data is stored in ONLY one File</a:t>
            </a:r>
          </a:p>
          <a:p>
            <a:pPr lvl="1"/>
            <a:r>
              <a:rPr lang="en-US" dirty="0" smtClean="0"/>
              <a:t>The DBMS introduces data independence:</a:t>
            </a:r>
          </a:p>
          <a:p>
            <a:pPr lvl="1"/>
            <a:r>
              <a:rPr lang="en-US" dirty="0" smtClean="0"/>
              <a:t>The programmer do NOT need to know about  data structures. The DBMS interact with the files</a:t>
            </a:r>
            <a:endParaRPr lang="en-Z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D2805B-45B9-4893-8AAC-9E86450AA4FB}" type="slidenum">
              <a:rPr lang="en-US" altLang="en-US" smtClean="0"/>
              <a:pPr/>
              <a:t>16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785095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DBMS: See page 45, </a:t>
            </a:r>
            <a:br>
              <a:rPr lang="en-US" dirty="0" smtClean="0"/>
            </a:br>
            <a:r>
              <a:rPr lang="en-US" dirty="0" smtClean="0"/>
              <a:t>Exhibit 3.2 Also pages 50, 51</a:t>
            </a:r>
            <a:endParaRPr lang="en-Z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130-C179-4960-9B30-0E618084A16B}" type="slidenum">
              <a:rPr lang="en-US" altLang="en-US" smtClean="0"/>
              <a:pPr/>
              <a:t>17</a:t>
            </a:fld>
            <a:endParaRPr lang="en-US" altLang="en-US" dirty="0"/>
          </a:p>
        </p:txBody>
      </p:sp>
      <p:graphicFrame>
        <p:nvGraphicFramePr>
          <p:cNvPr id="4" name="Object 3"/>
          <p:cNvGraphicFramePr>
            <a:graphicFrameLocks noGrp="1" noChangeAspect="1"/>
          </p:cNvGraphicFramePr>
          <p:nvPr/>
        </p:nvGraphicFramePr>
        <p:xfrm>
          <a:off x="304800" y="1676400"/>
          <a:ext cx="8305800" cy="4183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8" name="Bitmap Image" r:id="rId3" imgW="7380952" imgH="3580952" progId="PBrush">
                  <p:embed/>
                </p:oleObj>
              </mc:Choice>
              <mc:Fallback>
                <p:oleObj name="Bitmap Image" r:id="rId3" imgW="7380952" imgH="3580952" progId="PBrush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1676400"/>
                        <a:ext cx="8305800" cy="4183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33857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get rid of anomalies: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Page 48: </a:t>
            </a:r>
            <a:r>
              <a:rPr lang="en-US" b="1" dirty="0" smtClean="0"/>
              <a:t>Normalization</a:t>
            </a:r>
          </a:p>
          <a:p>
            <a:r>
              <a:rPr lang="en-US" dirty="0" smtClean="0"/>
              <a:t>1NF: </a:t>
            </a:r>
          </a:p>
          <a:p>
            <a:pPr lvl="1"/>
            <a:r>
              <a:rPr lang="en-US" dirty="0" smtClean="0"/>
              <a:t>Eliminate duplicated fields from the same table</a:t>
            </a:r>
          </a:p>
          <a:p>
            <a:pPr lvl="1"/>
            <a:r>
              <a:rPr lang="en-US" dirty="0" smtClean="0"/>
              <a:t>Create separate tables for each </a:t>
            </a:r>
            <a:r>
              <a:rPr lang="en-US" b="1" dirty="0" smtClean="0"/>
              <a:t>group of related </a:t>
            </a:r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Identify each record with a unique field: the </a:t>
            </a:r>
            <a:r>
              <a:rPr lang="en-US" b="1" dirty="0" smtClean="0"/>
              <a:t>primary key</a:t>
            </a:r>
            <a:endParaRPr lang="en-Z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94660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Visualise it like this: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r>
              <a:rPr lang="en-ZA" dirty="0" smtClean="0"/>
              <a:t>                 Set A				Set B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19</a:t>
            </a:fld>
            <a:endParaRPr lang="en-US" altLang="en-US" dirty="0"/>
          </a:p>
        </p:txBody>
      </p:sp>
      <p:sp>
        <p:nvSpPr>
          <p:cNvPr id="5" name="Oval 4"/>
          <p:cNvSpPr/>
          <p:nvPr/>
        </p:nvSpPr>
        <p:spPr>
          <a:xfrm>
            <a:off x="1371600" y="2819400"/>
            <a:ext cx="2743200" cy="25146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All related Data</a:t>
            </a:r>
          </a:p>
          <a:p>
            <a:pPr algn="ctr"/>
            <a:endParaRPr lang="en-ZA" dirty="0"/>
          </a:p>
          <a:p>
            <a:pPr algn="ctr"/>
            <a:r>
              <a:rPr lang="en-ZA" dirty="0" smtClean="0"/>
              <a:t>PK</a:t>
            </a:r>
            <a:endParaRPr lang="en-ZA" dirty="0"/>
          </a:p>
        </p:txBody>
      </p:sp>
      <p:sp>
        <p:nvSpPr>
          <p:cNvPr id="6" name="Oval 5"/>
          <p:cNvSpPr/>
          <p:nvPr/>
        </p:nvSpPr>
        <p:spPr>
          <a:xfrm>
            <a:off x="5352535" y="2819400"/>
            <a:ext cx="2743200" cy="25146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dirty="0"/>
              <a:t>All related Data</a:t>
            </a:r>
          </a:p>
          <a:p>
            <a:pPr algn="ctr"/>
            <a:endParaRPr lang="en-ZA" dirty="0"/>
          </a:p>
          <a:p>
            <a:pPr algn="ctr"/>
            <a:r>
              <a:rPr lang="en-ZA" dirty="0"/>
              <a:t>PK</a:t>
            </a:r>
          </a:p>
          <a:p>
            <a:pPr algn="ctr"/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32058316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Revision: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</a:t>
            </a:r>
            <a:r>
              <a:rPr lang="en-US" b="1" dirty="0"/>
              <a:t>components</a:t>
            </a:r>
            <a:r>
              <a:rPr lang="en-US" dirty="0"/>
              <a:t> of an Information System are: ___________, ____________, </a:t>
            </a:r>
            <a:r>
              <a:rPr lang="en-US" dirty="0" smtClean="0"/>
              <a:t>___________,</a:t>
            </a:r>
            <a:r>
              <a:rPr lang="en-ZA" dirty="0"/>
              <a:t> </a:t>
            </a:r>
            <a:r>
              <a:rPr lang="en-US" dirty="0" smtClean="0"/>
              <a:t>______________.</a:t>
            </a:r>
            <a:endParaRPr lang="en-ZA" dirty="0"/>
          </a:p>
          <a:p>
            <a:r>
              <a:rPr lang="en-US" dirty="0"/>
              <a:t>To quote “a </a:t>
            </a:r>
            <a:r>
              <a:rPr lang="en-US" b="1" dirty="0"/>
              <a:t>database</a:t>
            </a:r>
            <a:r>
              <a:rPr lang="en-US" dirty="0"/>
              <a:t> is the heart of an Information System “, and “a comprehensive database is essential for the </a:t>
            </a:r>
            <a:r>
              <a:rPr lang="en-US" b="1" dirty="0"/>
              <a:t>success</a:t>
            </a:r>
            <a:r>
              <a:rPr lang="en-US" dirty="0"/>
              <a:t> of any Information System “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557914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Each table MUST represents a SINGLE subject:</a:t>
            </a:r>
            <a:endParaRPr lang="en-Z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130-C179-4960-9B30-0E618084A16B}" type="slidenum">
              <a:rPr lang="en-US" altLang="en-US" smtClean="0"/>
              <a:pPr/>
              <a:t>20</a:t>
            </a:fld>
            <a:endParaRPr lang="en-US" alt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57646406"/>
              </p:ext>
            </p:extLst>
          </p:nvPr>
        </p:nvGraphicFramePr>
        <p:xfrm>
          <a:off x="381000" y="2438400"/>
          <a:ext cx="822960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Invoice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Payment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ZA" dirty="0"/>
                    </a:p>
                  </a:txBody>
                  <a:tcPr/>
                </a:tc>
              </a:tr>
              <a:tr h="348297">
                <a:tc>
                  <a:txBody>
                    <a:bodyPr/>
                    <a:lstStyle/>
                    <a:p>
                      <a:r>
                        <a:rPr lang="en-US" dirty="0" smtClean="0"/>
                        <a:t>1110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2000.00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Nene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KwaMashu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2220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r>
                        <a:rPr lang="en-US" baseline="0" dirty="0" smtClean="0"/>
                        <a:t> 4000.00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Hlela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Eshowe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3330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1500.00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Hlela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Eshowe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4440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6400.00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Mfeka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Mtunzini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5550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7000.00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Mfeka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Mtunzini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0239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Tables:</a:t>
            </a:r>
            <a:endParaRPr lang="en-ZA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630899734"/>
              </p:ext>
            </p:extLst>
          </p:nvPr>
        </p:nvGraphicFramePr>
        <p:xfrm>
          <a:off x="228600" y="2362200"/>
          <a:ext cx="42672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6800"/>
                <a:gridCol w="1752600"/>
                <a:gridCol w="1447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Cust</a:t>
                      </a:r>
                      <a:r>
                        <a:rPr lang="en-US" baseline="0" dirty="0" smtClean="0"/>
                        <a:t>No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CustSurname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CustAddress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Nene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KwaMashu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Hlela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Eshowe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Mfeka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Mtunzini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Content Placeholder 6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427650393"/>
              </p:ext>
            </p:extLst>
          </p:nvPr>
        </p:nvGraphicFramePr>
        <p:xfrm>
          <a:off x="4953000" y="2057400"/>
          <a:ext cx="39624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1447800"/>
                <a:gridCol w="1600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InvNo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InvAmount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InvPayment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1110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2000.00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2220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4000.00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3330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1500.00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4440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6400.00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5550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7000.00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470860-5B6D-4628-B8BA-90D7DDCE1029}" type="slidenum">
              <a:rPr lang="en-US" altLang="en-US" smtClean="0"/>
              <a:pPr/>
              <a:t>21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7830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C94508-0BAF-410F-B030-4AE482E77209}" type="slidenum">
              <a:rPr lang="en-GB"/>
              <a:pPr/>
              <a:t>22</a:t>
            </a:fld>
            <a:endParaRPr lang="en-GB" dirty="0"/>
          </a:p>
        </p:txBody>
      </p:sp>
      <p:sp>
        <p:nvSpPr>
          <p:cNvPr id="92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Creation of a DB:</a:t>
            </a:r>
            <a:endParaRPr lang="en-GB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905000"/>
            <a:ext cx="8305800" cy="4306888"/>
          </a:xfrm>
        </p:spPr>
        <p:txBody>
          <a:bodyPr/>
          <a:lstStyle/>
          <a:p>
            <a:r>
              <a:rPr lang="en-US" dirty="0" smtClean="0"/>
              <a:t>Create the </a:t>
            </a:r>
            <a:r>
              <a:rPr lang="en-US" b="1" dirty="0" smtClean="0"/>
              <a:t>LOGICAL</a:t>
            </a:r>
            <a:r>
              <a:rPr lang="en-US" dirty="0" smtClean="0"/>
              <a:t> view</a:t>
            </a:r>
          </a:p>
          <a:p>
            <a:pPr lvl="1"/>
            <a:r>
              <a:rPr lang="en-US" dirty="0" smtClean="0"/>
              <a:t>Know the </a:t>
            </a:r>
            <a:r>
              <a:rPr lang="en-US" b="1" dirty="0" smtClean="0"/>
              <a:t>tables/entities</a:t>
            </a:r>
            <a:r>
              <a:rPr lang="en-US" dirty="0" smtClean="0"/>
              <a:t>,</a:t>
            </a:r>
            <a:endParaRPr lang="en-US" dirty="0"/>
          </a:p>
          <a:p>
            <a:pPr lvl="1"/>
            <a:r>
              <a:rPr lang="en-US" dirty="0" smtClean="0"/>
              <a:t>Identify the </a:t>
            </a:r>
            <a:r>
              <a:rPr lang="en-US" b="1" dirty="0" smtClean="0"/>
              <a:t>attributes/field names</a:t>
            </a:r>
            <a:r>
              <a:rPr lang="en-US" dirty="0" smtClean="0"/>
              <a:t>,</a:t>
            </a:r>
          </a:p>
          <a:p>
            <a:pPr lvl="2"/>
            <a:r>
              <a:rPr lang="en-US" dirty="0" smtClean="0"/>
              <a:t>Identify a </a:t>
            </a:r>
            <a:r>
              <a:rPr lang="en-US" b="1" dirty="0" smtClean="0"/>
              <a:t>PK</a:t>
            </a:r>
            <a:r>
              <a:rPr lang="en-US" dirty="0" smtClean="0"/>
              <a:t> for EACH table</a:t>
            </a:r>
          </a:p>
          <a:p>
            <a:pPr lvl="1"/>
            <a:r>
              <a:rPr lang="en-US" dirty="0" smtClean="0"/>
              <a:t>Identify the </a:t>
            </a:r>
            <a:r>
              <a:rPr lang="en-US" b="1" dirty="0" smtClean="0"/>
              <a:t>relationship</a:t>
            </a:r>
            <a:r>
              <a:rPr lang="en-US" dirty="0" smtClean="0"/>
              <a:t> between entities. </a:t>
            </a:r>
          </a:p>
        </p:txBody>
      </p:sp>
    </p:spTree>
    <p:extLst>
      <p:ext uri="{BB962C8B-B14F-4D97-AF65-F5344CB8AC3E}">
        <p14:creationId xmlns:p14="http://schemas.microsoft.com/office/powerpoint/2010/main" val="498778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2F9B7-C1FA-4D7C-BED3-2D63CB70AC2B}" type="slidenum">
              <a:rPr lang="en-GB"/>
              <a:pPr/>
              <a:t>23</a:t>
            </a:fld>
            <a:endParaRPr lang="en-GB" dirty="0"/>
          </a:p>
        </p:txBody>
      </p:sp>
      <p:sp>
        <p:nvSpPr>
          <p:cNvPr id="153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sz="3600" dirty="0" smtClean="0"/>
              <a:t>Creation of a DB: </a:t>
            </a:r>
            <a:endParaRPr lang="en-GB" sz="3600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752600"/>
            <a:ext cx="8305800" cy="4162425"/>
          </a:xfrm>
        </p:spPr>
        <p:txBody>
          <a:bodyPr/>
          <a:lstStyle/>
          <a:p>
            <a:r>
              <a:rPr lang="en-US" dirty="0" smtClean="0"/>
              <a:t>Logical view:</a:t>
            </a:r>
          </a:p>
          <a:p>
            <a:endParaRPr lang="en-US" dirty="0" smtClean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757" y="2667000"/>
            <a:ext cx="7531976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3157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Visualise it like this: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ZA" dirty="0"/>
          </a:p>
          <a:p>
            <a:pPr marL="0" indent="0">
              <a:buNone/>
            </a:pPr>
            <a:r>
              <a:rPr lang="en-ZA" dirty="0" smtClean="0"/>
              <a:t>                       Set A		Set B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24</a:t>
            </a:fld>
            <a:endParaRPr lang="en-US" altLang="en-US" dirty="0"/>
          </a:p>
        </p:txBody>
      </p:sp>
      <p:sp>
        <p:nvSpPr>
          <p:cNvPr id="5" name="Oval 4"/>
          <p:cNvSpPr/>
          <p:nvPr/>
        </p:nvSpPr>
        <p:spPr>
          <a:xfrm>
            <a:off x="1981200" y="2833816"/>
            <a:ext cx="2743200" cy="25146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All related Data</a:t>
            </a:r>
          </a:p>
          <a:p>
            <a:pPr algn="ctr"/>
            <a:endParaRPr lang="en-ZA" dirty="0"/>
          </a:p>
          <a:p>
            <a:pPr algn="ctr"/>
            <a:r>
              <a:rPr lang="en-ZA" dirty="0" smtClean="0"/>
              <a:t>PK</a:t>
            </a:r>
            <a:endParaRPr lang="en-ZA" dirty="0"/>
          </a:p>
        </p:txBody>
      </p:sp>
      <p:sp>
        <p:nvSpPr>
          <p:cNvPr id="6" name="Oval 5"/>
          <p:cNvSpPr/>
          <p:nvPr/>
        </p:nvSpPr>
        <p:spPr>
          <a:xfrm>
            <a:off x="4114800" y="2858530"/>
            <a:ext cx="2743200" cy="2514600"/>
          </a:xfrm>
          <a:prstGeom prst="ellipse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ZA" dirty="0" smtClean="0"/>
              <a:t>  All </a:t>
            </a:r>
            <a:r>
              <a:rPr lang="en-ZA" dirty="0"/>
              <a:t>related Data</a:t>
            </a:r>
          </a:p>
          <a:p>
            <a:pPr algn="ctr"/>
            <a:endParaRPr lang="en-ZA" dirty="0"/>
          </a:p>
          <a:p>
            <a:pPr algn="ctr"/>
            <a:r>
              <a:rPr lang="en-ZA" dirty="0"/>
              <a:t>PK</a:t>
            </a:r>
          </a:p>
          <a:p>
            <a:pPr algn="ctr"/>
            <a:endParaRPr lang="en-ZA" dirty="0"/>
          </a:p>
        </p:txBody>
      </p:sp>
      <p:sp>
        <p:nvSpPr>
          <p:cNvPr id="13" name="Freeform 12"/>
          <p:cNvSpPr/>
          <p:nvPr/>
        </p:nvSpPr>
        <p:spPr>
          <a:xfrm>
            <a:off x="4381507" y="3306097"/>
            <a:ext cx="363567" cy="1619466"/>
          </a:xfrm>
          <a:custGeom>
            <a:avLst/>
            <a:gdLst>
              <a:gd name="connsiteX0" fmla="*/ 54569 w 363567"/>
              <a:gd name="connsiteY0" fmla="*/ 0 h 1619466"/>
              <a:gd name="connsiteX1" fmla="*/ 363488 w 363567"/>
              <a:gd name="connsiteY1" fmla="*/ 827903 h 1619466"/>
              <a:gd name="connsiteX2" fmla="*/ 29855 w 363567"/>
              <a:gd name="connsiteY2" fmla="*/ 1569308 h 1619466"/>
              <a:gd name="connsiteX3" fmla="*/ 17498 w 363567"/>
              <a:gd name="connsiteY3" fmla="*/ 1556951 h 1619466"/>
              <a:gd name="connsiteX4" fmla="*/ 42212 w 363567"/>
              <a:gd name="connsiteY4" fmla="*/ 1594022 h 1619466"/>
              <a:gd name="connsiteX5" fmla="*/ 29855 w 363567"/>
              <a:gd name="connsiteY5" fmla="*/ 1569308 h 1619466"/>
              <a:gd name="connsiteX6" fmla="*/ 29855 w 363567"/>
              <a:gd name="connsiteY6" fmla="*/ 1569308 h 16194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63567" h="1619466">
                <a:moveTo>
                  <a:pt x="54569" y="0"/>
                </a:moveTo>
                <a:cubicBezTo>
                  <a:pt x="211088" y="283176"/>
                  <a:pt x="367607" y="566352"/>
                  <a:pt x="363488" y="827903"/>
                </a:cubicBezTo>
                <a:cubicBezTo>
                  <a:pt x="359369" y="1089454"/>
                  <a:pt x="87520" y="1447800"/>
                  <a:pt x="29855" y="1569308"/>
                </a:cubicBezTo>
                <a:cubicBezTo>
                  <a:pt x="-27810" y="1690816"/>
                  <a:pt x="15439" y="1552832"/>
                  <a:pt x="17498" y="1556951"/>
                </a:cubicBezTo>
                <a:cubicBezTo>
                  <a:pt x="19557" y="1561070"/>
                  <a:pt x="40153" y="1591963"/>
                  <a:pt x="42212" y="1594022"/>
                </a:cubicBezTo>
                <a:cubicBezTo>
                  <a:pt x="44271" y="1596081"/>
                  <a:pt x="29855" y="1569308"/>
                  <a:pt x="29855" y="1569308"/>
                </a:cubicBezTo>
                <a:lnTo>
                  <a:pt x="29855" y="1569308"/>
                </a:lnTo>
              </a:path>
            </a:pathLst>
          </a:cu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45050373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25</a:t>
            </a:fld>
            <a:endParaRPr lang="en-US" alt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804" y="1371600"/>
            <a:ext cx="8366533" cy="403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656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Relationships: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 : 1</a:t>
            </a:r>
          </a:p>
          <a:p>
            <a:r>
              <a:rPr lang="en-US" dirty="0" smtClean="0"/>
              <a:t>1 : M or M : 1</a:t>
            </a:r>
          </a:p>
          <a:p>
            <a:r>
              <a:rPr lang="en-US" dirty="0" smtClean="0"/>
              <a:t>M : N</a:t>
            </a:r>
          </a:p>
          <a:p>
            <a:endParaRPr lang="en-US" dirty="0"/>
          </a:p>
          <a:p>
            <a:r>
              <a:rPr lang="en-US" b="1" u="sng" dirty="0" smtClean="0"/>
              <a:t>Example</a:t>
            </a:r>
            <a:r>
              <a:rPr lang="en-US" dirty="0" smtClean="0"/>
              <a:t>:</a:t>
            </a:r>
          </a:p>
          <a:p>
            <a:r>
              <a:rPr lang="en-US" dirty="0" smtClean="0"/>
              <a:t>A person has a passport</a:t>
            </a:r>
          </a:p>
          <a:p>
            <a:r>
              <a:rPr lang="en-US" dirty="0" smtClean="0"/>
              <a:t>How many subjects or tables do you identify?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26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946750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u="sng" dirty="0" smtClean="0"/>
              <a:t>person</a:t>
            </a:r>
            <a:r>
              <a:rPr lang="en-US" dirty="0" smtClean="0"/>
              <a:t> has a passport</a:t>
            </a:r>
            <a:endParaRPr lang="en-Z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130-C179-4960-9B30-0E618084A16B}" type="slidenum">
              <a:rPr lang="en-US" altLang="en-US" smtClean="0"/>
              <a:pPr/>
              <a:t>27</a:t>
            </a:fld>
            <a:endParaRPr lang="en-US" alt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363" y="1819274"/>
            <a:ext cx="6651212" cy="3971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514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u="sng" dirty="0" smtClean="0"/>
              <a:t>passport</a:t>
            </a:r>
            <a:r>
              <a:rPr lang="en-US" dirty="0" smtClean="0"/>
              <a:t> belongs to a person</a:t>
            </a:r>
            <a:endParaRPr lang="en-Z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130-C179-4960-9B30-0E618084A16B}" type="slidenum">
              <a:rPr lang="en-US" altLang="en-US" smtClean="0"/>
              <a:pPr/>
              <a:t>28</a:t>
            </a:fld>
            <a:endParaRPr lang="en-US" alt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4400" y="1828800"/>
            <a:ext cx="6629400" cy="3859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3370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29</a:t>
            </a:fld>
            <a:endParaRPr lang="en-US" altLang="en-US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57" y="1143000"/>
            <a:ext cx="8335157" cy="4648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8717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</a:t>
            </a:fld>
            <a:endParaRPr lang="en-US" altLang="en-US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8849" y="1371600"/>
            <a:ext cx="7226301" cy="411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083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determine the type of relationship?</a:t>
            </a:r>
            <a:endParaRPr lang="en-Z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130-C179-4960-9B30-0E618084A16B}" type="slidenum">
              <a:rPr lang="en-US" altLang="en-US" smtClean="0"/>
              <a:pPr/>
              <a:t>30</a:t>
            </a:fld>
            <a:endParaRPr lang="en-US" altLang="en-US" dirty="0"/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0600" y="1847849"/>
            <a:ext cx="6629399" cy="3841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022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of M : N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student registers for many courses</a:t>
            </a:r>
          </a:p>
          <a:p>
            <a:r>
              <a:rPr lang="en-US" dirty="0" smtClean="0"/>
              <a:t>A course is taken by many students</a:t>
            </a:r>
          </a:p>
          <a:p>
            <a:r>
              <a:rPr lang="en-US" dirty="0" smtClean="0"/>
              <a:t>Or:</a:t>
            </a:r>
          </a:p>
          <a:p>
            <a:r>
              <a:rPr lang="en-US" dirty="0" smtClean="0"/>
              <a:t>Students take many courses</a:t>
            </a:r>
          </a:p>
          <a:p>
            <a:r>
              <a:rPr lang="en-US" dirty="0" smtClean="0"/>
              <a:t>Note:</a:t>
            </a:r>
          </a:p>
          <a:p>
            <a:pPr lvl="1"/>
            <a:r>
              <a:rPr lang="en-US" dirty="0" smtClean="0"/>
              <a:t>A relationship is </a:t>
            </a:r>
            <a:r>
              <a:rPr lang="en-US" b="1" dirty="0" smtClean="0"/>
              <a:t>bi-directional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31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05214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32</a:t>
            </a:fld>
            <a:endParaRPr lang="en-US" altLang="en-US" dirty="0"/>
          </a:p>
        </p:txBody>
      </p:sp>
      <p:pic>
        <p:nvPicPr>
          <p:cNvPr id="3" name="Picture 2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09800" y="98686"/>
            <a:ext cx="4648200" cy="6553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91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Queries?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What is the </a:t>
            </a:r>
            <a:r>
              <a:rPr lang="en-US" b="1" dirty="0"/>
              <a:t>phone number </a:t>
            </a:r>
            <a:r>
              <a:rPr lang="en-US" dirty="0"/>
              <a:t>of customer John Smith?</a:t>
            </a:r>
          </a:p>
          <a:p>
            <a:pPr eaLnBrk="1" hangingPunct="1"/>
            <a:r>
              <a:rPr lang="en-US" dirty="0"/>
              <a:t>Who is the </a:t>
            </a:r>
            <a:r>
              <a:rPr lang="en-US" b="1" dirty="0"/>
              <a:t>customer</a:t>
            </a:r>
            <a:r>
              <a:rPr lang="en-US" dirty="0"/>
              <a:t> who rented copy number 4780-3?</a:t>
            </a:r>
          </a:p>
          <a:p>
            <a:pPr eaLnBrk="1" hangingPunct="1"/>
            <a:r>
              <a:rPr lang="en-US" dirty="0"/>
              <a:t>What is the </a:t>
            </a:r>
            <a:r>
              <a:rPr lang="en-US" b="1" dirty="0"/>
              <a:t>phone number </a:t>
            </a:r>
            <a:r>
              <a:rPr lang="en-US" dirty="0"/>
              <a:t>of the customer who rented ‘The Ring II’?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33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85964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We could ONLY answer the above questions because the data was well </a:t>
            </a:r>
            <a:r>
              <a:rPr lang="en-US" b="1" dirty="0"/>
              <a:t>organized</a:t>
            </a:r>
            <a:r>
              <a:rPr lang="en-US" dirty="0"/>
              <a:t>.</a:t>
            </a:r>
          </a:p>
          <a:p>
            <a:pPr eaLnBrk="1" hangingPunct="1"/>
            <a:r>
              <a:rPr lang="en-US" dirty="0"/>
              <a:t>Organization starts with good database </a:t>
            </a:r>
            <a:r>
              <a:rPr lang="en-US" b="1" dirty="0"/>
              <a:t>design.</a:t>
            </a:r>
          </a:p>
          <a:p>
            <a:pPr eaLnBrk="1" hangingPunct="1"/>
            <a:r>
              <a:rPr lang="en-US" dirty="0"/>
              <a:t>Database software make it possible to handle such questions or </a:t>
            </a:r>
            <a:r>
              <a:rPr lang="en-US" b="1" dirty="0"/>
              <a:t>queries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16580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286C45-F7CD-4D86-9698-22FE6063B127}" type="slidenum">
              <a:rPr lang="en-GB"/>
              <a:pPr/>
              <a:t>35</a:t>
            </a:fld>
            <a:endParaRPr lang="en-GB" dirty="0"/>
          </a:p>
        </p:txBody>
      </p:sp>
      <p:sp>
        <p:nvSpPr>
          <p:cNvPr id="1126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sz="4000" dirty="0" smtClean="0"/>
              <a:t>Implementation: </a:t>
            </a:r>
            <a:endParaRPr lang="en-GB" sz="4000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Designing Step 1:</a:t>
            </a:r>
          </a:p>
          <a:p>
            <a:pPr lvl="1"/>
            <a:r>
              <a:rPr lang="en-US" dirty="0" smtClean="0"/>
              <a:t>Data is in </a:t>
            </a:r>
            <a:r>
              <a:rPr lang="en-US" dirty="0"/>
              <a:t>1</a:t>
            </a:r>
            <a:r>
              <a:rPr lang="en-US" dirty="0" smtClean="0"/>
              <a:t>NF</a:t>
            </a:r>
            <a:endParaRPr lang="en-US" dirty="0"/>
          </a:p>
          <a:p>
            <a:r>
              <a:rPr lang="en-US" dirty="0" smtClean="0"/>
              <a:t>Designing Step 2:</a:t>
            </a:r>
          </a:p>
          <a:p>
            <a:pPr lvl="1"/>
            <a:r>
              <a:rPr lang="en-US" dirty="0" smtClean="0"/>
              <a:t>Determine the relationship</a:t>
            </a:r>
          </a:p>
          <a:p>
            <a:pPr lvl="1"/>
            <a:r>
              <a:rPr lang="en-US" dirty="0" smtClean="0"/>
              <a:t>1 : 1</a:t>
            </a:r>
          </a:p>
          <a:p>
            <a:pPr lvl="1"/>
            <a:r>
              <a:rPr lang="en-US" dirty="0" smtClean="0"/>
              <a:t>1 : M</a:t>
            </a:r>
          </a:p>
          <a:p>
            <a:pPr lvl="1"/>
            <a:r>
              <a:rPr lang="en-US" dirty="0" smtClean="0"/>
              <a:t>M : N</a:t>
            </a:r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016612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cont.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Designing Step 3:</a:t>
            </a:r>
          </a:p>
          <a:p>
            <a:pPr eaLnBrk="1" hangingPunct="1"/>
            <a:r>
              <a:rPr lang="en-US" dirty="0" smtClean="0"/>
              <a:t>Assign </a:t>
            </a:r>
            <a:r>
              <a:rPr lang="en-US" b="1" dirty="0"/>
              <a:t>data types </a:t>
            </a:r>
            <a:r>
              <a:rPr lang="en-US" dirty="0"/>
              <a:t>to each </a:t>
            </a:r>
            <a:r>
              <a:rPr lang="en-US" dirty="0" smtClean="0"/>
              <a:t>field or attribute</a:t>
            </a:r>
            <a:r>
              <a:rPr lang="en-US" dirty="0"/>
              <a:t>	</a:t>
            </a:r>
          </a:p>
          <a:p>
            <a:pPr lvl="1" eaLnBrk="1" hangingPunct="1"/>
            <a:r>
              <a:rPr lang="en-US" dirty="0"/>
              <a:t>Text</a:t>
            </a:r>
          </a:p>
          <a:p>
            <a:pPr lvl="1" eaLnBrk="1" hangingPunct="1"/>
            <a:r>
              <a:rPr lang="en-US" dirty="0" smtClean="0"/>
              <a:t>Number (calculations)</a:t>
            </a:r>
            <a:endParaRPr lang="en-US" dirty="0"/>
          </a:p>
          <a:p>
            <a:pPr lvl="1" eaLnBrk="1" hangingPunct="1"/>
            <a:r>
              <a:rPr lang="en-US" dirty="0"/>
              <a:t>Date</a:t>
            </a:r>
          </a:p>
          <a:p>
            <a:pPr lvl="1" eaLnBrk="1" hangingPunct="1"/>
            <a:r>
              <a:rPr lang="en-US" dirty="0"/>
              <a:t>Logical</a:t>
            </a:r>
          </a:p>
          <a:p>
            <a:pPr lvl="1" eaLnBrk="1" hangingPunct="1"/>
            <a:r>
              <a:rPr lang="en-US" dirty="0"/>
              <a:t>Currency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36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78496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Design Step 4: Create </a:t>
            </a:r>
            <a:r>
              <a:rPr lang="en-US" dirty="0"/>
              <a:t>a </a:t>
            </a:r>
            <a:r>
              <a:rPr lang="en-US" b="1" dirty="0"/>
              <a:t>data base SCHEMA </a:t>
            </a:r>
            <a:r>
              <a:rPr lang="en-US" dirty="0"/>
              <a:t>representing all the information of the previous steps.</a:t>
            </a:r>
          </a:p>
          <a:p>
            <a:pPr eaLnBrk="1" hangingPunct="1"/>
            <a:r>
              <a:rPr lang="en-US" b="1" dirty="0"/>
              <a:t>See next slide</a:t>
            </a:r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439246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Schema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 MS Word</a:t>
            </a:r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38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871007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19640-2E94-4280-A853-B61BF0B803A4}" type="slidenum">
              <a:rPr lang="en-US" altLang="en-US" smtClean="0"/>
              <a:pPr/>
              <a:t>39</a:t>
            </a:fld>
            <a:endParaRPr lang="en-US" alt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4049" y="1295400"/>
            <a:ext cx="6608053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033627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any business data is accumulated. How does one </a:t>
            </a:r>
            <a:r>
              <a:rPr lang="en-US" b="1" dirty="0"/>
              <a:t>store</a:t>
            </a:r>
            <a:r>
              <a:rPr lang="en-US" dirty="0"/>
              <a:t> this data, so that it can be used </a:t>
            </a:r>
            <a:r>
              <a:rPr lang="en-US" b="1" dirty="0"/>
              <a:t>efficiently</a:t>
            </a:r>
            <a:r>
              <a:rPr lang="en-US" dirty="0"/>
              <a:t>?</a:t>
            </a:r>
            <a:endParaRPr lang="en-ZA" dirty="0"/>
          </a:p>
          <a:p>
            <a:r>
              <a:rPr lang="en-US" dirty="0" smtClean="0"/>
              <a:t>Consider </a:t>
            </a:r>
            <a:r>
              <a:rPr lang="en-US" dirty="0"/>
              <a:t>the following data about </a:t>
            </a:r>
            <a:r>
              <a:rPr lang="en-US" b="1" dirty="0"/>
              <a:t>Invoices</a:t>
            </a:r>
            <a:r>
              <a:rPr lang="en-US" dirty="0"/>
              <a:t> and </a:t>
            </a:r>
            <a:r>
              <a:rPr lang="en-US" b="1" dirty="0" smtClean="0"/>
              <a:t>Customers</a:t>
            </a:r>
            <a:r>
              <a:rPr lang="en-US" dirty="0" smtClean="0"/>
              <a:t>: see next slide</a:t>
            </a:r>
            <a:endParaRPr lang="en-ZA" dirty="0"/>
          </a:p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40331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Relational Data Model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Z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40</a:t>
            </a:fld>
            <a:endParaRPr lang="en-US" altLang="en-US" dirty="0"/>
          </a:p>
        </p:txBody>
      </p:sp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" y="2451876"/>
            <a:ext cx="8077201" cy="3186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120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68B87B-80F3-4809-939F-7401F8D6A59F}" type="slidenum">
              <a:rPr lang="en-GB"/>
              <a:pPr/>
              <a:t>41</a:t>
            </a:fld>
            <a:endParaRPr lang="en-GB" dirty="0"/>
          </a:p>
        </p:txBody>
      </p:sp>
      <p:sp>
        <p:nvSpPr>
          <p:cNvPr id="133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ZA" dirty="0" smtClean="0"/>
              <a:t>Populate:</a:t>
            </a:r>
            <a:endParaRPr lang="en-GB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2"/>
            <a:ext cx="8229600" cy="4529137"/>
          </a:xfrm>
        </p:spPr>
        <p:txBody>
          <a:bodyPr/>
          <a:lstStyle/>
          <a:p>
            <a:r>
              <a:rPr lang="en-US" dirty="0" smtClean="0"/>
              <a:t>Insert the values</a:t>
            </a:r>
          </a:p>
          <a:p>
            <a:r>
              <a:rPr lang="en-US" dirty="0" smtClean="0"/>
              <a:t>Put the PK of the ONE side on the MANY side, now as a FK</a:t>
            </a:r>
          </a:p>
          <a:p>
            <a:r>
              <a:rPr lang="en-US" dirty="0" smtClean="0"/>
              <a:t>Answer </a:t>
            </a:r>
            <a:r>
              <a:rPr lang="en-US" b="1" dirty="0" smtClean="0"/>
              <a:t>queries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Selection</a:t>
            </a:r>
          </a:p>
          <a:p>
            <a:pPr lvl="1"/>
            <a:r>
              <a:rPr lang="en-US" dirty="0" smtClean="0"/>
              <a:t>Project</a:t>
            </a:r>
          </a:p>
          <a:p>
            <a:pPr lvl="1"/>
            <a:r>
              <a:rPr lang="en-US" dirty="0" smtClean="0"/>
              <a:t>Join</a:t>
            </a:r>
          </a:p>
          <a:p>
            <a:r>
              <a:rPr lang="en-US" b="1" dirty="0" smtClean="0"/>
              <a:t>QBE</a:t>
            </a:r>
            <a:r>
              <a:rPr lang="en-US" dirty="0" smtClean="0"/>
              <a:t> versus </a:t>
            </a:r>
            <a:r>
              <a:rPr lang="en-US" b="1" dirty="0" smtClean="0"/>
              <a:t>SQL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6380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Table of data:</a:t>
            </a:r>
            <a:endParaRPr lang="en-ZA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9233454"/>
              </p:ext>
            </p:extLst>
          </p:nvPr>
        </p:nvGraphicFramePr>
        <p:xfrm>
          <a:off x="381000" y="2438400"/>
          <a:ext cx="822960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Invoice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Payment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ZA" dirty="0"/>
                    </a:p>
                  </a:txBody>
                  <a:tcPr/>
                </a:tc>
              </a:tr>
              <a:tr h="348297">
                <a:tc>
                  <a:txBody>
                    <a:bodyPr/>
                    <a:lstStyle/>
                    <a:p>
                      <a:r>
                        <a:rPr lang="en-US" dirty="0" smtClean="0"/>
                        <a:t>1110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2000.00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Nene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KwaMashu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2220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r>
                        <a:rPr lang="en-US" baseline="0" dirty="0" smtClean="0"/>
                        <a:t> 4000.00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Hlela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Eshowe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3330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1500.00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Hlela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Eshowe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4440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6400.00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Mfeka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Mtunzini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5550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7000.00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Mfeka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Mtunzini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5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858272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/>
              <a:t>Terminology</a:t>
            </a:r>
            <a:r>
              <a:rPr lang="en-US" dirty="0" smtClean="0"/>
              <a:t>: How many</a:t>
            </a:r>
            <a:br>
              <a:rPr lang="en-US" dirty="0" smtClean="0"/>
            </a:br>
            <a:r>
              <a:rPr lang="en-US" dirty="0" smtClean="0"/>
              <a:t>Files? Records? Fields?</a:t>
            </a:r>
            <a:endParaRPr lang="en-Z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130-C179-4960-9B30-0E618084A16B}" type="slidenum">
              <a:rPr lang="en-US" altLang="en-US" smtClean="0"/>
              <a:pPr/>
              <a:t>6</a:t>
            </a:fld>
            <a:endParaRPr lang="en-US" alt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9024481"/>
              </p:ext>
            </p:extLst>
          </p:nvPr>
        </p:nvGraphicFramePr>
        <p:xfrm>
          <a:off x="381000" y="2438400"/>
          <a:ext cx="8229600" cy="221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Invoice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Payment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ZA" dirty="0"/>
                    </a:p>
                  </a:txBody>
                  <a:tcPr/>
                </a:tc>
              </a:tr>
              <a:tr h="348297">
                <a:tc>
                  <a:txBody>
                    <a:bodyPr/>
                    <a:lstStyle/>
                    <a:p>
                      <a:r>
                        <a:rPr lang="en-US" dirty="0" smtClean="0"/>
                        <a:t>1110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2000.00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Nene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KwaMashu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2220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002060"/>
                          </a:solidFill>
                        </a:rPr>
                        <a:t>R</a:t>
                      </a:r>
                      <a:r>
                        <a:rPr lang="en-US" b="1" baseline="0" dirty="0" smtClean="0">
                          <a:solidFill>
                            <a:srgbClr val="002060"/>
                          </a:solidFill>
                        </a:rPr>
                        <a:t> 4000.00</a:t>
                      </a:r>
                      <a:endParaRPr lang="en-ZA" b="1" dirty="0">
                        <a:solidFill>
                          <a:srgbClr val="00206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Hlela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Eshowe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3330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1500.00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Hlela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Eshowe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4440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9000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R 6400.00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Cash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Mfeka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smtClean="0">
                          <a:solidFill>
                            <a:srgbClr val="FF0000"/>
                          </a:solidFill>
                        </a:rPr>
                        <a:t>Mtunzini</a:t>
                      </a:r>
                      <a:endParaRPr lang="en-ZA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5550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7000.00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Mfeka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Mtunzini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Left Bracket 4"/>
          <p:cNvSpPr/>
          <p:nvPr/>
        </p:nvSpPr>
        <p:spPr>
          <a:xfrm>
            <a:off x="228600" y="2362200"/>
            <a:ext cx="152400" cy="2438400"/>
          </a:xfrm>
          <a:prstGeom prst="lef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cxnSp>
        <p:nvCxnSpPr>
          <p:cNvPr id="8" name="Straight Arrow Connector 7"/>
          <p:cNvCxnSpPr/>
          <p:nvPr/>
        </p:nvCxnSpPr>
        <p:spPr>
          <a:xfrm flipH="1" flipV="1">
            <a:off x="533400" y="4876800"/>
            <a:ext cx="838200" cy="762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3962400" y="1981200"/>
            <a:ext cx="1524000" cy="1295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 flipV="1">
            <a:off x="3886200" y="4267200"/>
            <a:ext cx="990600" cy="1524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Left Bracket 13"/>
          <p:cNvSpPr/>
          <p:nvPr/>
        </p:nvSpPr>
        <p:spPr>
          <a:xfrm rot="16200000">
            <a:off x="4352925" y="314325"/>
            <a:ext cx="133350" cy="7772400"/>
          </a:xfrm>
          <a:prstGeom prst="leftBracket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5" name="TextBox 14"/>
          <p:cNvSpPr txBox="1"/>
          <p:nvPr/>
        </p:nvSpPr>
        <p:spPr>
          <a:xfrm>
            <a:off x="5486400" y="177193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Field</a:t>
            </a:r>
            <a:endParaRPr lang="en-ZA" dirty="0"/>
          </a:p>
        </p:txBody>
      </p:sp>
      <p:sp>
        <p:nvSpPr>
          <p:cNvPr id="16" name="TextBox 15"/>
          <p:cNvSpPr txBox="1"/>
          <p:nvPr/>
        </p:nvSpPr>
        <p:spPr>
          <a:xfrm>
            <a:off x="1371600" y="560653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File</a:t>
            </a:r>
            <a:endParaRPr lang="en-ZA" dirty="0"/>
          </a:p>
        </p:txBody>
      </p:sp>
      <p:sp>
        <p:nvSpPr>
          <p:cNvPr id="17" name="TextBox 16"/>
          <p:cNvSpPr txBox="1"/>
          <p:nvPr/>
        </p:nvSpPr>
        <p:spPr>
          <a:xfrm>
            <a:off x="5029200" y="5638800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Record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78293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Hierarchy: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</a:t>
            </a:r>
            <a:r>
              <a:rPr lang="en-US" b="1" dirty="0" smtClean="0"/>
              <a:t>file</a:t>
            </a:r>
            <a:r>
              <a:rPr lang="en-US" dirty="0" smtClean="0"/>
              <a:t> consists of a group of </a:t>
            </a:r>
            <a:r>
              <a:rPr lang="en-US" u="sng" dirty="0" smtClean="0"/>
              <a:t>related</a:t>
            </a:r>
            <a:r>
              <a:rPr lang="en-US" dirty="0" smtClean="0"/>
              <a:t> </a:t>
            </a:r>
            <a:r>
              <a:rPr lang="en-US" b="1" dirty="0" smtClean="0"/>
              <a:t>records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record</a:t>
            </a:r>
            <a:r>
              <a:rPr lang="en-US" dirty="0" smtClean="0"/>
              <a:t> is a group of </a:t>
            </a:r>
            <a:r>
              <a:rPr lang="en-US" u="sng" dirty="0" smtClean="0"/>
              <a:t>related</a:t>
            </a:r>
            <a:r>
              <a:rPr lang="en-US" dirty="0" smtClean="0"/>
              <a:t> </a:t>
            </a:r>
            <a:r>
              <a:rPr lang="en-US" b="1" dirty="0" smtClean="0"/>
              <a:t>fields</a:t>
            </a:r>
          </a:p>
          <a:p>
            <a:r>
              <a:rPr lang="en-US" dirty="0" smtClean="0"/>
              <a:t>Now we can define a database: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database</a:t>
            </a:r>
            <a:r>
              <a:rPr lang="en-US" dirty="0" smtClean="0"/>
              <a:t> can consist of only a single file, but usually it is a group of </a:t>
            </a:r>
            <a:r>
              <a:rPr lang="en-US" u="sng" dirty="0" smtClean="0"/>
              <a:t>related</a:t>
            </a:r>
            <a:r>
              <a:rPr lang="en-US" dirty="0" smtClean="0"/>
              <a:t> </a:t>
            </a:r>
            <a:r>
              <a:rPr lang="en-US" b="1" dirty="0" smtClean="0"/>
              <a:t>files</a:t>
            </a:r>
            <a:endParaRPr lang="en-ZA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7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329208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5:</a:t>
            </a:r>
            <a:endParaRPr lang="en-Z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 you foreseen any problems with the data?</a:t>
            </a:r>
          </a:p>
          <a:p>
            <a:r>
              <a:rPr lang="en-US" dirty="0" smtClean="0"/>
              <a:t>Consider the following data operations:</a:t>
            </a:r>
          </a:p>
          <a:p>
            <a:pPr lvl="1"/>
            <a:r>
              <a:rPr lang="en-US" dirty="0" smtClean="0"/>
              <a:t>Update, </a:t>
            </a:r>
          </a:p>
          <a:p>
            <a:pPr lvl="1"/>
            <a:r>
              <a:rPr lang="en-US" dirty="0" smtClean="0"/>
              <a:t>Insert, </a:t>
            </a:r>
          </a:p>
          <a:p>
            <a:pPr lvl="1"/>
            <a:r>
              <a:rPr lang="en-US" dirty="0" smtClean="0"/>
              <a:t>Delete</a:t>
            </a:r>
          </a:p>
          <a:p>
            <a:r>
              <a:rPr lang="en-US" dirty="0" smtClean="0"/>
              <a:t>Mfeka bought more products</a:t>
            </a:r>
          </a:p>
          <a:p>
            <a:r>
              <a:rPr lang="en-US" dirty="0" smtClean="0"/>
              <a:t>Hlela changes address</a:t>
            </a:r>
          </a:p>
          <a:p>
            <a:pPr marL="344487" lvl="1" indent="0">
              <a:buNone/>
            </a:pPr>
            <a:endParaRPr lang="en-ZA" dirty="0"/>
          </a:p>
          <a:p>
            <a:pPr lvl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2CAE0-9D8F-4C57-A770-1173ADDBCEEF}" type="slidenum">
              <a:rPr lang="en-US" altLang="en-US" smtClean="0"/>
              <a:pPr/>
              <a:t>8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6904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 you spot the ‘mistakes’ or			   ANOMALIES?</a:t>
            </a:r>
            <a:endParaRPr lang="en-Z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8D1130-C179-4960-9B30-0E618084A16B}" type="slidenum">
              <a:rPr lang="en-US" altLang="en-US" smtClean="0"/>
              <a:pPr/>
              <a:t>9</a:t>
            </a:fld>
            <a:endParaRPr lang="en-US" alt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6706688"/>
              </p:ext>
            </p:extLst>
          </p:nvPr>
        </p:nvGraphicFramePr>
        <p:xfrm>
          <a:off x="381000" y="2438400"/>
          <a:ext cx="8229600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Invoice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Customer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Amount 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Payment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Name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Address</a:t>
                      </a:r>
                      <a:endParaRPr lang="en-ZA" dirty="0"/>
                    </a:p>
                  </a:txBody>
                  <a:tcPr/>
                </a:tc>
              </a:tr>
              <a:tr h="348297">
                <a:tc>
                  <a:txBody>
                    <a:bodyPr/>
                    <a:lstStyle/>
                    <a:p>
                      <a:r>
                        <a:rPr lang="en-US" dirty="0" smtClean="0"/>
                        <a:t>1110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2000.00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Nene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KwaMashu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2220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</a:t>
                      </a:r>
                      <a:r>
                        <a:rPr lang="en-US" baseline="0" dirty="0" smtClean="0"/>
                        <a:t> 4000.00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Hlela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Eshowe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3330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3000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1500.00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Hlela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Empangeni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4440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6400.00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Mfeka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Mtunzini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5550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7000.00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Credit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Mfeka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Mtunzini</a:t>
                      </a:r>
                      <a:endParaRPr lang="en-ZA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6660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8000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 5000.00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Mfeca</a:t>
                      </a:r>
                      <a:endParaRPr lang="en-Z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Mtunzinni</a:t>
                      </a:r>
                      <a:endParaRPr lang="en-ZA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2462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2239</TotalTime>
  <Words>1018</Words>
  <Application>Microsoft Office PowerPoint</Application>
  <PresentationFormat>On-screen Show (4:3)</PresentationFormat>
  <Paragraphs>380</Paragraphs>
  <Slides>41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3" baseType="lpstr">
      <vt:lpstr>Network</vt:lpstr>
      <vt:lpstr>Bitmap Image</vt:lpstr>
      <vt:lpstr> Organizing Data</vt:lpstr>
      <vt:lpstr>Revision:</vt:lpstr>
      <vt:lpstr>PowerPoint Presentation</vt:lpstr>
      <vt:lpstr>Introduction:</vt:lpstr>
      <vt:lpstr>A Table of data:</vt:lpstr>
      <vt:lpstr>Terminology: How many Files? Records? Fields?</vt:lpstr>
      <vt:lpstr>Data Hierarchy:</vt:lpstr>
      <vt:lpstr>Slide 5:</vt:lpstr>
      <vt:lpstr>Can you spot the ‘mistakes’ or      ANOMALIES?</vt:lpstr>
      <vt:lpstr>File Queries:</vt:lpstr>
      <vt:lpstr>More problems:</vt:lpstr>
      <vt:lpstr>File Systems:</vt:lpstr>
      <vt:lpstr>File Contents: Customer- and Agent Files</vt:lpstr>
      <vt:lpstr>File System</vt:lpstr>
      <vt:lpstr>Points to take notice of: </vt:lpstr>
      <vt:lpstr>How do a DB solve these problems:</vt:lpstr>
      <vt:lpstr>DBMS: See page 45,  Exhibit 3.2 Also pages 50, 51</vt:lpstr>
      <vt:lpstr>How to get rid of anomalies:</vt:lpstr>
      <vt:lpstr>Visualise it like this:</vt:lpstr>
      <vt:lpstr>Each table MUST represents a SINGLE subject:</vt:lpstr>
      <vt:lpstr>Two Tables:</vt:lpstr>
      <vt:lpstr>Creation of a DB:</vt:lpstr>
      <vt:lpstr>Creation of a DB: </vt:lpstr>
      <vt:lpstr>Visualise it like this:</vt:lpstr>
      <vt:lpstr>PowerPoint Presentation</vt:lpstr>
      <vt:lpstr>Relationships:</vt:lpstr>
      <vt:lpstr>A person has a passport</vt:lpstr>
      <vt:lpstr>A passport belongs to a person</vt:lpstr>
      <vt:lpstr>PowerPoint Presentation</vt:lpstr>
      <vt:lpstr>Can you determine the type of relationship?</vt:lpstr>
      <vt:lpstr>Example of M : N</vt:lpstr>
      <vt:lpstr>PowerPoint Presentation</vt:lpstr>
      <vt:lpstr>Queries?</vt:lpstr>
      <vt:lpstr>Summary</vt:lpstr>
      <vt:lpstr>Implementation: </vt:lpstr>
      <vt:lpstr>Implementation cont.</vt:lpstr>
      <vt:lpstr>Implementation:</vt:lpstr>
      <vt:lpstr>Database Schema</vt:lpstr>
      <vt:lpstr>PowerPoint Presentation</vt:lpstr>
      <vt:lpstr>Relational Data Model</vt:lpstr>
      <vt:lpstr>Populate: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1: From bla to bla</dc:title>
  <dc:creator>John</dc:creator>
  <cp:lastModifiedBy>Barend Frederik Nel</cp:lastModifiedBy>
  <cp:revision>57</cp:revision>
  <cp:lastPrinted>1601-01-01T00:00:00Z</cp:lastPrinted>
  <dcterms:created xsi:type="dcterms:W3CDTF">2011-10-31T16:54:53Z</dcterms:created>
  <dcterms:modified xsi:type="dcterms:W3CDTF">2017-04-19T07:38:16Z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4</vt:i4>
  </property>
</Properties>
</file>