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22"/>
  </p:notesMasterIdLst>
  <p:sldIdLst>
    <p:sldId id="256" r:id="rId2"/>
    <p:sldId id="317" r:id="rId3"/>
    <p:sldId id="318" r:id="rId4"/>
    <p:sldId id="320" r:id="rId5"/>
    <p:sldId id="321" r:id="rId6"/>
    <p:sldId id="323" r:id="rId7"/>
    <p:sldId id="369" r:id="rId8"/>
    <p:sldId id="362" r:id="rId9"/>
    <p:sldId id="368" r:id="rId10"/>
    <p:sldId id="366" r:id="rId11"/>
    <p:sldId id="365" r:id="rId12"/>
    <p:sldId id="363" r:id="rId13"/>
    <p:sldId id="371" r:id="rId14"/>
    <p:sldId id="372" r:id="rId15"/>
    <p:sldId id="373" r:id="rId16"/>
    <p:sldId id="370" r:id="rId17"/>
    <p:sldId id="367" r:id="rId18"/>
    <p:sldId id="364" r:id="rId19"/>
    <p:sldId id="361" r:id="rId20"/>
    <p:sldId id="360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3" autoAdjust="0"/>
    <p:restoredTop sz="96583" autoAdjust="0"/>
  </p:normalViewPr>
  <p:slideViewPr>
    <p:cSldViewPr>
      <p:cViewPr>
        <p:scale>
          <a:sx n="90" d="100"/>
          <a:sy n="90" d="100"/>
        </p:scale>
        <p:origin x="-810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927829-6351-4DAD-818D-E34031102E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13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87C192D5-EC4D-4C0E-A53C-70B00B4397F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/>
            <a:endParaRPr lang="en-US" altLang="en-US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49391-3BC3-45C5-88E7-A09D2C82CD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78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00FFA-0C7F-4A47-A315-04AB37C481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11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FDE33415-5608-4915-B6C5-DA15A72D2E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90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2CAE0-9D8F-4C57-A770-1173ADDBC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19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E3E78-32E9-466C-BB65-5CD382A85E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46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70860-5B6D-4628-B8BA-90D7DDCE10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40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2805B-45B9-4893-8AAC-9E86450AA4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4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D1130-C179-4960-9B30-0E618084A1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0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19640-2E94-4280-A853-B61BF0B80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64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7EC8D-35AB-4871-A666-3B47831076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E83DD-3C93-42FE-9608-519C0B39C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42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6F421F1-3CB1-4A62-898A-3ABF07D6830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5913" y="609600"/>
            <a:ext cx="6781800" cy="838200"/>
          </a:xfrm>
        </p:spPr>
        <p:txBody>
          <a:bodyPr/>
          <a:lstStyle/>
          <a:p>
            <a:pPr algn="ctr"/>
            <a:r>
              <a:rPr lang="en-US" sz="2000" dirty="0"/>
              <a:t/>
            </a:r>
            <a:br>
              <a:rPr lang="en-US" sz="2000" dirty="0"/>
            </a:br>
            <a:r>
              <a:rPr lang="en-US" sz="2800" dirty="0" smtClean="0"/>
              <a:t>What-If Analysis</a:t>
            </a:r>
            <a:endParaRPr lang="en-US" sz="2800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672" y="3656013"/>
            <a:ext cx="5112568" cy="1522412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2400" dirty="0" smtClean="0"/>
              <a:t>Additional notes to EX Chapter 03: </a:t>
            </a:r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81000" y="1828800"/>
            <a:ext cx="6781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/>
            </a:r>
            <a:br>
              <a:rPr lang="en-US" sz="2000" b="1" dirty="0">
                <a:solidFill>
                  <a:schemeClr val="tx2"/>
                </a:solidFill>
              </a:rPr>
            </a:br>
            <a:r>
              <a:rPr lang="en-US" sz="4000" b="1" dirty="0">
                <a:solidFill>
                  <a:schemeClr val="tx2"/>
                </a:solidFill>
              </a:rPr>
              <a:t>Chapter </a:t>
            </a:r>
            <a:r>
              <a:rPr lang="en-US" sz="4000" b="1" dirty="0" smtClean="0">
                <a:solidFill>
                  <a:schemeClr val="tx2"/>
                </a:solidFill>
              </a:rPr>
              <a:t>3</a:t>
            </a:r>
            <a:endParaRPr lang="en-US" sz="40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10</a:t>
            </a:fld>
            <a:endParaRPr lang="en-US" altLang="en-US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75" y="2605087"/>
            <a:ext cx="7943850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63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11</a:t>
            </a:fld>
            <a:endParaRPr lang="en-US" altLang="en-US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5" y="2420888"/>
            <a:ext cx="8749742" cy="3219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75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12</a:t>
            </a:fld>
            <a:endParaRPr lang="en-US" altLang="en-US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757" y="1700808"/>
            <a:ext cx="8870485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41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27: Formatting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/>
          <a:lstStyle/>
          <a:p>
            <a:r>
              <a:rPr lang="en-US" dirty="0" smtClean="0"/>
              <a:t>A12:I12, Style Heading 3</a:t>
            </a:r>
          </a:p>
          <a:p>
            <a:r>
              <a:rPr lang="en-US" dirty="0" smtClean="0"/>
              <a:t>Apply style Total to Gross Margin and Total Expenses</a:t>
            </a:r>
          </a:p>
          <a:p>
            <a:r>
              <a:rPr lang="en-US" dirty="0" smtClean="0"/>
              <a:t>Make the row headings Currency style </a:t>
            </a:r>
          </a:p>
          <a:p>
            <a:r>
              <a:rPr lang="en-US" dirty="0" smtClean="0"/>
              <a:t>Make the rest of data style currency, without ‘R’</a:t>
            </a:r>
          </a:p>
          <a:p>
            <a:r>
              <a:rPr lang="en-US" dirty="0" smtClean="0"/>
              <a:t>What-If Assumptions box:</a:t>
            </a:r>
          </a:p>
          <a:p>
            <a:pPr lvl="1"/>
            <a:r>
              <a:rPr lang="en-US" dirty="0" smtClean="0"/>
              <a:t>Heading: point 14, underline, and italics</a:t>
            </a:r>
          </a:p>
          <a:p>
            <a:pPr lvl="1"/>
            <a:r>
              <a:rPr lang="en-US" dirty="0" smtClean="0"/>
              <a:t>The rest point 8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633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What-If analysis: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/>
          <a:lstStyle/>
          <a:p>
            <a:r>
              <a:rPr lang="en-US" dirty="0" smtClean="0"/>
              <a:t>Automatic recalculation: What would happen to the six month operating income in cell H25 IF the Bonus, or Commission, etc. changes.</a:t>
            </a:r>
          </a:p>
          <a:p>
            <a:r>
              <a:rPr lang="en-US" dirty="0" smtClean="0"/>
              <a:t>All the formulas dependent on the assumptions in the range B2:B8</a:t>
            </a:r>
          </a:p>
          <a:p>
            <a:r>
              <a:rPr lang="en-US" dirty="0" smtClean="0"/>
              <a:t>B2 </a:t>
            </a:r>
            <a:r>
              <a:rPr lang="en-US" dirty="0" smtClean="0">
                <a:sym typeface="Wingdings" pitchFamily="2" charset="2"/>
              </a:rPr>
              <a:t> 150000</a:t>
            </a:r>
          </a:p>
          <a:p>
            <a:r>
              <a:rPr lang="en-US" dirty="0" smtClean="0">
                <a:sym typeface="Wingdings" pitchFamily="2" charset="2"/>
              </a:rPr>
              <a:t>B3  4%</a:t>
            </a:r>
          </a:p>
          <a:p>
            <a:r>
              <a:rPr lang="en-US" dirty="0" smtClean="0">
                <a:sym typeface="Wingdings" pitchFamily="2" charset="2"/>
              </a:rPr>
              <a:t>B8  15.75%</a:t>
            </a:r>
          </a:p>
          <a:p>
            <a:r>
              <a:rPr lang="en-US" dirty="0" smtClean="0"/>
              <a:t>H25 </a:t>
            </a:r>
            <a:r>
              <a:rPr lang="en-US" dirty="0" smtClean="0">
                <a:sym typeface="Wingdings" pitchFamily="2" charset="2"/>
              </a:rPr>
              <a:t> 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151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Goal Seek: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know the result, you can determine how the dependable values must change, to produce that outcome:</a:t>
            </a:r>
          </a:p>
          <a:p>
            <a:r>
              <a:rPr lang="en-US" dirty="0" smtClean="0"/>
              <a:t>Data Tab &gt; Data Tools group &gt; Goal Seek</a:t>
            </a:r>
          </a:p>
          <a:p>
            <a:r>
              <a:rPr lang="en-US" dirty="0" smtClean="0"/>
              <a:t>The operating income (H25) must be 3000000.</a:t>
            </a:r>
          </a:p>
          <a:p>
            <a:r>
              <a:rPr lang="en-US" dirty="0" smtClean="0"/>
              <a:t>What must the Support, General </a:t>
            </a:r>
            <a:r>
              <a:rPr lang="en-US" smtClean="0"/>
              <a:t>and Admin% be?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902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IF: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 the problem lends itself to more than one outcome, or there are more than one condition.</a:t>
            </a:r>
          </a:p>
          <a:p>
            <a:r>
              <a:rPr lang="en-US" dirty="0" smtClean="0"/>
              <a:t>This leads to multiple IF statements, or nested IF statements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624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17</a:t>
            </a:fld>
            <a:endParaRPr lang="en-US" altLang="en-US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33292"/>
            <a:ext cx="9144000" cy="3791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02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18</a:t>
            </a:fld>
            <a:endParaRPr lang="en-US" altLang="en-US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81" y="1628801"/>
            <a:ext cx="8785208" cy="3600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52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school permits the student to attend a field trip:</a:t>
            </a:r>
          </a:p>
          <a:p>
            <a:pPr lvl="1"/>
            <a:r>
              <a:rPr lang="en-US" dirty="0" smtClean="0"/>
              <a:t>IF the student is older or equal to 14</a:t>
            </a:r>
          </a:p>
          <a:p>
            <a:pPr lvl="1"/>
            <a:r>
              <a:rPr lang="en-US" dirty="0" smtClean="0"/>
              <a:t>AND the parents signed permission:</a:t>
            </a:r>
          </a:p>
          <a:p>
            <a:pPr lvl="1"/>
            <a:r>
              <a:rPr lang="en-US" dirty="0" smtClean="0"/>
              <a:t>IF the parents did not signed permission, there must be an indication</a:t>
            </a:r>
          </a:p>
          <a:p>
            <a:r>
              <a:rPr lang="en-US" dirty="0" smtClean="0"/>
              <a:t>ELSE the learner cannot go on trip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658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BDBC2-F4F0-4668-B0B5-A1BD9FC5572F}" type="slidenum">
              <a:rPr lang="en-GB"/>
              <a:pPr/>
              <a:t>2</a:t>
            </a:fld>
            <a:endParaRPr lang="en-GB"/>
          </a:p>
        </p:txBody>
      </p:sp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Before Slide 14: </a:t>
            </a:r>
            <a:endParaRPr lang="en-GB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another ROW:</a:t>
            </a:r>
          </a:p>
          <a:p>
            <a:pPr lvl="1"/>
            <a:r>
              <a:rPr lang="en-US" dirty="0" smtClean="0"/>
              <a:t>A7: Sales Revenue for Bonus</a:t>
            </a:r>
          </a:p>
          <a:p>
            <a:pPr marL="344487" lvl="1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0164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IF:</a:t>
            </a:r>
            <a:endParaRPr lang="en-ZA" dirty="0"/>
          </a:p>
        </p:txBody>
      </p:sp>
      <p:pic>
        <p:nvPicPr>
          <p:cNvPr id="5" name="Content Placeholder 4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15" y="2492896"/>
            <a:ext cx="7622310" cy="288032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467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4508-0BAF-410F-B030-4AE482E77209}" type="slidenum">
              <a:rPr lang="en-GB"/>
              <a:pPr/>
              <a:t>3</a:t>
            </a:fld>
            <a:endParaRPr lang="en-GB"/>
          </a:p>
        </p:txBody>
      </p:sp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3600" dirty="0" smtClean="0"/>
              <a:t>What-If Assumptions: ‘slide 15’</a:t>
            </a:r>
            <a:r>
              <a:rPr lang="en-ZA" dirty="0" smtClean="0"/>
              <a:t> </a:t>
            </a:r>
            <a:endParaRPr lang="en-GB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05800" cy="4306888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088" y="2202126"/>
            <a:ext cx="7621275" cy="3819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78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2F9B7-C1FA-4D7C-BED3-2D63CB70AC2B}" type="slidenum">
              <a:rPr lang="en-GB"/>
              <a:pPr/>
              <a:t>4</a:t>
            </a:fld>
            <a:endParaRPr lang="en-GB"/>
          </a:p>
        </p:txBody>
      </p:sp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System’s Date: Function: </a:t>
            </a:r>
            <a:endParaRPr lang="en-GB" sz="3600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305800" cy="4162425"/>
          </a:xfrm>
        </p:spPr>
        <p:txBody>
          <a:bodyPr/>
          <a:lstStyle/>
          <a:p>
            <a:r>
              <a:rPr lang="en-US" dirty="0" smtClean="0"/>
              <a:t>Cell I11</a:t>
            </a:r>
          </a:p>
          <a:p>
            <a:pPr lvl="1"/>
            <a:r>
              <a:rPr lang="en-US" dirty="0" smtClean="0"/>
              <a:t>Insert the NOW() function</a:t>
            </a:r>
          </a:p>
          <a:p>
            <a:r>
              <a:rPr lang="en-US" dirty="0" smtClean="0"/>
              <a:t>Slide 18:</a:t>
            </a:r>
          </a:p>
          <a:p>
            <a:pPr lvl="1"/>
            <a:r>
              <a:rPr lang="en-US" dirty="0" smtClean="0"/>
              <a:t>Right click I11</a:t>
            </a:r>
          </a:p>
          <a:p>
            <a:pPr lvl="1"/>
            <a:r>
              <a:rPr lang="en-US" dirty="0" smtClean="0"/>
              <a:t>Format Cells</a:t>
            </a:r>
          </a:p>
          <a:p>
            <a:pPr lvl="1"/>
            <a:r>
              <a:rPr lang="en-US" dirty="0" smtClean="0"/>
              <a:t>Number Tab</a:t>
            </a:r>
          </a:p>
          <a:p>
            <a:pPr lvl="1"/>
            <a:r>
              <a:rPr lang="en-US" dirty="0" smtClean="0"/>
              <a:t>Date</a:t>
            </a:r>
          </a:p>
          <a:p>
            <a:pPr lvl="1"/>
            <a:r>
              <a:rPr lang="en-US" dirty="0" smtClean="0"/>
              <a:t>Select ‘Desired Date’</a:t>
            </a:r>
          </a:p>
        </p:txBody>
      </p:sp>
    </p:spTree>
    <p:extLst>
      <p:ext uri="{BB962C8B-B14F-4D97-AF65-F5344CB8AC3E}">
        <p14:creationId xmlns:p14="http://schemas.microsoft.com/office/powerpoint/2010/main" val="81315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86C45-F7CD-4D86-9698-22FE6063B127}" type="slidenum">
              <a:rPr lang="en-GB"/>
              <a:pPr/>
              <a:t>5</a:t>
            </a:fld>
            <a:endParaRPr lang="en-GB"/>
          </a:p>
        </p:txBody>
      </p:sp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3600" dirty="0" smtClean="0"/>
              <a:t>Relative Referencing: </a:t>
            </a:r>
            <a:endParaRPr lang="en-GB" sz="3600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When </a:t>
            </a:r>
            <a:r>
              <a:rPr lang="en-ZA" b="1" dirty="0"/>
              <a:t>copying</a:t>
            </a:r>
            <a:r>
              <a:rPr lang="en-ZA" dirty="0"/>
              <a:t> a formula, Excel adjusts the </a:t>
            </a:r>
            <a:r>
              <a:rPr lang="en-ZA" i="1" dirty="0"/>
              <a:t>cell references </a:t>
            </a:r>
            <a:r>
              <a:rPr lang="en-ZA" dirty="0"/>
              <a:t>so that the new formula contains references corresponding to the new cell locations: </a:t>
            </a:r>
            <a:endParaRPr lang="en-ZA" dirty="0" smtClean="0"/>
          </a:p>
          <a:p>
            <a:pPr lvl="1"/>
            <a:r>
              <a:rPr lang="en-ZA" dirty="0" smtClean="0"/>
              <a:t>if </a:t>
            </a:r>
            <a:r>
              <a:rPr lang="en-ZA" dirty="0"/>
              <a:t>you copy </a:t>
            </a:r>
            <a:r>
              <a:rPr lang="en-ZA" b="1" dirty="0"/>
              <a:t>downward</a:t>
            </a:r>
            <a:r>
              <a:rPr lang="en-ZA" dirty="0"/>
              <a:t>, Excel adjust the </a:t>
            </a:r>
            <a:r>
              <a:rPr lang="en-ZA" b="1" dirty="0"/>
              <a:t>ROW</a:t>
            </a:r>
            <a:r>
              <a:rPr lang="en-ZA" dirty="0"/>
              <a:t> portion of the cell reference, </a:t>
            </a:r>
            <a:endParaRPr lang="en-ZA" dirty="0" smtClean="0"/>
          </a:p>
          <a:p>
            <a:pPr lvl="1"/>
            <a:r>
              <a:rPr lang="en-ZA" dirty="0" smtClean="0"/>
              <a:t>and </a:t>
            </a:r>
            <a:r>
              <a:rPr lang="en-ZA" dirty="0"/>
              <a:t>if copied </a:t>
            </a:r>
            <a:r>
              <a:rPr lang="en-ZA" b="1" dirty="0"/>
              <a:t>across</a:t>
            </a:r>
            <a:r>
              <a:rPr lang="en-ZA" dirty="0"/>
              <a:t>, Excel adjusts the </a:t>
            </a:r>
            <a:r>
              <a:rPr lang="en-ZA" b="1" dirty="0"/>
              <a:t>COLUMN</a:t>
            </a:r>
            <a:r>
              <a:rPr lang="en-ZA" dirty="0"/>
              <a:t> portion of the cell reference in the formula</a:t>
            </a:r>
            <a:r>
              <a:rPr lang="en-ZA" dirty="0" smtClean="0"/>
              <a:t>.</a:t>
            </a:r>
          </a:p>
          <a:p>
            <a:r>
              <a:rPr lang="en-US" dirty="0" smtClean="0"/>
              <a:t>This is </a:t>
            </a:r>
            <a:r>
              <a:rPr lang="en-US" b="1" dirty="0" smtClean="0"/>
              <a:t>RELATIVE REFERENCING</a:t>
            </a:r>
            <a:endParaRPr lang="en-ZA" b="1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66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B87B-80F3-4809-939F-7401F8D6A59F}" type="slidenum">
              <a:rPr lang="en-GB"/>
              <a:pPr/>
              <a:t>6</a:t>
            </a:fld>
            <a:endParaRPr lang="en-GB"/>
          </a:p>
        </p:txBody>
      </p:sp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Formulae: Slide 20</a:t>
            </a:r>
            <a:endParaRPr lang="en-GB" sz="36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529137"/>
          </a:xfrm>
        </p:spPr>
        <p:txBody>
          <a:bodyPr/>
          <a:lstStyle/>
          <a:p>
            <a:endParaRPr lang="en-ZA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805203"/>
              </p:ext>
            </p:extLst>
          </p:nvPr>
        </p:nvGraphicFramePr>
        <p:xfrm>
          <a:off x="611560" y="1772816"/>
          <a:ext cx="7992888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2111896"/>
                <a:gridCol w="1524000"/>
                <a:gridCol w="342088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Cell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Row Title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Formula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r>
                        <a:rPr lang="en-US" baseline="0" dirty="0" smtClean="0"/>
                        <a:t> of Sales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Revenue – Revenue*Margin%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B15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Gross Margin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Revenue – Cost of Sales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B18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Bonus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IF Revenue is larger than Set Sales</a:t>
                      </a:r>
                      <a:r>
                        <a:rPr lang="en-US" baseline="0" dirty="0" smtClean="0"/>
                        <a:t> Revenue, get Bonus otherwise Bonus = 0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B19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Commission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Revenue * Commission%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B20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Marketing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Revenue * Marketing%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B21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Research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Revenue * Research%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B22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Support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Revenue</a:t>
                      </a:r>
                      <a:r>
                        <a:rPr lang="en-US" baseline="0" dirty="0" smtClean="0"/>
                        <a:t> * Support%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B23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Expenses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</a:t>
                      </a:r>
                      <a:r>
                        <a:rPr lang="en-US" baseline="0" dirty="0" smtClean="0"/>
                        <a:t> of Expenses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B25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Operating Income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Gross Margin – Total</a:t>
                      </a:r>
                      <a:r>
                        <a:rPr lang="en-US" baseline="0" dirty="0" smtClean="0"/>
                        <a:t> Expenses</a:t>
                      </a:r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638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Functions;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950097"/>
          </a:xfrm>
        </p:spPr>
        <p:txBody>
          <a:bodyPr/>
          <a:lstStyle/>
          <a:p>
            <a:r>
              <a:rPr lang="en-US" dirty="0" smtClean="0"/>
              <a:t>A function is a prewritten formula that performs certain types of calculations automatically. </a:t>
            </a:r>
          </a:p>
          <a:p>
            <a:r>
              <a:rPr lang="en-US" dirty="0" smtClean="0"/>
              <a:t>Syntax or rules of structure for entering all functions is: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=Function name (argument1, argument2,…..)</a:t>
            </a:r>
          </a:p>
          <a:p>
            <a:r>
              <a:rPr lang="en-US" dirty="0" smtClean="0"/>
              <a:t>Function name correspond to the type of calculation.</a:t>
            </a:r>
          </a:p>
          <a:p>
            <a:r>
              <a:rPr lang="en-US" dirty="0" smtClean="0"/>
              <a:t>Arguments are usually data or references the function needs to perform the calculation.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808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Syntax: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‘statement’</a:t>
            </a:r>
          </a:p>
          <a:p>
            <a:pPr marL="0" indent="0">
              <a:buNone/>
            </a:pPr>
            <a:endParaRPr lang="en-US" dirty="0" smtClean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606" y="2348879"/>
            <a:ext cx="8005826" cy="4087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1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9</a:t>
            </a:fld>
            <a:endParaRPr lang="en-US" altLang="en-US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937" y="1916832"/>
            <a:ext cx="7815502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00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3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Ch3</Template>
  <TotalTime>477</TotalTime>
  <Words>530</Words>
  <Application>Microsoft Office PowerPoint</Application>
  <PresentationFormat>On-screen Show (4:3)</PresentationFormat>
  <Paragraphs>110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Ch3</vt:lpstr>
      <vt:lpstr> What-If Analysis</vt:lpstr>
      <vt:lpstr>Before Slide 14: </vt:lpstr>
      <vt:lpstr>What-If Assumptions: ‘slide 15’ </vt:lpstr>
      <vt:lpstr>System’s Date: Function: </vt:lpstr>
      <vt:lpstr>Relative Referencing: </vt:lpstr>
      <vt:lpstr>Formulae: Slide 20</vt:lpstr>
      <vt:lpstr>Functions;</vt:lpstr>
      <vt:lpstr>IF Syntax:</vt:lpstr>
      <vt:lpstr>PowerPoint Presentation</vt:lpstr>
      <vt:lpstr>PowerPoint Presentation</vt:lpstr>
      <vt:lpstr>PowerPoint Presentation</vt:lpstr>
      <vt:lpstr>PowerPoint Presentation</vt:lpstr>
      <vt:lpstr>Slide 27: Formatting</vt:lpstr>
      <vt:lpstr>What-If analysis:</vt:lpstr>
      <vt:lpstr>To Goal Seek:</vt:lpstr>
      <vt:lpstr>Nested IF:</vt:lpstr>
      <vt:lpstr>PowerPoint Presentation</vt:lpstr>
      <vt:lpstr>PowerPoint Presentation</vt:lpstr>
      <vt:lpstr>Problem Statement:</vt:lpstr>
      <vt:lpstr>Nested IF:</vt:lpstr>
    </vt:vector>
  </TitlesOfParts>
  <Company>Unizulu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Organizing Data</dc:title>
  <dc:creator>F Nel</dc:creator>
  <cp:lastModifiedBy>Barend Frederik Nel</cp:lastModifiedBy>
  <cp:revision>24</cp:revision>
  <cp:lastPrinted>1601-01-01T00:00:00Z</cp:lastPrinted>
  <dcterms:created xsi:type="dcterms:W3CDTF">2013-06-30T08:46:22Z</dcterms:created>
  <dcterms:modified xsi:type="dcterms:W3CDTF">2017-04-24T08:42:56Z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