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80" r:id="rId1"/>
  </p:sldMasterIdLst>
  <p:notesMasterIdLst>
    <p:notesMasterId r:id="rId9"/>
  </p:notesMasterIdLst>
  <p:sldIdLst>
    <p:sldId id="256" r:id="rId2"/>
    <p:sldId id="317" r:id="rId3"/>
    <p:sldId id="318" r:id="rId4"/>
    <p:sldId id="320" r:id="rId5"/>
    <p:sldId id="321" r:id="rId6"/>
    <p:sldId id="323" r:id="rId7"/>
    <p:sldId id="360" r:id="rId8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0099CC"/>
    <a:srgbClr val="33CC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53" autoAdjust="0"/>
    <p:restoredTop sz="94759" autoAdjust="0"/>
  </p:normalViewPr>
  <p:slideViewPr>
    <p:cSldViewPr>
      <p:cViewPr varScale="1">
        <p:scale>
          <a:sx n="70" d="100"/>
          <a:sy n="70" d="100"/>
        </p:scale>
        <p:origin x="-1380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7577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7578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7578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7578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7578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18927829-6351-4DAD-818D-E34031102EB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191301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4" name="Line 2"/>
          <p:cNvSpPr>
            <a:spLocks noChangeShapeType="1"/>
          </p:cNvSpPr>
          <p:nvPr/>
        </p:nvSpPr>
        <p:spPr bwMode="auto">
          <a:xfrm>
            <a:off x="7315200" y="1066800"/>
            <a:ext cx="0" cy="449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083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304800" y="304800"/>
            <a:ext cx="6781800" cy="1076325"/>
          </a:xfrm>
        </p:spPr>
        <p:txBody>
          <a:bodyPr/>
          <a:lstStyle>
            <a:lvl1pPr algn="r">
              <a:defRPr sz="3200"/>
            </a:lvl1pPr>
          </a:lstStyle>
          <a:p>
            <a:pPr lvl="0"/>
            <a:r>
              <a:rPr lang="en-US" altLang="en-US" noProof="0" smtClean="0"/>
              <a:t>Click to edit Master title style</a:t>
            </a:r>
          </a:p>
        </p:txBody>
      </p:sp>
      <p:sp>
        <p:nvSpPr>
          <p:cNvPr id="120836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914400" y="3048000"/>
            <a:ext cx="6248400" cy="2362200"/>
          </a:xfrm>
        </p:spPr>
        <p:txBody>
          <a:bodyPr/>
          <a:lstStyle>
            <a:lvl1pPr marL="0" indent="0" algn="r">
              <a:buFont typeface="Wingdings" pitchFamily="2" charset="2"/>
              <a:buNone/>
              <a:defRPr sz="3200"/>
            </a:lvl1pPr>
          </a:lstStyle>
          <a:p>
            <a:pPr lvl="0"/>
            <a:r>
              <a:rPr lang="en-US" altLang="en-US" noProof="0" smtClean="0"/>
              <a:t>Click to edit Master subtitle style</a:t>
            </a:r>
          </a:p>
        </p:txBody>
      </p:sp>
      <p:sp>
        <p:nvSpPr>
          <p:cNvPr id="120837" name="Rectangle 5"/>
          <p:cNvSpPr>
            <a:spLocks noGrp="1" noChangeArrowheads="1"/>
          </p:cNvSpPr>
          <p:nvPr>
            <p:ph type="dt" sz="half" idx="2"/>
          </p:nvPr>
        </p:nvSpPr>
        <p:spPr>
          <a:xfrm>
            <a:off x="457200" y="6248400"/>
            <a:ext cx="1371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120838" name="Rectangle 6"/>
          <p:cNvSpPr>
            <a:spLocks noGrp="1" noChangeArrowheads="1"/>
          </p:cNvSpPr>
          <p:nvPr>
            <p:ph type="ftr" sz="quarter" idx="3"/>
          </p:nvPr>
        </p:nvSpPr>
        <p:spPr>
          <a:xfrm>
            <a:off x="1981200" y="6248400"/>
            <a:ext cx="5105400" cy="4572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en-US"/>
              <a:t>Systems Analysis and Design in a Changing World, 6th Edition</a:t>
            </a:r>
          </a:p>
        </p:txBody>
      </p:sp>
      <p:sp>
        <p:nvSpPr>
          <p:cNvPr id="120839" name="Rectangle 7"/>
          <p:cNvSpPr>
            <a:spLocks noGrp="1" noChangeArrowheads="1"/>
          </p:cNvSpPr>
          <p:nvPr>
            <p:ph type="sldNum" sz="quarter" idx="4"/>
          </p:nvPr>
        </p:nvSpPr>
        <p:spPr>
          <a:xfrm>
            <a:off x="7315200" y="6248400"/>
            <a:ext cx="1371600" cy="457200"/>
          </a:xfrm>
        </p:spPr>
        <p:txBody>
          <a:bodyPr/>
          <a:lstStyle>
            <a:lvl1pPr>
              <a:defRPr/>
            </a:lvl1pPr>
          </a:lstStyle>
          <a:p>
            <a:fld id="{87C192D5-EC4D-4C0E-A53C-70B00B4397F3}" type="slidenum">
              <a:rPr lang="en-US" altLang="en-US"/>
              <a:pPr/>
              <a:t>‹#›</a:t>
            </a:fld>
            <a:endParaRPr lang="en-US" altLang="en-US"/>
          </a:p>
        </p:txBody>
      </p:sp>
      <p:grpSp>
        <p:nvGrpSpPr>
          <p:cNvPr id="120840" name="Group 8"/>
          <p:cNvGrpSpPr>
            <a:grpSpLocks/>
          </p:cNvGrpSpPr>
          <p:nvPr/>
        </p:nvGrpSpPr>
        <p:grpSpPr bwMode="auto">
          <a:xfrm>
            <a:off x="7493000" y="2992438"/>
            <a:ext cx="1338263" cy="2189162"/>
            <a:chOff x="4704" y="1885"/>
            <a:chExt cx="843" cy="1379"/>
          </a:xfrm>
        </p:grpSpPr>
        <p:sp>
          <p:nvSpPr>
            <p:cNvPr id="120841" name="Oval 9"/>
            <p:cNvSpPr>
              <a:spLocks noChangeArrowheads="1"/>
            </p:cNvSpPr>
            <p:nvPr/>
          </p:nvSpPr>
          <p:spPr bwMode="auto">
            <a:xfrm>
              <a:off x="4704" y="1885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42" name="Oval 10"/>
            <p:cNvSpPr>
              <a:spLocks noChangeArrowheads="1"/>
            </p:cNvSpPr>
            <p:nvPr/>
          </p:nvSpPr>
          <p:spPr bwMode="auto">
            <a:xfrm>
              <a:off x="4883" y="1885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43" name="Oval 11"/>
            <p:cNvSpPr>
              <a:spLocks noChangeArrowheads="1"/>
            </p:cNvSpPr>
            <p:nvPr/>
          </p:nvSpPr>
          <p:spPr bwMode="auto">
            <a:xfrm>
              <a:off x="5062" y="1885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44" name="Oval 12"/>
            <p:cNvSpPr>
              <a:spLocks noChangeArrowheads="1"/>
            </p:cNvSpPr>
            <p:nvPr/>
          </p:nvSpPr>
          <p:spPr bwMode="auto">
            <a:xfrm>
              <a:off x="4704" y="2064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45" name="Oval 13"/>
            <p:cNvSpPr>
              <a:spLocks noChangeArrowheads="1"/>
            </p:cNvSpPr>
            <p:nvPr/>
          </p:nvSpPr>
          <p:spPr bwMode="auto">
            <a:xfrm>
              <a:off x="4883" y="2064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46" name="Oval 14"/>
            <p:cNvSpPr>
              <a:spLocks noChangeArrowheads="1"/>
            </p:cNvSpPr>
            <p:nvPr/>
          </p:nvSpPr>
          <p:spPr bwMode="auto">
            <a:xfrm>
              <a:off x="5062" y="2064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47" name="Oval 15"/>
            <p:cNvSpPr>
              <a:spLocks noChangeArrowheads="1"/>
            </p:cNvSpPr>
            <p:nvPr/>
          </p:nvSpPr>
          <p:spPr bwMode="auto">
            <a:xfrm>
              <a:off x="5241" y="2064"/>
              <a:ext cx="127" cy="12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48" name="Oval 16"/>
            <p:cNvSpPr>
              <a:spLocks noChangeArrowheads="1"/>
            </p:cNvSpPr>
            <p:nvPr/>
          </p:nvSpPr>
          <p:spPr bwMode="auto">
            <a:xfrm>
              <a:off x="4704" y="2243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49" name="Oval 17"/>
            <p:cNvSpPr>
              <a:spLocks noChangeArrowheads="1"/>
            </p:cNvSpPr>
            <p:nvPr/>
          </p:nvSpPr>
          <p:spPr bwMode="auto">
            <a:xfrm>
              <a:off x="4883" y="2243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50" name="Oval 18"/>
            <p:cNvSpPr>
              <a:spLocks noChangeArrowheads="1"/>
            </p:cNvSpPr>
            <p:nvPr/>
          </p:nvSpPr>
          <p:spPr bwMode="auto">
            <a:xfrm>
              <a:off x="5062" y="2243"/>
              <a:ext cx="127" cy="12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51" name="Oval 19"/>
            <p:cNvSpPr>
              <a:spLocks noChangeArrowheads="1"/>
            </p:cNvSpPr>
            <p:nvPr/>
          </p:nvSpPr>
          <p:spPr bwMode="auto">
            <a:xfrm>
              <a:off x="5241" y="2243"/>
              <a:ext cx="127" cy="12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52" name="Oval 20"/>
            <p:cNvSpPr>
              <a:spLocks noChangeArrowheads="1"/>
            </p:cNvSpPr>
            <p:nvPr/>
          </p:nvSpPr>
          <p:spPr bwMode="auto">
            <a:xfrm>
              <a:off x="5420" y="2243"/>
              <a:ext cx="127" cy="1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53" name="Oval 21"/>
            <p:cNvSpPr>
              <a:spLocks noChangeArrowheads="1"/>
            </p:cNvSpPr>
            <p:nvPr/>
          </p:nvSpPr>
          <p:spPr bwMode="auto">
            <a:xfrm>
              <a:off x="4704" y="2421"/>
              <a:ext cx="127" cy="128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54" name="Oval 22"/>
            <p:cNvSpPr>
              <a:spLocks noChangeArrowheads="1"/>
            </p:cNvSpPr>
            <p:nvPr/>
          </p:nvSpPr>
          <p:spPr bwMode="auto">
            <a:xfrm>
              <a:off x="4883" y="2421"/>
              <a:ext cx="127" cy="128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55" name="Oval 23"/>
            <p:cNvSpPr>
              <a:spLocks noChangeArrowheads="1"/>
            </p:cNvSpPr>
            <p:nvPr/>
          </p:nvSpPr>
          <p:spPr bwMode="auto">
            <a:xfrm>
              <a:off x="5062" y="2421"/>
              <a:ext cx="127" cy="128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56" name="Oval 24"/>
            <p:cNvSpPr>
              <a:spLocks noChangeArrowheads="1"/>
            </p:cNvSpPr>
            <p:nvPr/>
          </p:nvSpPr>
          <p:spPr bwMode="auto">
            <a:xfrm>
              <a:off x="5241" y="2421"/>
              <a:ext cx="127" cy="128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57" name="Oval 25"/>
            <p:cNvSpPr>
              <a:spLocks noChangeArrowheads="1"/>
            </p:cNvSpPr>
            <p:nvPr/>
          </p:nvSpPr>
          <p:spPr bwMode="auto">
            <a:xfrm>
              <a:off x="4704" y="2600"/>
              <a:ext cx="127" cy="128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58" name="Oval 26"/>
            <p:cNvSpPr>
              <a:spLocks noChangeArrowheads="1"/>
            </p:cNvSpPr>
            <p:nvPr/>
          </p:nvSpPr>
          <p:spPr bwMode="auto">
            <a:xfrm>
              <a:off x="4883" y="2600"/>
              <a:ext cx="127" cy="128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59" name="Oval 27"/>
            <p:cNvSpPr>
              <a:spLocks noChangeArrowheads="1"/>
            </p:cNvSpPr>
            <p:nvPr/>
          </p:nvSpPr>
          <p:spPr bwMode="auto">
            <a:xfrm>
              <a:off x="5062" y="2600"/>
              <a:ext cx="127" cy="128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60" name="Oval 28"/>
            <p:cNvSpPr>
              <a:spLocks noChangeArrowheads="1"/>
            </p:cNvSpPr>
            <p:nvPr/>
          </p:nvSpPr>
          <p:spPr bwMode="auto">
            <a:xfrm>
              <a:off x="5241" y="2600"/>
              <a:ext cx="127" cy="128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61" name="Oval 29"/>
            <p:cNvSpPr>
              <a:spLocks noChangeArrowheads="1"/>
            </p:cNvSpPr>
            <p:nvPr/>
          </p:nvSpPr>
          <p:spPr bwMode="auto">
            <a:xfrm>
              <a:off x="5420" y="2600"/>
              <a:ext cx="127" cy="128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62" name="Oval 30"/>
            <p:cNvSpPr>
              <a:spLocks noChangeArrowheads="1"/>
            </p:cNvSpPr>
            <p:nvPr/>
          </p:nvSpPr>
          <p:spPr bwMode="auto">
            <a:xfrm>
              <a:off x="4704" y="2779"/>
              <a:ext cx="127" cy="12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63" name="Oval 31"/>
            <p:cNvSpPr>
              <a:spLocks noChangeArrowheads="1"/>
            </p:cNvSpPr>
            <p:nvPr/>
          </p:nvSpPr>
          <p:spPr bwMode="auto">
            <a:xfrm>
              <a:off x="4883" y="2779"/>
              <a:ext cx="127" cy="1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64" name="Oval 32"/>
            <p:cNvSpPr>
              <a:spLocks noChangeArrowheads="1"/>
            </p:cNvSpPr>
            <p:nvPr/>
          </p:nvSpPr>
          <p:spPr bwMode="auto">
            <a:xfrm>
              <a:off x="5062" y="2779"/>
              <a:ext cx="127" cy="1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65" name="Oval 33"/>
            <p:cNvSpPr>
              <a:spLocks noChangeArrowheads="1"/>
            </p:cNvSpPr>
            <p:nvPr/>
          </p:nvSpPr>
          <p:spPr bwMode="auto">
            <a:xfrm>
              <a:off x="5241" y="2779"/>
              <a:ext cx="127" cy="12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66" name="Oval 34"/>
            <p:cNvSpPr>
              <a:spLocks noChangeArrowheads="1"/>
            </p:cNvSpPr>
            <p:nvPr/>
          </p:nvSpPr>
          <p:spPr bwMode="auto">
            <a:xfrm>
              <a:off x="4704" y="2958"/>
              <a:ext cx="127" cy="1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67" name="Oval 35"/>
            <p:cNvSpPr>
              <a:spLocks noChangeArrowheads="1"/>
            </p:cNvSpPr>
            <p:nvPr/>
          </p:nvSpPr>
          <p:spPr bwMode="auto">
            <a:xfrm>
              <a:off x="4883" y="2958"/>
              <a:ext cx="127" cy="1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68" name="Oval 36"/>
            <p:cNvSpPr>
              <a:spLocks noChangeArrowheads="1"/>
            </p:cNvSpPr>
            <p:nvPr/>
          </p:nvSpPr>
          <p:spPr bwMode="auto">
            <a:xfrm>
              <a:off x="5062" y="2958"/>
              <a:ext cx="127" cy="12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69" name="Oval 37"/>
            <p:cNvSpPr>
              <a:spLocks noChangeArrowheads="1"/>
            </p:cNvSpPr>
            <p:nvPr/>
          </p:nvSpPr>
          <p:spPr bwMode="auto">
            <a:xfrm>
              <a:off x="5241" y="2958"/>
              <a:ext cx="127" cy="12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70" name="Oval 38"/>
            <p:cNvSpPr>
              <a:spLocks noChangeArrowheads="1"/>
            </p:cNvSpPr>
            <p:nvPr/>
          </p:nvSpPr>
          <p:spPr bwMode="auto">
            <a:xfrm>
              <a:off x="4883" y="3137"/>
              <a:ext cx="127" cy="12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71" name="Oval 39"/>
            <p:cNvSpPr>
              <a:spLocks noChangeArrowheads="1"/>
            </p:cNvSpPr>
            <p:nvPr/>
          </p:nvSpPr>
          <p:spPr bwMode="auto">
            <a:xfrm>
              <a:off x="5241" y="3137"/>
              <a:ext cx="127" cy="12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20872" name="Line 40"/>
          <p:cNvSpPr>
            <a:spLocks noChangeShapeType="1"/>
          </p:cNvSpPr>
          <p:nvPr/>
        </p:nvSpPr>
        <p:spPr bwMode="auto">
          <a:xfrm>
            <a:off x="304800" y="2819400"/>
            <a:ext cx="8229600" cy="0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0873" name="Rectangle 41"/>
          <p:cNvSpPr>
            <a:spLocks noChangeArrowheads="1"/>
          </p:cNvSpPr>
          <p:nvPr/>
        </p:nvSpPr>
        <p:spPr bwMode="auto">
          <a:xfrm>
            <a:off x="457200" y="1676400"/>
            <a:ext cx="6781800" cy="1076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b"/>
          <a:lstStyle/>
          <a:p>
            <a:pPr algn="r"/>
            <a:endParaRPr lang="en-US" altLang="en-US" sz="3200" b="1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Systems Analysis and Design in a Changing World, 6th Edition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4449391-3BC3-45C5-88E7-A09D2C82CD1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107834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22238"/>
            <a:ext cx="2057400" cy="600868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22238"/>
            <a:ext cx="6019800" cy="600868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Systems Analysis and Design in a Changing World, 6th Edition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4100FFA-0C7F-4A47-A315-04AB37C481F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191172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122238"/>
            <a:ext cx="8229600" cy="60086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248400"/>
            <a:ext cx="12192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828800" y="6248400"/>
            <a:ext cx="5486400" cy="4572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en-US"/>
              <a:t>Systems Analysis and Design in a Changing World, 6th Edition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7543800" y="6248400"/>
            <a:ext cx="1143000" cy="457200"/>
          </a:xfrm>
        </p:spPr>
        <p:txBody>
          <a:bodyPr/>
          <a:lstStyle>
            <a:lvl1pPr>
              <a:defRPr/>
            </a:lvl1pPr>
          </a:lstStyle>
          <a:p>
            <a:fld id="{FDE33415-5608-4915-B6C5-DA15A72D2EE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359016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Systems Analysis and Design in a Changing World, 6th Edition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812CAE0-9D8F-4C57-A770-1173ADDBCEE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911958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Systems Analysis and Design in a Changing World, 6th Edition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32E3E78-32E9-466C-BB65-5CD382A85EC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374678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19263"/>
            <a:ext cx="4038600" cy="4411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263"/>
            <a:ext cx="4038600" cy="4411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Systems Analysis and Design in a Changing World, 6th Edition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0470860-5B6D-4628-B8BA-90D7DDCE102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034016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Systems Analysis and Design in a Changing World, 6th Edition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4D2805B-45B9-4893-8AAC-9E86450AA4F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035441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Systems Analysis and Design in a Changing World, 6th Edition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C8D1130-C179-4960-9B30-0E618084A16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06025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Systems Analysis and Design in a Changing World, 6th Edition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1E19640-2E94-4280-A853-B61BF0B803A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436419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Systems Analysis and Design in a Changing World, 6th Edition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C7EC8D-35AB-4871-A666-3B478310761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77709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Systems Analysis and Design in a Changing World, 6th Edition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FE83DD-3C93-42FE-9608-519C0B39C2C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664201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Line 2"/>
          <p:cNvSpPr>
            <a:spLocks noChangeShapeType="1"/>
          </p:cNvSpPr>
          <p:nvPr/>
        </p:nvSpPr>
        <p:spPr bwMode="auto">
          <a:xfrm>
            <a:off x="7962900" y="152400"/>
            <a:ext cx="0" cy="1524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9811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22238"/>
            <a:ext cx="7543800" cy="1295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19812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719263"/>
            <a:ext cx="8229600" cy="44116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19813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1219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/>
            </a:lvl1pPr>
          </a:lstStyle>
          <a:p>
            <a:endParaRPr lang="en-US" altLang="en-US"/>
          </a:p>
        </p:txBody>
      </p:sp>
      <p:sp>
        <p:nvSpPr>
          <p:cNvPr id="119814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828800" y="6248400"/>
            <a:ext cx="5486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r>
              <a:rPr lang="en-US" altLang="en-US"/>
              <a:t>Systems Analysis and Design in a Changing World, 6th Edition</a:t>
            </a:r>
          </a:p>
        </p:txBody>
      </p:sp>
      <p:sp>
        <p:nvSpPr>
          <p:cNvPr id="119815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543800" y="6248400"/>
            <a:ext cx="1143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/>
            </a:lvl1pPr>
          </a:lstStyle>
          <a:p>
            <a:fld id="{06F421F1-3CB1-4A62-898A-3ABF07D68308}" type="slidenum">
              <a:rPr lang="en-US" altLang="en-US"/>
              <a:pPr/>
              <a:t>‹#›</a:t>
            </a:fld>
            <a:endParaRPr lang="en-US" altLang="en-US"/>
          </a:p>
        </p:txBody>
      </p:sp>
      <p:grpSp>
        <p:nvGrpSpPr>
          <p:cNvPr id="119816" name="Group 8"/>
          <p:cNvGrpSpPr>
            <a:grpSpLocks/>
          </p:cNvGrpSpPr>
          <p:nvPr/>
        </p:nvGrpSpPr>
        <p:grpSpPr bwMode="auto">
          <a:xfrm>
            <a:off x="8153400" y="152400"/>
            <a:ext cx="792163" cy="1295400"/>
            <a:chOff x="5136" y="960"/>
            <a:chExt cx="528" cy="864"/>
          </a:xfrm>
        </p:grpSpPr>
        <p:sp>
          <p:nvSpPr>
            <p:cNvPr id="119817" name="Oval 9"/>
            <p:cNvSpPr>
              <a:spLocks noChangeArrowheads="1"/>
            </p:cNvSpPr>
            <p:nvPr/>
          </p:nvSpPr>
          <p:spPr bwMode="auto">
            <a:xfrm>
              <a:off x="5136" y="960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818" name="Oval 10"/>
            <p:cNvSpPr>
              <a:spLocks noChangeArrowheads="1"/>
            </p:cNvSpPr>
            <p:nvPr/>
          </p:nvSpPr>
          <p:spPr bwMode="auto">
            <a:xfrm>
              <a:off x="5248" y="960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819" name="Oval 11"/>
            <p:cNvSpPr>
              <a:spLocks noChangeArrowheads="1"/>
            </p:cNvSpPr>
            <p:nvPr/>
          </p:nvSpPr>
          <p:spPr bwMode="auto">
            <a:xfrm>
              <a:off x="5360" y="960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820" name="Oval 12"/>
            <p:cNvSpPr>
              <a:spLocks noChangeArrowheads="1"/>
            </p:cNvSpPr>
            <p:nvPr/>
          </p:nvSpPr>
          <p:spPr bwMode="auto">
            <a:xfrm>
              <a:off x="5136" y="1072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821" name="Oval 13"/>
            <p:cNvSpPr>
              <a:spLocks noChangeArrowheads="1"/>
            </p:cNvSpPr>
            <p:nvPr/>
          </p:nvSpPr>
          <p:spPr bwMode="auto">
            <a:xfrm>
              <a:off x="5248" y="1072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822" name="Oval 14"/>
            <p:cNvSpPr>
              <a:spLocks noChangeArrowheads="1"/>
            </p:cNvSpPr>
            <p:nvPr/>
          </p:nvSpPr>
          <p:spPr bwMode="auto">
            <a:xfrm>
              <a:off x="5360" y="1072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823" name="Oval 15"/>
            <p:cNvSpPr>
              <a:spLocks noChangeArrowheads="1"/>
            </p:cNvSpPr>
            <p:nvPr/>
          </p:nvSpPr>
          <p:spPr bwMode="auto">
            <a:xfrm>
              <a:off x="5472" y="1072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824" name="Oval 16"/>
            <p:cNvSpPr>
              <a:spLocks noChangeArrowheads="1"/>
            </p:cNvSpPr>
            <p:nvPr/>
          </p:nvSpPr>
          <p:spPr bwMode="auto">
            <a:xfrm>
              <a:off x="5136" y="1184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825" name="Oval 17"/>
            <p:cNvSpPr>
              <a:spLocks noChangeArrowheads="1"/>
            </p:cNvSpPr>
            <p:nvPr/>
          </p:nvSpPr>
          <p:spPr bwMode="auto">
            <a:xfrm>
              <a:off x="5248" y="1184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826" name="Oval 18"/>
            <p:cNvSpPr>
              <a:spLocks noChangeArrowheads="1"/>
            </p:cNvSpPr>
            <p:nvPr/>
          </p:nvSpPr>
          <p:spPr bwMode="auto">
            <a:xfrm>
              <a:off x="5360" y="1184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827" name="Oval 19"/>
            <p:cNvSpPr>
              <a:spLocks noChangeArrowheads="1"/>
            </p:cNvSpPr>
            <p:nvPr/>
          </p:nvSpPr>
          <p:spPr bwMode="auto">
            <a:xfrm>
              <a:off x="5472" y="1184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828" name="Oval 20"/>
            <p:cNvSpPr>
              <a:spLocks noChangeArrowheads="1"/>
            </p:cNvSpPr>
            <p:nvPr/>
          </p:nvSpPr>
          <p:spPr bwMode="auto">
            <a:xfrm>
              <a:off x="5584" y="1184"/>
              <a:ext cx="80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829" name="Oval 21"/>
            <p:cNvSpPr>
              <a:spLocks noChangeArrowheads="1"/>
            </p:cNvSpPr>
            <p:nvPr/>
          </p:nvSpPr>
          <p:spPr bwMode="auto">
            <a:xfrm>
              <a:off x="5136" y="1296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830" name="Oval 22"/>
            <p:cNvSpPr>
              <a:spLocks noChangeArrowheads="1"/>
            </p:cNvSpPr>
            <p:nvPr/>
          </p:nvSpPr>
          <p:spPr bwMode="auto">
            <a:xfrm>
              <a:off x="5248" y="1296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831" name="Oval 23"/>
            <p:cNvSpPr>
              <a:spLocks noChangeArrowheads="1"/>
            </p:cNvSpPr>
            <p:nvPr/>
          </p:nvSpPr>
          <p:spPr bwMode="auto">
            <a:xfrm>
              <a:off x="5360" y="1296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832" name="Oval 24"/>
            <p:cNvSpPr>
              <a:spLocks noChangeArrowheads="1"/>
            </p:cNvSpPr>
            <p:nvPr/>
          </p:nvSpPr>
          <p:spPr bwMode="auto">
            <a:xfrm>
              <a:off x="5472" y="1296"/>
              <a:ext cx="80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833" name="Oval 25"/>
            <p:cNvSpPr>
              <a:spLocks noChangeArrowheads="1"/>
            </p:cNvSpPr>
            <p:nvPr/>
          </p:nvSpPr>
          <p:spPr bwMode="auto">
            <a:xfrm>
              <a:off x="5136" y="1408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834" name="Oval 26"/>
            <p:cNvSpPr>
              <a:spLocks noChangeArrowheads="1"/>
            </p:cNvSpPr>
            <p:nvPr/>
          </p:nvSpPr>
          <p:spPr bwMode="auto">
            <a:xfrm>
              <a:off x="5248" y="1408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835" name="Oval 27"/>
            <p:cNvSpPr>
              <a:spLocks noChangeArrowheads="1"/>
            </p:cNvSpPr>
            <p:nvPr/>
          </p:nvSpPr>
          <p:spPr bwMode="auto">
            <a:xfrm>
              <a:off x="5360" y="1408"/>
              <a:ext cx="80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836" name="Oval 28"/>
            <p:cNvSpPr>
              <a:spLocks noChangeArrowheads="1"/>
            </p:cNvSpPr>
            <p:nvPr/>
          </p:nvSpPr>
          <p:spPr bwMode="auto">
            <a:xfrm>
              <a:off x="5472" y="1408"/>
              <a:ext cx="80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837" name="Oval 29"/>
            <p:cNvSpPr>
              <a:spLocks noChangeArrowheads="1"/>
            </p:cNvSpPr>
            <p:nvPr/>
          </p:nvSpPr>
          <p:spPr bwMode="auto">
            <a:xfrm>
              <a:off x="5584" y="1408"/>
              <a:ext cx="80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838" name="Oval 30"/>
            <p:cNvSpPr>
              <a:spLocks noChangeArrowheads="1"/>
            </p:cNvSpPr>
            <p:nvPr/>
          </p:nvSpPr>
          <p:spPr bwMode="auto">
            <a:xfrm>
              <a:off x="5136" y="1520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839" name="Oval 31"/>
            <p:cNvSpPr>
              <a:spLocks noChangeArrowheads="1"/>
            </p:cNvSpPr>
            <p:nvPr/>
          </p:nvSpPr>
          <p:spPr bwMode="auto">
            <a:xfrm>
              <a:off x="5248" y="1520"/>
              <a:ext cx="80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840" name="Oval 32"/>
            <p:cNvSpPr>
              <a:spLocks noChangeArrowheads="1"/>
            </p:cNvSpPr>
            <p:nvPr/>
          </p:nvSpPr>
          <p:spPr bwMode="auto">
            <a:xfrm>
              <a:off x="5360" y="1520"/>
              <a:ext cx="80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841" name="Oval 33"/>
            <p:cNvSpPr>
              <a:spLocks noChangeArrowheads="1"/>
            </p:cNvSpPr>
            <p:nvPr/>
          </p:nvSpPr>
          <p:spPr bwMode="auto">
            <a:xfrm>
              <a:off x="5472" y="1520"/>
              <a:ext cx="80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842" name="Oval 34"/>
            <p:cNvSpPr>
              <a:spLocks noChangeArrowheads="1"/>
            </p:cNvSpPr>
            <p:nvPr/>
          </p:nvSpPr>
          <p:spPr bwMode="auto">
            <a:xfrm>
              <a:off x="5136" y="1632"/>
              <a:ext cx="80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843" name="Oval 35"/>
            <p:cNvSpPr>
              <a:spLocks noChangeArrowheads="1"/>
            </p:cNvSpPr>
            <p:nvPr/>
          </p:nvSpPr>
          <p:spPr bwMode="auto">
            <a:xfrm>
              <a:off x="5248" y="1632"/>
              <a:ext cx="80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844" name="Oval 36"/>
            <p:cNvSpPr>
              <a:spLocks noChangeArrowheads="1"/>
            </p:cNvSpPr>
            <p:nvPr/>
          </p:nvSpPr>
          <p:spPr bwMode="auto">
            <a:xfrm>
              <a:off x="5360" y="1632"/>
              <a:ext cx="80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845" name="Oval 37"/>
            <p:cNvSpPr>
              <a:spLocks noChangeArrowheads="1"/>
            </p:cNvSpPr>
            <p:nvPr/>
          </p:nvSpPr>
          <p:spPr bwMode="auto">
            <a:xfrm>
              <a:off x="5472" y="1632"/>
              <a:ext cx="80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846" name="Oval 38"/>
            <p:cNvSpPr>
              <a:spLocks noChangeArrowheads="1"/>
            </p:cNvSpPr>
            <p:nvPr/>
          </p:nvSpPr>
          <p:spPr bwMode="auto">
            <a:xfrm>
              <a:off x="5248" y="1744"/>
              <a:ext cx="80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847" name="Oval 39"/>
            <p:cNvSpPr>
              <a:spLocks noChangeArrowheads="1"/>
            </p:cNvSpPr>
            <p:nvPr/>
          </p:nvSpPr>
          <p:spPr bwMode="auto">
            <a:xfrm>
              <a:off x="5472" y="1744"/>
              <a:ext cx="80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  <p:sldLayoutId id="2147483682" r:id="rId2"/>
    <p:sldLayoutId id="2147483683" r:id="rId3"/>
    <p:sldLayoutId id="2147483684" r:id="rId4"/>
    <p:sldLayoutId id="2147483685" r:id="rId5"/>
    <p:sldLayoutId id="2147483686" r:id="rId6"/>
    <p:sldLayoutId id="2147483687" r:id="rId7"/>
    <p:sldLayoutId id="2147483688" r:id="rId8"/>
    <p:sldLayoutId id="2147483689" r:id="rId9"/>
    <p:sldLayoutId id="2147483690" r:id="rId10"/>
    <p:sldLayoutId id="2147483691" r:id="rId11"/>
    <p:sldLayoutId id="2147483692" r:id="rId12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l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692150" indent="-347663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l"/>
        <a:defRPr sz="2600">
          <a:solidFill>
            <a:schemeClr val="tx1"/>
          </a:solidFill>
          <a:latin typeface="+mn-lt"/>
          <a:cs typeface="+mn-cs"/>
        </a:defRPr>
      </a:lvl2pPr>
      <a:lvl3pPr marL="987425" indent="-293688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l"/>
        <a:defRPr sz="2300">
          <a:solidFill>
            <a:schemeClr val="tx1"/>
          </a:solidFill>
          <a:latin typeface="+mn-lt"/>
          <a:cs typeface="+mn-cs"/>
        </a:defRPr>
      </a:lvl3pPr>
      <a:lvl4pPr marL="1281113" indent="-2921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1598613" indent="-315913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055813" indent="-315913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6pPr>
      <a:lvl7pPr marL="2513013" indent="-315913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7pPr>
      <a:lvl8pPr marL="2970213" indent="-315913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8pPr>
      <a:lvl9pPr marL="3427413" indent="-315913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15913" y="609600"/>
            <a:ext cx="6781800" cy="838200"/>
          </a:xfrm>
        </p:spPr>
        <p:txBody>
          <a:bodyPr/>
          <a:lstStyle/>
          <a:p>
            <a:pPr algn="ctr"/>
            <a:r>
              <a:rPr lang="en-US" sz="2000" dirty="0"/>
              <a:t/>
            </a:r>
            <a:br>
              <a:rPr lang="en-US" sz="2000" dirty="0"/>
            </a:br>
            <a:r>
              <a:rPr lang="en-US" sz="2800" dirty="0"/>
              <a:t>General</a:t>
            </a:r>
            <a:r>
              <a:rPr lang="en-US" sz="2800" dirty="0" smtClean="0"/>
              <a:t> Formulae</a:t>
            </a:r>
            <a:endParaRPr lang="en-US" sz="2800" dirty="0"/>
          </a:p>
        </p:txBody>
      </p:sp>
      <p:sp>
        <p:nvSpPr>
          <p:cNvPr id="6758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619672" y="3656013"/>
            <a:ext cx="5112568" cy="1522412"/>
          </a:xfrm>
        </p:spPr>
        <p:txBody>
          <a:bodyPr/>
          <a:lstStyle/>
          <a:p>
            <a:pPr algn="l">
              <a:lnSpc>
                <a:spcPct val="80000"/>
              </a:lnSpc>
            </a:pPr>
            <a:r>
              <a:rPr lang="en-US" sz="2400" dirty="0" smtClean="0"/>
              <a:t>Additional notes to EX Chapter 02: </a:t>
            </a:r>
          </a:p>
          <a:p>
            <a:pPr>
              <a:lnSpc>
                <a:spcPct val="80000"/>
              </a:lnSpc>
            </a:pPr>
            <a:endParaRPr lang="en-US" sz="2400" dirty="0" smtClean="0"/>
          </a:p>
          <a:p>
            <a:pPr>
              <a:lnSpc>
                <a:spcPct val="80000"/>
              </a:lnSpc>
            </a:pPr>
            <a:endParaRPr lang="en-US" sz="2400" dirty="0"/>
          </a:p>
        </p:txBody>
      </p:sp>
      <p:sp>
        <p:nvSpPr>
          <p:cNvPr id="67588" name="Rectangle 4"/>
          <p:cNvSpPr>
            <a:spLocks noChangeArrowheads="1"/>
          </p:cNvSpPr>
          <p:nvPr/>
        </p:nvSpPr>
        <p:spPr bwMode="auto">
          <a:xfrm>
            <a:off x="381000" y="1828800"/>
            <a:ext cx="6781800" cy="838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b"/>
          <a:lstStyle/>
          <a:p>
            <a:pPr algn="ctr"/>
            <a:r>
              <a:rPr lang="en-US" sz="2000" b="1" dirty="0">
                <a:solidFill>
                  <a:schemeClr val="tx2"/>
                </a:solidFill>
              </a:rPr>
              <a:t/>
            </a:r>
            <a:br>
              <a:rPr lang="en-US" sz="2000" b="1" dirty="0">
                <a:solidFill>
                  <a:schemeClr val="tx2"/>
                </a:solidFill>
              </a:rPr>
            </a:br>
            <a:r>
              <a:rPr lang="en-US" sz="4000" b="1" dirty="0">
                <a:solidFill>
                  <a:schemeClr val="tx2"/>
                </a:solidFill>
              </a:rPr>
              <a:t>Chapter </a:t>
            </a:r>
            <a:r>
              <a:rPr lang="en-US" sz="4000" b="1" dirty="0" smtClean="0">
                <a:solidFill>
                  <a:schemeClr val="tx2"/>
                </a:solidFill>
              </a:rPr>
              <a:t>2</a:t>
            </a:r>
            <a:endParaRPr lang="en-US" sz="4000" b="1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3BDBC2-F4F0-4668-B0B5-A1BD9FC5572F}" type="slidenum">
              <a:rPr lang="en-GB"/>
              <a:pPr/>
              <a:t>2</a:t>
            </a:fld>
            <a:endParaRPr lang="en-GB"/>
          </a:p>
        </p:txBody>
      </p:sp>
      <p:sp>
        <p:nvSpPr>
          <p:cNvPr id="7170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Before Slide 10: </a:t>
            </a:r>
            <a:endParaRPr lang="en-GB" sz="3600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Doc Properties:</a:t>
            </a:r>
          </a:p>
          <a:p>
            <a:pPr lvl="1"/>
            <a:r>
              <a:rPr lang="en-US" dirty="0" smtClean="0"/>
              <a:t>File </a:t>
            </a:r>
            <a:r>
              <a:rPr lang="en-US" dirty="0"/>
              <a:t>(Backstage view) </a:t>
            </a:r>
            <a:endParaRPr lang="en-US" dirty="0" smtClean="0"/>
          </a:p>
          <a:p>
            <a:pPr lvl="1"/>
            <a:r>
              <a:rPr lang="en-US" dirty="0" smtClean="0"/>
              <a:t>Info </a:t>
            </a:r>
          </a:p>
          <a:p>
            <a:pPr lvl="1"/>
            <a:r>
              <a:rPr lang="en-US" dirty="0" smtClean="0"/>
              <a:t>Properties </a:t>
            </a:r>
          </a:p>
          <a:p>
            <a:r>
              <a:rPr lang="en-US" dirty="0" smtClean="0"/>
              <a:t>Options:</a:t>
            </a:r>
          </a:p>
          <a:p>
            <a:pPr lvl="1"/>
            <a:r>
              <a:rPr lang="en-US" dirty="0" smtClean="0"/>
              <a:t>Go through the different options</a:t>
            </a:r>
          </a:p>
          <a:p>
            <a:pPr lvl="1"/>
            <a:r>
              <a:rPr lang="en-US" b="1" dirty="0" smtClean="0">
                <a:solidFill>
                  <a:srgbClr val="FF0000"/>
                </a:solidFill>
              </a:rPr>
              <a:t>DON’T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smtClean="0"/>
              <a:t>change these!!</a:t>
            </a:r>
          </a:p>
          <a:p>
            <a:pPr lvl="1"/>
            <a:endParaRPr lang="en-US" dirty="0" smtClean="0"/>
          </a:p>
          <a:p>
            <a:pPr marL="344487" lvl="1" indent="0">
              <a:buNone/>
            </a:pPr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16016416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C94508-0BAF-410F-B030-4AE482E77209}" type="slidenum">
              <a:rPr lang="en-GB"/>
              <a:pPr/>
              <a:t>3</a:t>
            </a:fld>
            <a:endParaRPr lang="en-GB"/>
          </a:p>
        </p:txBody>
      </p:sp>
      <p:sp>
        <p:nvSpPr>
          <p:cNvPr id="9218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ZA" sz="3600" dirty="0" smtClean="0"/>
              <a:t>Formulae:</a:t>
            </a:r>
            <a:r>
              <a:rPr lang="en-ZA" dirty="0" smtClean="0"/>
              <a:t> </a:t>
            </a:r>
            <a:endParaRPr lang="en-GB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905000"/>
            <a:ext cx="8305800" cy="4306888"/>
          </a:xfrm>
        </p:spPr>
        <p:txBody>
          <a:bodyPr/>
          <a:lstStyle/>
          <a:p>
            <a:pPr lvl="0"/>
            <a:r>
              <a:rPr lang="en-US" b="1" dirty="0"/>
              <a:t>Gross Pay</a:t>
            </a:r>
            <a:r>
              <a:rPr lang="en-US" dirty="0"/>
              <a:t>  = Hours Worked x Hourly Pay</a:t>
            </a:r>
            <a:endParaRPr lang="en-ZA" dirty="0"/>
          </a:p>
          <a:p>
            <a:pPr lvl="0"/>
            <a:r>
              <a:rPr lang="en-US" b="1" dirty="0"/>
              <a:t>Federal Tax</a:t>
            </a:r>
            <a:r>
              <a:rPr lang="en-US" dirty="0"/>
              <a:t>:</a:t>
            </a:r>
            <a:endParaRPr lang="en-ZA" dirty="0"/>
          </a:p>
          <a:p>
            <a:pPr lvl="1"/>
            <a:r>
              <a:rPr lang="en-US" dirty="0"/>
              <a:t>An employee qualifies for tax relief if they have dependents: R 24.32 for each dependent, otherwise its 22% of the gross pay</a:t>
            </a:r>
            <a:r>
              <a:rPr lang="en-US" dirty="0" smtClean="0"/>
              <a:t>: </a:t>
            </a:r>
            <a:r>
              <a:rPr lang="en-US" b="1" dirty="0" smtClean="0"/>
              <a:t>WRITE IT!!</a:t>
            </a:r>
            <a:endParaRPr lang="en-ZA" b="1" dirty="0"/>
          </a:p>
          <a:p>
            <a:pPr marL="0" indent="0">
              <a:buNone/>
            </a:pPr>
            <a:r>
              <a:rPr lang="en-US" dirty="0" smtClean="0"/>
              <a:t>  </a:t>
            </a:r>
            <a:r>
              <a:rPr lang="en-US" b="1" dirty="0" smtClean="0"/>
              <a:t>= </a:t>
            </a:r>
            <a:r>
              <a:rPr lang="en-US" b="1" dirty="0"/>
              <a:t>22% of (Gross Pay – Dependents x 24.32)</a:t>
            </a:r>
            <a:endParaRPr lang="en-ZA" b="1" dirty="0"/>
          </a:p>
          <a:p>
            <a:pPr lvl="0"/>
            <a:r>
              <a:rPr lang="en-ZA" b="1" dirty="0"/>
              <a:t>State Tax:</a:t>
            </a:r>
            <a:endParaRPr lang="en-ZA" dirty="0"/>
          </a:p>
          <a:p>
            <a:pPr lvl="1"/>
            <a:r>
              <a:rPr lang="en-ZA" b="1" dirty="0"/>
              <a:t>4% of the Gross Pay, or = 0.04 x Gross Pay</a:t>
            </a:r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4987788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32F9B7-C1FA-4D7C-BED3-2D63CB70AC2B}" type="slidenum">
              <a:rPr lang="en-GB"/>
              <a:pPr/>
              <a:t>4</a:t>
            </a:fld>
            <a:endParaRPr lang="en-GB"/>
          </a:p>
        </p:txBody>
      </p:sp>
      <p:sp>
        <p:nvSpPr>
          <p:cNvPr id="15362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z="3600" dirty="0" smtClean="0"/>
              <a:t>Formulae Continues: </a:t>
            </a:r>
            <a:endParaRPr lang="en-GB" sz="3600" dirty="0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752600"/>
            <a:ext cx="8305800" cy="4162425"/>
          </a:xfrm>
        </p:spPr>
        <p:txBody>
          <a:bodyPr/>
          <a:lstStyle/>
          <a:p>
            <a:pPr lvl="0"/>
            <a:r>
              <a:rPr lang="en-ZA" b="1" dirty="0"/>
              <a:t>Net Pay</a:t>
            </a:r>
            <a:r>
              <a:rPr lang="en-ZA" b="1" dirty="0" smtClean="0"/>
              <a:t>: </a:t>
            </a:r>
            <a:r>
              <a:rPr lang="en-ZA" dirty="0" smtClean="0"/>
              <a:t>Try to write the formula!!</a:t>
            </a:r>
          </a:p>
          <a:p>
            <a:pPr marL="0" lvl="0" indent="0">
              <a:buNone/>
            </a:pPr>
            <a:r>
              <a:rPr lang="en-US" dirty="0"/>
              <a:t> </a:t>
            </a:r>
            <a:r>
              <a:rPr lang="en-US" dirty="0" smtClean="0"/>
              <a:t>(Usually it is your ‘take-home’ pay, that is after    </a:t>
            </a:r>
          </a:p>
          <a:p>
            <a:pPr marL="0" lvl="0" indent="0">
              <a:buNone/>
            </a:pPr>
            <a:r>
              <a:rPr lang="en-US" dirty="0"/>
              <a:t> </a:t>
            </a:r>
            <a:r>
              <a:rPr lang="en-US" dirty="0" smtClean="0"/>
              <a:t>    you deduct the taxes from the gross pay)</a:t>
            </a:r>
            <a:endParaRPr lang="en-ZA" dirty="0" smtClean="0"/>
          </a:p>
          <a:p>
            <a:pPr marL="0" indent="0" algn="ctr">
              <a:buNone/>
            </a:pPr>
            <a:r>
              <a:rPr lang="en-ZA" b="1" dirty="0" smtClean="0"/>
              <a:t>= </a:t>
            </a:r>
            <a:r>
              <a:rPr lang="en-ZA" b="1" dirty="0"/>
              <a:t>Gross Pay – (Federal Tax + State Tax)</a:t>
            </a:r>
          </a:p>
          <a:p>
            <a:pPr lvl="0"/>
            <a:r>
              <a:rPr lang="en-ZA" b="1" dirty="0"/>
              <a:t>Tax</a:t>
            </a:r>
            <a:r>
              <a:rPr lang="en-ZA" b="1" dirty="0" smtClean="0"/>
              <a:t>%:</a:t>
            </a:r>
            <a:endParaRPr lang="en-ZA" dirty="0"/>
          </a:p>
          <a:p>
            <a:pPr marL="0" lvl="0" indent="0">
              <a:buNone/>
            </a:pPr>
            <a:r>
              <a:rPr lang="en-ZA" dirty="0"/>
              <a:t> </a:t>
            </a:r>
            <a:r>
              <a:rPr lang="en-ZA" dirty="0" smtClean="0"/>
              <a:t>     </a:t>
            </a:r>
            <a:r>
              <a:rPr lang="en-ZA" b="1" dirty="0" smtClean="0"/>
              <a:t>= </a:t>
            </a:r>
            <a:r>
              <a:rPr lang="en-ZA" b="1" dirty="0"/>
              <a:t>(Total Tax)/Gross </a:t>
            </a:r>
            <a:r>
              <a:rPr lang="en-ZA" b="1" dirty="0" smtClean="0"/>
              <a:t>Pay ‘</a:t>
            </a:r>
            <a:r>
              <a:rPr lang="en-ZA" b="1" dirty="0" smtClean="0">
                <a:solidFill>
                  <a:srgbClr val="FF0000"/>
                </a:solidFill>
              </a:rPr>
              <a:t>x 100</a:t>
            </a:r>
            <a:r>
              <a:rPr lang="en-ZA" b="1" dirty="0" smtClean="0"/>
              <a:t>’</a:t>
            </a:r>
            <a:endParaRPr lang="en-ZA" b="1" dirty="0"/>
          </a:p>
          <a:p>
            <a:pPr marL="0" indent="0">
              <a:buNone/>
            </a:pPr>
            <a:r>
              <a:rPr lang="en-ZA" b="1" dirty="0" smtClean="0"/>
              <a:t>      = </a:t>
            </a:r>
            <a:r>
              <a:rPr lang="en-ZA" b="1" dirty="0"/>
              <a:t>(Federal Tax + State Tax)/Gross Pay</a:t>
            </a:r>
          </a:p>
          <a:p>
            <a:endParaRPr lang="en-US" dirty="0" smtClean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8131576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86C45-F7CD-4D86-9698-22FE6063B127}" type="slidenum">
              <a:rPr lang="en-GB"/>
              <a:pPr/>
              <a:t>5</a:t>
            </a:fld>
            <a:endParaRPr lang="en-GB"/>
          </a:p>
        </p:txBody>
      </p:sp>
      <p:sp>
        <p:nvSpPr>
          <p:cNvPr id="11266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ZA" sz="3600" dirty="0" smtClean="0"/>
              <a:t>Relative Referencing: </a:t>
            </a:r>
            <a:endParaRPr lang="en-GB" sz="3600" dirty="0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ZA" dirty="0"/>
              <a:t>When </a:t>
            </a:r>
            <a:r>
              <a:rPr lang="en-ZA" b="1" dirty="0"/>
              <a:t>copying</a:t>
            </a:r>
            <a:r>
              <a:rPr lang="en-ZA" dirty="0"/>
              <a:t> a formula, Excel adjusts the </a:t>
            </a:r>
            <a:r>
              <a:rPr lang="en-ZA" i="1" dirty="0"/>
              <a:t>cell references </a:t>
            </a:r>
            <a:r>
              <a:rPr lang="en-ZA" dirty="0"/>
              <a:t>so that the new formula contains references corresponding to the new cell locations: </a:t>
            </a:r>
            <a:endParaRPr lang="en-ZA" dirty="0" smtClean="0"/>
          </a:p>
          <a:p>
            <a:pPr lvl="1"/>
            <a:r>
              <a:rPr lang="en-ZA" dirty="0" smtClean="0"/>
              <a:t>if </a:t>
            </a:r>
            <a:r>
              <a:rPr lang="en-ZA" dirty="0"/>
              <a:t>you copy </a:t>
            </a:r>
            <a:r>
              <a:rPr lang="en-ZA" b="1" dirty="0"/>
              <a:t>downward</a:t>
            </a:r>
            <a:r>
              <a:rPr lang="en-ZA" dirty="0"/>
              <a:t>, Excel adjust the </a:t>
            </a:r>
            <a:r>
              <a:rPr lang="en-ZA" b="1" dirty="0"/>
              <a:t>ROW</a:t>
            </a:r>
            <a:r>
              <a:rPr lang="en-ZA" dirty="0"/>
              <a:t> portion of the cell reference, </a:t>
            </a:r>
            <a:endParaRPr lang="en-ZA" dirty="0" smtClean="0"/>
          </a:p>
          <a:p>
            <a:pPr lvl="1"/>
            <a:r>
              <a:rPr lang="en-ZA" dirty="0" smtClean="0"/>
              <a:t>and </a:t>
            </a:r>
            <a:r>
              <a:rPr lang="en-ZA" dirty="0"/>
              <a:t>if copied </a:t>
            </a:r>
            <a:r>
              <a:rPr lang="en-ZA" b="1" dirty="0"/>
              <a:t>across</a:t>
            </a:r>
            <a:r>
              <a:rPr lang="en-ZA" dirty="0"/>
              <a:t>, Excel adjusts the </a:t>
            </a:r>
            <a:r>
              <a:rPr lang="en-ZA" b="1" dirty="0"/>
              <a:t>COLUMN</a:t>
            </a:r>
            <a:r>
              <a:rPr lang="en-ZA" dirty="0"/>
              <a:t> portion of the cell reference in the formula</a:t>
            </a:r>
            <a:r>
              <a:rPr lang="en-ZA" dirty="0" smtClean="0"/>
              <a:t>.</a:t>
            </a:r>
          </a:p>
          <a:p>
            <a:r>
              <a:rPr lang="en-US" dirty="0" smtClean="0"/>
              <a:t>This is </a:t>
            </a:r>
            <a:r>
              <a:rPr lang="en-US" b="1" dirty="0" smtClean="0"/>
              <a:t>RELATIVE REFERENCING</a:t>
            </a:r>
            <a:endParaRPr lang="en-ZA" b="1" dirty="0"/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016612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68B87B-80F3-4809-939F-7401F8D6A59F}" type="slidenum">
              <a:rPr lang="en-GB"/>
              <a:pPr/>
              <a:t>6</a:t>
            </a:fld>
            <a:endParaRPr lang="en-GB"/>
          </a:p>
        </p:txBody>
      </p:sp>
      <p:sp>
        <p:nvSpPr>
          <p:cNvPr id="13314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z="3600" dirty="0" smtClean="0"/>
              <a:t>Additional Information:</a:t>
            </a:r>
            <a:endParaRPr lang="en-GB" sz="3600" dirty="0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719262"/>
            <a:ext cx="8229600" cy="4529137"/>
          </a:xfrm>
        </p:spPr>
        <p:txBody>
          <a:bodyPr/>
          <a:lstStyle/>
          <a:p>
            <a:r>
              <a:rPr lang="en-ZA" b="1" dirty="0" smtClean="0"/>
              <a:t>Slide 13</a:t>
            </a:r>
            <a:r>
              <a:rPr lang="en-ZA" dirty="0" smtClean="0"/>
              <a:t>:</a:t>
            </a:r>
          </a:p>
          <a:p>
            <a:pPr lvl="1"/>
            <a:r>
              <a:rPr lang="en-ZA" dirty="0" smtClean="0"/>
              <a:t>Calculating </a:t>
            </a:r>
            <a:r>
              <a:rPr lang="en-ZA" dirty="0"/>
              <a:t>Totals: Careful for </a:t>
            </a:r>
            <a:r>
              <a:rPr lang="en-ZA" b="1" dirty="0"/>
              <a:t>J13</a:t>
            </a:r>
            <a:r>
              <a:rPr lang="en-ZA" dirty="0"/>
              <a:t>. </a:t>
            </a:r>
            <a:endParaRPr lang="en-ZA" dirty="0" smtClean="0"/>
          </a:p>
          <a:p>
            <a:pPr lvl="1"/>
            <a:r>
              <a:rPr lang="en-ZA" dirty="0" smtClean="0"/>
              <a:t>Copy </a:t>
            </a:r>
            <a:r>
              <a:rPr lang="en-ZA" dirty="0"/>
              <a:t>J12 </a:t>
            </a:r>
            <a:r>
              <a:rPr lang="en-ZA" dirty="0">
                <a:sym typeface="Wingdings"/>
              </a:rPr>
              <a:t></a:t>
            </a:r>
            <a:r>
              <a:rPr lang="en-ZA" dirty="0"/>
              <a:t> J13</a:t>
            </a:r>
          </a:p>
          <a:p>
            <a:r>
              <a:rPr lang="en-ZA" b="1" dirty="0" smtClean="0"/>
              <a:t>Slide </a:t>
            </a:r>
            <a:r>
              <a:rPr lang="en-ZA" b="1" dirty="0"/>
              <a:t>21</a:t>
            </a:r>
            <a:r>
              <a:rPr lang="en-ZA" dirty="0"/>
              <a:t>: </a:t>
            </a:r>
            <a:r>
              <a:rPr lang="en-ZA" dirty="0" smtClean="0"/>
              <a:t>(Range Finder)</a:t>
            </a:r>
          </a:p>
          <a:p>
            <a:pPr lvl="1"/>
            <a:r>
              <a:rPr lang="en-ZA" dirty="0" smtClean="0"/>
              <a:t>What about </a:t>
            </a:r>
            <a:r>
              <a:rPr lang="en-ZA" b="1" dirty="0" smtClean="0"/>
              <a:t>Tracing</a:t>
            </a:r>
            <a:r>
              <a:rPr lang="en-ZA" dirty="0"/>
              <a:t>:</a:t>
            </a:r>
            <a:endParaRPr lang="en-ZA" dirty="0" smtClean="0"/>
          </a:p>
          <a:p>
            <a:pPr lvl="1"/>
            <a:r>
              <a:rPr lang="en-ZA" dirty="0" smtClean="0"/>
              <a:t>Click </a:t>
            </a:r>
            <a:r>
              <a:rPr lang="en-ZA" dirty="0"/>
              <a:t>a cell that has a </a:t>
            </a:r>
            <a:r>
              <a:rPr lang="en-ZA" dirty="0" smtClean="0"/>
              <a:t>formula:</a:t>
            </a:r>
          </a:p>
          <a:p>
            <a:pPr lvl="1"/>
            <a:r>
              <a:rPr lang="en-ZA" dirty="0" smtClean="0"/>
              <a:t>Go to the </a:t>
            </a:r>
            <a:r>
              <a:rPr lang="en-ZA" b="1" dirty="0" smtClean="0"/>
              <a:t>Formulas Tab</a:t>
            </a:r>
            <a:r>
              <a:rPr lang="en-ZA" dirty="0" smtClean="0"/>
              <a:t> </a:t>
            </a:r>
            <a:r>
              <a:rPr lang="en-ZA" dirty="0"/>
              <a:t>&gt; Formula Auditing </a:t>
            </a:r>
            <a:r>
              <a:rPr lang="en-ZA" dirty="0" smtClean="0"/>
              <a:t>Group, and </a:t>
            </a:r>
            <a:r>
              <a:rPr lang="en-ZA" dirty="0"/>
              <a:t>play around with the different ‘tracings</a:t>
            </a:r>
            <a:r>
              <a:rPr lang="en-ZA" dirty="0" smtClean="0"/>
              <a:t>’</a:t>
            </a:r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17763801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Continues: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ZA" b="1" dirty="0"/>
              <a:t>Slide 22</a:t>
            </a:r>
            <a:r>
              <a:rPr lang="en-ZA" dirty="0"/>
              <a:t>: </a:t>
            </a:r>
            <a:endParaRPr lang="en-ZA" dirty="0" smtClean="0"/>
          </a:p>
          <a:p>
            <a:pPr lvl="1"/>
            <a:r>
              <a:rPr lang="en-ZA" b="1" dirty="0" smtClean="0"/>
              <a:t>Cell A1</a:t>
            </a:r>
            <a:r>
              <a:rPr lang="en-ZA" dirty="0" smtClean="0"/>
              <a:t>: Choose Cell </a:t>
            </a:r>
            <a:r>
              <a:rPr lang="en-ZA" dirty="0"/>
              <a:t>Style ‘Title’, </a:t>
            </a:r>
            <a:endParaRPr lang="en-ZA" dirty="0" smtClean="0"/>
          </a:p>
          <a:p>
            <a:pPr lvl="1"/>
            <a:r>
              <a:rPr lang="en-ZA" dirty="0" smtClean="0"/>
              <a:t>Select </a:t>
            </a:r>
            <a:r>
              <a:rPr lang="en-ZA" dirty="0" err="1" smtClean="0"/>
              <a:t>Merge+Center</a:t>
            </a:r>
            <a:r>
              <a:rPr lang="en-ZA" dirty="0" smtClean="0"/>
              <a:t>, </a:t>
            </a:r>
          </a:p>
          <a:p>
            <a:pPr lvl="1"/>
            <a:r>
              <a:rPr lang="en-ZA" b="1" dirty="0" smtClean="0"/>
              <a:t>Cell A2:</a:t>
            </a:r>
          </a:p>
          <a:p>
            <a:pPr lvl="1"/>
            <a:r>
              <a:rPr lang="en-US" dirty="0" smtClean="0"/>
              <a:t>Select </a:t>
            </a:r>
            <a:r>
              <a:rPr lang="en-US" dirty="0" err="1" smtClean="0"/>
              <a:t>Merge+Center</a:t>
            </a:r>
            <a:r>
              <a:rPr lang="en-US" dirty="0" smtClean="0"/>
              <a:t>,</a:t>
            </a:r>
            <a:endParaRPr lang="en-ZA" dirty="0" smtClean="0"/>
          </a:p>
          <a:p>
            <a:pPr lvl="1"/>
            <a:r>
              <a:rPr lang="en-ZA" dirty="0" smtClean="0"/>
              <a:t>Decrease </a:t>
            </a:r>
            <a:r>
              <a:rPr lang="en-ZA" dirty="0"/>
              <a:t>Font Size, </a:t>
            </a:r>
            <a:endParaRPr lang="en-ZA" dirty="0" smtClean="0"/>
          </a:p>
          <a:p>
            <a:pPr lvl="1"/>
            <a:r>
              <a:rPr lang="en-ZA" dirty="0" smtClean="0"/>
              <a:t>Fill </a:t>
            </a:r>
            <a:r>
              <a:rPr lang="en-ZA" dirty="0">
                <a:sym typeface="Wingdings"/>
              </a:rPr>
              <a:t></a:t>
            </a:r>
            <a:r>
              <a:rPr lang="en-ZA" dirty="0"/>
              <a:t> Orange Accent, Lighter 60%, </a:t>
            </a:r>
            <a:endParaRPr lang="en-ZA" dirty="0" smtClean="0"/>
          </a:p>
          <a:p>
            <a:pPr lvl="1"/>
            <a:r>
              <a:rPr lang="en-ZA" b="1" dirty="0" smtClean="0"/>
              <a:t>Take </a:t>
            </a:r>
            <a:r>
              <a:rPr lang="en-ZA" b="1" dirty="0"/>
              <a:t>it step by Step</a:t>
            </a:r>
            <a:endParaRPr lang="en-ZA" dirty="0"/>
          </a:p>
          <a:p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2CAE0-9D8F-4C57-A770-1173ADDBCEEF}" type="slidenum">
              <a:rPr lang="en-US" altLang="en-US" smtClean="0"/>
              <a:pPr/>
              <a:t>7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946750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h3">
  <a:themeElements>
    <a:clrScheme name="Network 10">
      <a:dk1>
        <a:srgbClr val="000000"/>
      </a:dk1>
      <a:lt1>
        <a:srgbClr val="FFFFFF"/>
      </a:lt1>
      <a:dk2>
        <a:srgbClr val="330066"/>
      </a:dk2>
      <a:lt2>
        <a:srgbClr val="808080"/>
      </a:lt2>
      <a:accent1>
        <a:srgbClr val="CCCC00"/>
      </a:accent1>
      <a:accent2>
        <a:srgbClr val="669999"/>
      </a:accent2>
      <a:accent3>
        <a:srgbClr val="FFFFFF"/>
      </a:accent3>
      <a:accent4>
        <a:srgbClr val="000000"/>
      </a:accent4>
      <a:accent5>
        <a:srgbClr val="E2E2AA"/>
      </a:accent5>
      <a:accent6>
        <a:srgbClr val="5C8A8A"/>
      </a:accent6>
      <a:hlink>
        <a:srgbClr val="7E9CE8"/>
      </a:hlink>
      <a:folHlink>
        <a:srgbClr val="D8D8EC"/>
      </a:folHlink>
    </a:clrScheme>
    <a:fontScheme name="Network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Network 1">
        <a:dk1>
          <a:srgbClr val="4F747B"/>
        </a:dk1>
        <a:lt1>
          <a:srgbClr val="FFFFFF"/>
        </a:lt1>
        <a:dk2>
          <a:srgbClr val="000000"/>
        </a:dk2>
        <a:lt2>
          <a:srgbClr val="C0C0C0"/>
        </a:lt2>
        <a:accent1>
          <a:srgbClr val="859868"/>
        </a:accent1>
        <a:accent2>
          <a:srgbClr val="5F5F5F"/>
        </a:accent2>
        <a:accent3>
          <a:srgbClr val="AAAAAA"/>
        </a:accent3>
        <a:accent4>
          <a:srgbClr val="DADADA"/>
        </a:accent4>
        <a:accent5>
          <a:srgbClr val="C2CAB9"/>
        </a:accent5>
        <a:accent6>
          <a:srgbClr val="555555"/>
        </a:accent6>
        <a:hlink>
          <a:srgbClr val="5F5F5F"/>
        </a:hlink>
        <a:folHlink>
          <a:srgbClr val="BA121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2">
        <a:dk1>
          <a:srgbClr val="3C0000"/>
        </a:dk1>
        <a:lt1>
          <a:srgbClr val="FFFFFF"/>
        </a:lt1>
        <a:dk2>
          <a:srgbClr val="4D0B0B"/>
        </a:dk2>
        <a:lt2>
          <a:srgbClr val="FFFFFF"/>
        </a:lt2>
        <a:accent1>
          <a:srgbClr val="666633"/>
        </a:accent1>
        <a:accent2>
          <a:srgbClr val="CC3300"/>
        </a:accent2>
        <a:accent3>
          <a:srgbClr val="B2AAAA"/>
        </a:accent3>
        <a:accent4>
          <a:srgbClr val="DADADA"/>
        </a:accent4>
        <a:accent5>
          <a:srgbClr val="B8B8AD"/>
        </a:accent5>
        <a:accent6>
          <a:srgbClr val="B92D00"/>
        </a:accent6>
        <a:hlink>
          <a:srgbClr val="CC9900"/>
        </a:hlink>
        <a:folHlink>
          <a:srgbClr val="CCCC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3">
        <a:dk1>
          <a:srgbClr val="666699"/>
        </a:dk1>
        <a:lt1>
          <a:srgbClr val="FFFFFF"/>
        </a:lt1>
        <a:dk2>
          <a:srgbClr val="15192B"/>
        </a:dk2>
        <a:lt2>
          <a:srgbClr val="CCCCFF"/>
        </a:lt2>
        <a:accent1>
          <a:srgbClr val="4F893D"/>
        </a:accent1>
        <a:accent2>
          <a:srgbClr val="666699"/>
        </a:accent2>
        <a:accent3>
          <a:srgbClr val="AAABAC"/>
        </a:accent3>
        <a:accent4>
          <a:srgbClr val="DADADA"/>
        </a:accent4>
        <a:accent5>
          <a:srgbClr val="B2C4AF"/>
        </a:accent5>
        <a:accent6>
          <a:srgbClr val="5C5C8A"/>
        </a:accent6>
        <a:hlink>
          <a:srgbClr val="CC9900"/>
        </a:hlink>
        <a:folHlink>
          <a:srgbClr val="4837C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4">
        <a:dk1>
          <a:srgbClr val="666699"/>
        </a:dk1>
        <a:lt1>
          <a:srgbClr val="FFFFFF"/>
        </a:lt1>
        <a:dk2>
          <a:srgbClr val="86001A"/>
        </a:dk2>
        <a:lt2>
          <a:srgbClr val="CCCC66"/>
        </a:lt2>
        <a:accent1>
          <a:srgbClr val="FF3300"/>
        </a:accent1>
        <a:accent2>
          <a:srgbClr val="FF6600"/>
        </a:accent2>
        <a:accent3>
          <a:srgbClr val="C3AAAB"/>
        </a:accent3>
        <a:accent4>
          <a:srgbClr val="DADADA"/>
        </a:accent4>
        <a:accent5>
          <a:srgbClr val="FFADAA"/>
        </a:accent5>
        <a:accent6>
          <a:srgbClr val="E75C00"/>
        </a:accent6>
        <a:hlink>
          <a:srgbClr val="CC9900"/>
        </a:hlink>
        <a:folHlink>
          <a:srgbClr val="FF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5">
        <a:dk1>
          <a:srgbClr val="666699"/>
        </a:dk1>
        <a:lt1>
          <a:srgbClr val="FFFFFF"/>
        </a:lt1>
        <a:dk2>
          <a:srgbClr val="000054"/>
        </a:dk2>
        <a:lt2>
          <a:srgbClr val="FFFFFF"/>
        </a:lt2>
        <a:accent1>
          <a:srgbClr val="3333FF"/>
        </a:accent1>
        <a:accent2>
          <a:srgbClr val="006699"/>
        </a:accent2>
        <a:accent3>
          <a:srgbClr val="AAAAB3"/>
        </a:accent3>
        <a:accent4>
          <a:srgbClr val="DADADA"/>
        </a:accent4>
        <a:accent5>
          <a:srgbClr val="ADADFF"/>
        </a:accent5>
        <a:accent6>
          <a:srgbClr val="005C8A"/>
        </a:accent6>
        <a:hlink>
          <a:srgbClr val="669900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6">
        <a:dk1>
          <a:srgbClr val="808080"/>
        </a:dk1>
        <a:lt1>
          <a:srgbClr val="FFFFFF"/>
        </a:lt1>
        <a:dk2>
          <a:srgbClr val="30054B"/>
        </a:dk2>
        <a:lt2>
          <a:srgbClr val="FFFFFF"/>
        </a:lt2>
        <a:accent1>
          <a:srgbClr val="797B9B"/>
        </a:accent1>
        <a:accent2>
          <a:srgbClr val="6B4FB1"/>
        </a:accent2>
        <a:accent3>
          <a:srgbClr val="ADAAB1"/>
        </a:accent3>
        <a:accent4>
          <a:srgbClr val="DADADA"/>
        </a:accent4>
        <a:accent5>
          <a:srgbClr val="BEBFCB"/>
        </a:accent5>
        <a:accent6>
          <a:srgbClr val="6047A0"/>
        </a:accent6>
        <a:hlink>
          <a:srgbClr val="7AACCE"/>
        </a:hlink>
        <a:folHlink>
          <a:srgbClr val="D8D8E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7">
        <a:dk1>
          <a:srgbClr val="808080"/>
        </a:dk1>
        <a:lt1>
          <a:srgbClr val="FFFFCC"/>
        </a:lt1>
        <a:dk2>
          <a:srgbClr val="29527B"/>
        </a:dk2>
        <a:lt2>
          <a:srgbClr val="FFFFFF"/>
        </a:lt2>
        <a:accent1>
          <a:srgbClr val="CCCC00"/>
        </a:accent1>
        <a:accent2>
          <a:srgbClr val="669999"/>
        </a:accent2>
        <a:accent3>
          <a:srgbClr val="ACB3BF"/>
        </a:accent3>
        <a:accent4>
          <a:srgbClr val="DADAAE"/>
        </a:accent4>
        <a:accent5>
          <a:srgbClr val="E2E2AA"/>
        </a:accent5>
        <a:accent6>
          <a:srgbClr val="5C8A8A"/>
        </a:accent6>
        <a:hlink>
          <a:srgbClr val="D8D8EC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8">
        <a:dk1>
          <a:srgbClr val="666699"/>
        </a:dk1>
        <a:lt1>
          <a:srgbClr val="FFFFFF"/>
        </a:lt1>
        <a:dk2>
          <a:srgbClr val="476949"/>
        </a:dk2>
        <a:lt2>
          <a:srgbClr val="FFFFFF"/>
        </a:lt2>
        <a:accent1>
          <a:srgbClr val="CC6600"/>
        </a:accent1>
        <a:accent2>
          <a:srgbClr val="CC9900"/>
        </a:accent2>
        <a:accent3>
          <a:srgbClr val="B1B9B1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669900"/>
        </a:hlink>
        <a:folHlink>
          <a:srgbClr val="A45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9">
        <a:dk1>
          <a:srgbClr val="000000"/>
        </a:dk1>
        <a:lt1>
          <a:srgbClr val="FFFFFF"/>
        </a:lt1>
        <a:dk2>
          <a:srgbClr val="7C1302"/>
        </a:dk2>
        <a:lt2>
          <a:srgbClr val="CC9900"/>
        </a:lt2>
        <a:accent1>
          <a:srgbClr val="CC9900"/>
        </a:accent1>
        <a:accent2>
          <a:srgbClr val="CC3300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B92D00"/>
        </a:accent6>
        <a:hlink>
          <a:srgbClr val="80808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etwork 10">
        <a:dk1>
          <a:srgbClr val="000000"/>
        </a:dk1>
        <a:lt1>
          <a:srgbClr val="FFFFFF"/>
        </a:lt1>
        <a:dk2>
          <a:srgbClr val="330066"/>
        </a:dk2>
        <a:lt2>
          <a:srgbClr val="808080"/>
        </a:lt2>
        <a:accent1>
          <a:srgbClr val="CCCC00"/>
        </a:accent1>
        <a:accent2>
          <a:srgbClr val="669999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5C8A8A"/>
        </a:accent6>
        <a:hlink>
          <a:srgbClr val="7E9CE8"/>
        </a:hlink>
        <a:folHlink>
          <a:srgbClr val="D8D8E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Ch3</Template>
  <TotalTime>107</TotalTime>
  <Words>340</Words>
  <Application>Microsoft Office PowerPoint</Application>
  <PresentationFormat>On-screen Show (4:3)</PresentationFormat>
  <Paragraphs>54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Ch3</vt:lpstr>
      <vt:lpstr> General Formulae</vt:lpstr>
      <vt:lpstr>Before Slide 10: </vt:lpstr>
      <vt:lpstr>Formulae: </vt:lpstr>
      <vt:lpstr>Formulae Continues: </vt:lpstr>
      <vt:lpstr>Relative Referencing: </vt:lpstr>
      <vt:lpstr>Additional Information:</vt:lpstr>
      <vt:lpstr>Continues:</vt:lpstr>
    </vt:vector>
  </TitlesOfParts>
  <Company>Unizulu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Organizing Data</dc:title>
  <dc:creator>F Nel</dc:creator>
  <cp:lastModifiedBy>F Nel</cp:lastModifiedBy>
  <cp:revision>5</cp:revision>
  <cp:lastPrinted>1601-01-01T00:00:00Z</cp:lastPrinted>
  <dcterms:created xsi:type="dcterms:W3CDTF">2013-06-30T08:46:22Z</dcterms:created>
  <dcterms:modified xsi:type="dcterms:W3CDTF">2017-05-27T02:33:28Z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4</vt:i4>
  </property>
</Properties>
</file>