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759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ZA" sz="2000" b="1" dirty="0"/>
              <a:t>Object-Oriented Analysis </a:t>
            </a:r>
            <a:r>
              <a:rPr lang="en-ZA" sz="2000" b="1" dirty="0" smtClean="0"/>
              <a:t>Chapter 6 </a:t>
            </a:r>
            <a:r>
              <a:rPr lang="en-ZA" sz="2000" b="1" dirty="0"/>
              <a:t>– Summary Notes 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 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b="1" dirty="0" smtClean="0"/>
              <a:t>SATZINGER </a:t>
            </a:r>
            <a:r>
              <a:rPr lang="en-ZA" b="1" dirty="0"/>
              <a:t>JACKSON BURD (</a:t>
            </a:r>
            <a:r>
              <a:rPr lang="en-ZA" b="1" dirty="0" smtClean="0"/>
              <a:t>6</a:t>
            </a:r>
            <a:r>
              <a:rPr lang="en-ZA" b="1" baseline="30000" dirty="0" smtClean="0"/>
              <a:t>th</a:t>
            </a:r>
            <a:r>
              <a:rPr lang="en-ZA" b="1" dirty="0" smtClean="0"/>
              <a:t> Ed) </a:t>
            </a:r>
            <a:r>
              <a:rPr lang="en-ZA" b="1" dirty="0"/>
              <a:t>CHAPTER 6: </a:t>
            </a:r>
            <a:endParaRPr lang="en-ZA" b="1" dirty="0" smtClean="0"/>
          </a:p>
          <a:p>
            <a:r>
              <a:rPr lang="en-ZA" b="1" dirty="0" smtClean="0"/>
              <a:t>Essentials </a:t>
            </a:r>
            <a:r>
              <a:rPr lang="en-ZA" b="1" dirty="0"/>
              <a:t>of Design and the Design Activities 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Continue: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Identify and define all the types of computing devices that will be required as well as locations and communication protocols necessary to integrate computing hardware. </a:t>
            </a:r>
            <a:endParaRPr lang="en-ZA" dirty="0" smtClean="0"/>
          </a:p>
          <a:p>
            <a:pPr lvl="1"/>
            <a:r>
              <a:rPr lang="en-ZA" dirty="0" smtClean="0"/>
              <a:t>Some </a:t>
            </a:r>
            <a:r>
              <a:rPr lang="en-ZA" dirty="0"/>
              <a:t>applications are simple stand-alone applications </a:t>
            </a:r>
            <a:endParaRPr lang="en-ZA" dirty="0" smtClean="0"/>
          </a:p>
          <a:p>
            <a:pPr lvl="1"/>
            <a:r>
              <a:rPr lang="en-ZA" dirty="0" smtClean="0"/>
              <a:t>Some applications </a:t>
            </a:r>
            <a:r>
              <a:rPr lang="en-ZA" dirty="0"/>
              <a:t>may be deployed to remote computing </a:t>
            </a:r>
            <a:r>
              <a:rPr lang="en-ZA" dirty="0" smtClean="0"/>
              <a:t>devices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095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Design </a:t>
            </a:r>
            <a:r>
              <a:rPr lang="en-ZA" dirty="0"/>
              <a:t>the Application Architecture and Software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/>
              <a:t>Includes decisions about the structure and configuration of the new system as well as the design of the computer software </a:t>
            </a:r>
          </a:p>
          <a:p>
            <a:r>
              <a:rPr lang="en-ZA" sz="2400" dirty="0" smtClean="0"/>
              <a:t>Early </a:t>
            </a:r>
            <a:r>
              <a:rPr lang="en-ZA" sz="2400" dirty="0"/>
              <a:t>step in this design process is partitioning the software into subsystems </a:t>
            </a:r>
          </a:p>
          <a:p>
            <a:r>
              <a:rPr lang="en-ZA" sz="2400" dirty="0" smtClean="0"/>
              <a:t>Decide </a:t>
            </a:r>
            <a:r>
              <a:rPr lang="en-ZA" sz="2400" dirty="0"/>
              <a:t>which subsystems will need to reside on which pieces of equipment </a:t>
            </a:r>
          </a:p>
          <a:p>
            <a:r>
              <a:rPr lang="en-ZA" sz="2400" dirty="0" smtClean="0"/>
              <a:t>The </a:t>
            </a:r>
            <a:r>
              <a:rPr lang="en-ZA" sz="2400" dirty="0"/>
              <a:t>other part of application design is designing the application software at a detailed level </a:t>
            </a:r>
            <a:endParaRPr lang="en-ZA" sz="2400" dirty="0" smtClean="0"/>
          </a:p>
          <a:p>
            <a:pPr lvl="1"/>
            <a:r>
              <a:rPr lang="en-ZA" sz="2000" dirty="0" smtClean="0"/>
              <a:t>Examples: activity </a:t>
            </a:r>
            <a:r>
              <a:rPr lang="en-ZA" sz="2000" dirty="0"/>
              <a:t>diagrams, sequence diagrams, design class diagrams, and other physical models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737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Design </a:t>
            </a:r>
            <a:r>
              <a:rPr lang="en-ZA" dirty="0"/>
              <a:t>the User Interfaces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/>
              <a:t>The user interface is everything the user comes into contact with while using the system—</a:t>
            </a:r>
            <a:r>
              <a:rPr lang="en-ZA" sz="2400" b="1" dirty="0"/>
              <a:t>conceptually</a:t>
            </a:r>
            <a:r>
              <a:rPr lang="en-ZA" sz="2400" dirty="0"/>
              <a:t>, </a:t>
            </a:r>
            <a:r>
              <a:rPr lang="en-ZA" sz="2400" b="1" dirty="0"/>
              <a:t>perceptually</a:t>
            </a:r>
            <a:r>
              <a:rPr lang="en-ZA" sz="2400" dirty="0"/>
              <a:t>, and </a:t>
            </a:r>
            <a:r>
              <a:rPr lang="en-ZA" sz="2400" b="1" dirty="0"/>
              <a:t>physically</a:t>
            </a:r>
            <a:r>
              <a:rPr lang="en-ZA" sz="2400" dirty="0"/>
              <a:t>. </a:t>
            </a:r>
          </a:p>
          <a:p>
            <a:r>
              <a:rPr lang="en-ZA" sz="2400" dirty="0" smtClean="0"/>
              <a:t>New </a:t>
            </a:r>
            <a:r>
              <a:rPr lang="en-ZA" sz="2400" dirty="0"/>
              <a:t>technology has led to many new requirements for the user interface - PDAs, mobile phones, tablets </a:t>
            </a:r>
          </a:p>
          <a:p>
            <a:r>
              <a:rPr lang="en-ZA" sz="2400" dirty="0" smtClean="0"/>
              <a:t>As </a:t>
            </a:r>
            <a:r>
              <a:rPr lang="en-ZA" sz="2400" dirty="0"/>
              <a:t>information systems become increasingly interactive and accessible, the user interface is becoming a larger and more important part of the total system. </a:t>
            </a:r>
          </a:p>
          <a:p>
            <a:r>
              <a:rPr lang="en-ZA" sz="2400" dirty="0" smtClean="0"/>
              <a:t>Designing </a:t>
            </a:r>
            <a:r>
              <a:rPr lang="en-ZA" sz="2400" dirty="0"/>
              <a:t>the user interface can be thought of as an analysis and a design activity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596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UI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b="1" dirty="0"/>
              <a:t>Analysis</a:t>
            </a:r>
            <a:r>
              <a:rPr lang="en-ZA" sz="2400" dirty="0"/>
              <a:t> activity - developers must understand the user’s needs and how the user carries out his or her job. User interface must also be ergonomically efficient and </a:t>
            </a:r>
            <a:r>
              <a:rPr lang="en-ZA" sz="2400" dirty="0" smtClean="0"/>
              <a:t>aesthetically </a:t>
            </a:r>
            <a:r>
              <a:rPr lang="en-ZA" sz="2400" dirty="0"/>
              <a:t>attractive </a:t>
            </a:r>
          </a:p>
          <a:p>
            <a:r>
              <a:rPr lang="en-ZA" sz="2400" b="1" dirty="0" smtClean="0"/>
              <a:t>Design</a:t>
            </a:r>
            <a:r>
              <a:rPr lang="en-ZA" sz="2400" dirty="0" smtClean="0"/>
              <a:t> </a:t>
            </a:r>
            <a:r>
              <a:rPr lang="en-ZA" sz="2400" dirty="0"/>
              <a:t>activity - requires creativity and conformity to rigorous technology requirements </a:t>
            </a:r>
          </a:p>
          <a:p>
            <a:r>
              <a:rPr lang="en-ZA" sz="2400" dirty="0" smtClean="0"/>
              <a:t>Models </a:t>
            </a:r>
            <a:r>
              <a:rPr lang="en-ZA" sz="2400" dirty="0"/>
              <a:t>and tools are used to perform user-interface design, </a:t>
            </a:r>
            <a:r>
              <a:rPr lang="en-ZA" sz="2400" dirty="0" smtClean="0"/>
              <a:t>including:</a:t>
            </a:r>
          </a:p>
          <a:p>
            <a:pPr lvl="1"/>
            <a:r>
              <a:rPr lang="en-ZA" sz="2000" dirty="0" smtClean="0"/>
              <a:t>mock-ups</a:t>
            </a:r>
            <a:r>
              <a:rPr lang="en-ZA" sz="2000" dirty="0"/>
              <a:t>, storyboards, graphical layouts, and prototyping with screen-modelling tools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713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Design the System Interfaces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 smtClean="0"/>
              <a:t>New </a:t>
            </a:r>
            <a:r>
              <a:rPr lang="en-ZA" sz="2400" dirty="0"/>
              <a:t>information system will affect and utilize many other information systems. </a:t>
            </a:r>
          </a:p>
          <a:p>
            <a:r>
              <a:rPr lang="en-ZA" sz="2400" dirty="0" smtClean="0"/>
              <a:t>The </a:t>
            </a:r>
            <a:r>
              <a:rPr lang="en-ZA" sz="2400" dirty="0"/>
              <a:t>component that enables systems to share information is the system interface, and each system interface needs to be designed in detail. </a:t>
            </a:r>
          </a:p>
          <a:p>
            <a:r>
              <a:rPr lang="en-ZA" sz="2400" dirty="0" smtClean="0"/>
              <a:t>Form </a:t>
            </a:r>
            <a:r>
              <a:rPr lang="en-ZA" sz="2400" dirty="0"/>
              <a:t>of system interfaces varies </a:t>
            </a:r>
            <a:r>
              <a:rPr lang="en-ZA" sz="2400" dirty="0" smtClean="0"/>
              <a:t>dramatically: </a:t>
            </a:r>
            <a:endParaRPr lang="en-ZA" sz="2400" dirty="0"/>
          </a:p>
          <a:p>
            <a:pPr lvl="1"/>
            <a:r>
              <a:rPr lang="en-ZA" sz="2000" dirty="0" smtClean="0"/>
              <a:t>In </a:t>
            </a:r>
            <a:r>
              <a:rPr lang="en-ZA" sz="2000" dirty="0"/>
              <a:t>some cases, a file is sent from one system to another. In other cases, real-time data exchange is necessary, and live transactions are transferred between system </a:t>
            </a:r>
          </a:p>
          <a:p>
            <a:r>
              <a:rPr lang="en-ZA" sz="2400" dirty="0" smtClean="0"/>
              <a:t>The </a:t>
            </a:r>
            <a:r>
              <a:rPr lang="en-ZA" sz="2400" dirty="0"/>
              <a:t>format of the interchange can also vary, from binary format to encrypted formats to text-based formats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221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Design </a:t>
            </a:r>
            <a:r>
              <a:rPr lang="en-ZA" dirty="0"/>
              <a:t>the Database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 smtClean="0"/>
              <a:t>Integral </a:t>
            </a:r>
            <a:r>
              <a:rPr lang="en-ZA" sz="2400" dirty="0"/>
              <a:t>part of every computer information system is the information itself, with its underlying database. </a:t>
            </a:r>
          </a:p>
          <a:p>
            <a:r>
              <a:rPr lang="en-ZA" sz="2400" dirty="0" smtClean="0"/>
              <a:t>Data </a:t>
            </a:r>
            <a:r>
              <a:rPr lang="en-ZA" sz="2400" dirty="0"/>
              <a:t>model (the domain model) is created early during systems analysis and is then used to create the implementation model of the database. </a:t>
            </a:r>
          </a:p>
          <a:p>
            <a:r>
              <a:rPr lang="en-ZA" sz="2400" dirty="0"/>
              <a:t>Many of the technical (as opposed to functional) requirements defined during systems analysis concern database performance needs (such as response times). </a:t>
            </a:r>
          </a:p>
          <a:p>
            <a:r>
              <a:rPr lang="en-ZA" sz="2400" dirty="0" smtClean="0"/>
              <a:t>Design </a:t>
            </a:r>
            <a:r>
              <a:rPr lang="en-ZA" sz="2400" dirty="0"/>
              <a:t>work might involve performance tuning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16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Design the Security and System Controls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System controls - adequate safeguards to protect organizational assets </a:t>
            </a:r>
          </a:p>
          <a:p>
            <a:r>
              <a:rPr lang="en-ZA" dirty="0" smtClean="0"/>
              <a:t>Design </a:t>
            </a:r>
            <a:r>
              <a:rPr lang="en-ZA" dirty="0"/>
              <a:t>of security and system controls should be included in all other design activities: user interface, system interface, application architecture, database, and network design </a:t>
            </a:r>
            <a:endParaRPr lang="en-ZA" dirty="0" smtClean="0"/>
          </a:p>
          <a:p>
            <a:r>
              <a:rPr lang="en-ZA" dirty="0"/>
              <a:t>All system controls need to be thoroughly tested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381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600" dirty="0"/>
              <a:t>Design the Environment - affects all the other design decisions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b="1" dirty="0"/>
              <a:t>Design for Internal Deployment </a:t>
            </a:r>
          </a:p>
          <a:p>
            <a:pPr lvl="1"/>
            <a:r>
              <a:rPr lang="en-ZA" sz="2400" dirty="0"/>
              <a:t>Stand-Alone Software Systems </a:t>
            </a:r>
          </a:p>
          <a:p>
            <a:pPr lvl="1"/>
            <a:r>
              <a:rPr lang="en-ZA" sz="2400" dirty="0"/>
              <a:t>Internal Network-Based Systems </a:t>
            </a:r>
          </a:p>
          <a:p>
            <a:pPr lvl="1"/>
            <a:r>
              <a:rPr lang="en-ZA" sz="2400" dirty="0"/>
              <a:t>Three-Layer </a:t>
            </a:r>
            <a:r>
              <a:rPr lang="en-ZA" sz="2400" dirty="0" smtClean="0"/>
              <a:t>Client-Server </a:t>
            </a:r>
            <a:r>
              <a:rPr lang="en-ZA" sz="2400" dirty="0"/>
              <a:t>Architecture </a:t>
            </a:r>
            <a:endParaRPr lang="en-ZA" sz="2400" dirty="0" smtClean="0"/>
          </a:p>
          <a:p>
            <a:r>
              <a:rPr lang="en-ZA" sz="2800" b="1" dirty="0"/>
              <a:t>Design for External Deployment </a:t>
            </a:r>
            <a:endParaRPr lang="en-ZA" sz="2800" dirty="0"/>
          </a:p>
          <a:p>
            <a:pPr lvl="1"/>
            <a:r>
              <a:rPr lang="en-ZA" sz="2400" dirty="0"/>
              <a:t>Configuration </a:t>
            </a:r>
            <a:r>
              <a:rPr lang="en-ZA" sz="2400" dirty="0" smtClean="0"/>
              <a:t>for </a:t>
            </a:r>
            <a:r>
              <a:rPr lang="en-ZA" sz="2400" dirty="0"/>
              <a:t>Internet Deployment </a:t>
            </a:r>
            <a:endParaRPr lang="en-ZA" sz="2400" dirty="0" smtClean="0"/>
          </a:p>
          <a:p>
            <a:pPr lvl="1"/>
            <a:r>
              <a:rPr lang="en-ZA" sz="2400" dirty="0"/>
              <a:t>Hosting Alternatives for Internet </a:t>
            </a:r>
            <a:r>
              <a:rPr lang="en-ZA" sz="2400" dirty="0" smtClean="0"/>
              <a:t>Deployment </a:t>
            </a:r>
          </a:p>
          <a:p>
            <a:pPr lvl="1"/>
            <a:r>
              <a:rPr lang="en-ZA" sz="2400" dirty="0"/>
              <a:t>Diversity of Client Devices with Internet Deployment </a:t>
            </a:r>
          </a:p>
          <a:p>
            <a:pPr lvl="1"/>
            <a:r>
              <a:rPr lang="en-ZA" dirty="0"/>
              <a:t>Design for Remote, Distributed Environment </a:t>
            </a:r>
          </a:p>
          <a:p>
            <a:pPr lvl="1"/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6666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Stand-Alone Software Systems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/>
              <a:t>Any software system that executes on a single computing device without connecting externally via an Internet or network connection is a stand-alone system </a:t>
            </a:r>
          </a:p>
          <a:p>
            <a:r>
              <a:rPr lang="en-ZA" sz="2400" dirty="0" smtClean="0"/>
              <a:t>Most </a:t>
            </a:r>
            <a:r>
              <a:rPr lang="en-ZA" sz="2400" dirty="0"/>
              <a:t>standalone systems are developed by individuals and then sold or delivered to companies or other individuals e.g. office suites, </a:t>
            </a:r>
            <a:r>
              <a:rPr lang="en-ZA" sz="2400" dirty="0" err="1"/>
              <a:t>Quickbooks</a:t>
            </a:r>
            <a:r>
              <a:rPr lang="en-ZA" sz="2400" dirty="0"/>
              <a:t> </a:t>
            </a:r>
          </a:p>
          <a:p>
            <a:r>
              <a:rPr lang="en-ZA" sz="2400" dirty="0" smtClean="0"/>
              <a:t>Design </a:t>
            </a:r>
            <a:r>
              <a:rPr lang="en-ZA" sz="2400" dirty="0"/>
              <a:t>issues are usually straightforward </a:t>
            </a:r>
          </a:p>
          <a:p>
            <a:r>
              <a:rPr lang="en-ZA" sz="2400" dirty="0" smtClean="0"/>
              <a:t>These </a:t>
            </a:r>
            <a:r>
              <a:rPr lang="en-ZA" sz="2400" dirty="0"/>
              <a:t>systems usually read and write data into files without database access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2869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Internal Network-Based Systems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dirty="0"/>
              <a:t>An internal network-based system is one that is for the exclusive use of the organization that builds it or buys it </a:t>
            </a:r>
          </a:p>
          <a:p>
            <a:r>
              <a:rPr lang="en-ZA" sz="2800" dirty="0" smtClean="0"/>
              <a:t>Made </a:t>
            </a:r>
            <a:r>
              <a:rPr lang="en-ZA" sz="2800" dirty="0"/>
              <a:t>up of Local Area Network, Client and Server computers. Server computers provide applications over the network or access to large storage data </a:t>
            </a:r>
          </a:p>
          <a:p>
            <a:r>
              <a:rPr lang="en-ZA" sz="2800" dirty="0" smtClean="0"/>
              <a:t>Desktop </a:t>
            </a:r>
            <a:r>
              <a:rPr lang="en-ZA" sz="2800" dirty="0"/>
              <a:t>application systems and Browser-based application systems are deployed in a client-server architecture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234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DESIGN AND DESIGN </a:t>
            </a:r>
            <a:r>
              <a:rPr lang="en-ZA" dirty="0" smtClean="0"/>
              <a:t>ACTIVITIES: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 smtClean="0"/>
              <a:t>During </a:t>
            </a:r>
            <a:r>
              <a:rPr lang="en-ZA" sz="2400" b="1" dirty="0"/>
              <a:t>ANALYSIS</a:t>
            </a:r>
            <a:r>
              <a:rPr lang="en-ZA" sz="2400" dirty="0"/>
              <a:t>, the focus is on understanding what the system should do (i.e., the requirements), </a:t>
            </a:r>
            <a:r>
              <a:rPr lang="en-ZA" sz="2400" dirty="0" smtClean="0"/>
              <a:t>whereas</a:t>
            </a:r>
          </a:p>
          <a:p>
            <a:r>
              <a:rPr lang="en-ZA" sz="2400" dirty="0" smtClean="0"/>
              <a:t>During </a:t>
            </a:r>
            <a:r>
              <a:rPr lang="en-ZA" sz="2400" b="1" dirty="0"/>
              <a:t>DESIGN </a:t>
            </a:r>
            <a:r>
              <a:rPr lang="en-ZA" sz="2400" dirty="0"/>
              <a:t>the focus is on the solution (i.e. specifying how the system will be built and what the structural components of the new system will be) </a:t>
            </a:r>
          </a:p>
          <a:p>
            <a:r>
              <a:rPr lang="en-ZA" sz="2400" dirty="0" smtClean="0"/>
              <a:t>The </a:t>
            </a:r>
            <a:r>
              <a:rPr lang="en-ZA" sz="2400" dirty="0"/>
              <a:t>objective of systems analysis is to thoroughly understand the organization’s informational needs or requirements and to document those requirements in a set of specifications - WHAT the solution needs to do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873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Three-Layer Client-Server Architecture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/>
              <a:t>Separates the user-interface routines (view layer) from the business logic routines and separate the business logic routines from the database access routines (data layer) </a:t>
            </a:r>
          </a:p>
          <a:p>
            <a:pPr marL="0" indent="0">
              <a:buNone/>
            </a:pPr>
            <a:endParaRPr lang="en-ZA" sz="2400" dirty="0"/>
          </a:p>
          <a:p>
            <a:r>
              <a:rPr lang="en-ZA" sz="2400" dirty="0"/>
              <a:t>Advantages: </a:t>
            </a:r>
          </a:p>
          <a:p>
            <a:pPr lvl="1"/>
            <a:r>
              <a:rPr lang="en-ZA" sz="1800" dirty="0" smtClean="0"/>
              <a:t>Programmers </a:t>
            </a:r>
            <a:r>
              <a:rPr lang="en-ZA" sz="1800" dirty="0"/>
              <a:t>can more easily focus their attention on solving one issue at a time </a:t>
            </a:r>
          </a:p>
          <a:p>
            <a:pPr lvl="1"/>
            <a:r>
              <a:rPr lang="en-ZA" sz="1800" dirty="0" smtClean="0"/>
              <a:t>Easier </a:t>
            </a:r>
            <a:r>
              <a:rPr lang="en-ZA" sz="1800" dirty="0"/>
              <a:t>to upgrade and enhance different portions of the system </a:t>
            </a:r>
          </a:p>
          <a:p>
            <a:pPr lvl="1"/>
            <a:r>
              <a:rPr lang="en-ZA" sz="1800" dirty="0" smtClean="0"/>
              <a:t>Provides </a:t>
            </a:r>
            <a:r>
              <a:rPr lang="en-ZA" sz="1800" dirty="0"/>
              <a:t>flexibility to deploy and redeploy information-processing resources in response to rapidly changing conditions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5205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Design for External Deployment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Largest and most rapidly growing arena for new software applications is the deployment of systems that are purely for external use on the Internet </a:t>
            </a:r>
            <a:endParaRPr lang="en-ZA" dirty="0" smtClean="0"/>
          </a:p>
          <a:p>
            <a:r>
              <a:rPr lang="en-ZA" b="1" dirty="0"/>
              <a:t>Configuration for Internet Deployment - </a:t>
            </a:r>
            <a:r>
              <a:rPr lang="en-ZA" dirty="0"/>
              <a:t>Is similar to the three-layer architecture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6972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Advantages: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000" dirty="0" smtClean="0"/>
              <a:t>Accessibility </a:t>
            </a:r>
            <a:r>
              <a:rPr lang="en-ZA" sz="2000" dirty="0"/>
              <a:t>— Web browsers and Internet connections are nearly ubiquitous, Web-based applications are accessible to a large number of potential users (including customers, suppliers, and off-site employees). </a:t>
            </a:r>
          </a:p>
          <a:p>
            <a:r>
              <a:rPr lang="en-ZA" sz="2000" dirty="0" smtClean="0"/>
              <a:t>Low-cost </a:t>
            </a:r>
            <a:r>
              <a:rPr lang="en-ZA" sz="2000" dirty="0"/>
              <a:t>communication — Traffic on the backbone networks travels free of extra charges to the end user. Connections to the Internet can be purchased from a variety of private Internet service providers at relatively low costs. </a:t>
            </a:r>
          </a:p>
          <a:p>
            <a:r>
              <a:rPr lang="en-ZA" sz="2000" dirty="0" smtClean="0"/>
              <a:t>Widely </a:t>
            </a:r>
            <a:r>
              <a:rPr lang="en-ZA" sz="2000" dirty="0"/>
              <a:t>implemented standards — Web standards are well known, and many computing professionals are already trained in their use.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73136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Disadvantages: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452937"/>
          </a:xfrm>
        </p:spPr>
        <p:txBody>
          <a:bodyPr/>
          <a:lstStyle/>
          <a:p>
            <a:r>
              <a:rPr lang="en-ZA" dirty="0" smtClean="0"/>
              <a:t>Security; throughput; changing standards</a:t>
            </a:r>
          </a:p>
          <a:p>
            <a:r>
              <a:rPr lang="en-ZA" dirty="0" smtClean="0"/>
              <a:t>Security </a:t>
            </a:r>
            <a:r>
              <a:rPr lang="en-ZA" dirty="0"/>
              <a:t>— Web servers are a well-defined target for security breaches because Web standards are open and widely known. </a:t>
            </a:r>
          </a:p>
          <a:p>
            <a:pPr lvl="1"/>
            <a:r>
              <a:rPr lang="en-ZA" dirty="0" smtClean="0"/>
              <a:t>Wide-scale </a:t>
            </a:r>
            <a:r>
              <a:rPr lang="en-ZA" dirty="0"/>
              <a:t>interconnection of networks and the use of Internet and Web standards make servers open to hackers </a:t>
            </a:r>
          </a:p>
          <a:p>
            <a:pPr lvl="1"/>
            <a:r>
              <a:rPr lang="en-ZA" dirty="0" smtClean="0"/>
              <a:t>Protection </a:t>
            </a:r>
            <a:r>
              <a:rPr lang="en-ZA" dirty="0"/>
              <a:t>must be provided for the home systems, including the data, and for the data as they are transmitted over the Internet.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543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Throughput: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When </a:t>
            </a:r>
            <a:r>
              <a:rPr lang="en-ZA" dirty="0"/>
              <a:t>high loads occur, throughput and response time can suffer significantly. </a:t>
            </a:r>
          </a:p>
          <a:p>
            <a:r>
              <a:rPr lang="en-ZA" dirty="0" smtClean="0"/>
              <a:t>The </a:t>
            </a:r>
            <a:r>
              <a:rPr lang="en-ZA" dirty="0"/>
              <a:t>configuration must support not only daily average users but also a peak-load number of users. </a:t>
            </a:r>
          </a:p>
          <a:p>
            <a:r>
              <a:rPr lang="en-ZA" dirty="0" smtClean="0"/>
              <a:t>Is </a:t>
            </a:r>
            <a:r>
              <a:rPr lang="en-ZA" dirty="0"/>
              <a:t>unpredictable and can vary widely.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1993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Changing </a:t>
            </a:r>
            <a:r>
              <a:rPr lang="en-ZA" dirty="0" smtClean="0"/>
              <a:t>standards: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Web </a:t>
            </a:r>
            <a:r>
              <a:rPr lang="en-ZA" dirty="0"/>
              <a:t>standards change rapidly. </a:t>
            </a:r>
          </a:p>
          <a:p>
            <a:r>
              <a:rPr lang="en-ZA" dirty="0" smtClean="0"/>
              <a:t>Client </a:t>
            </a:r>
            <a:r>
              <a:rPr lang="en-ZA" dirty="0"/>
              <a:t>software is updated every few months. </a:t>
            </a:r>
          </a:p>
          <a:p>
            <a:r>
              <a:rPr lang="en-ZA" dirty="0" smtClean="0"/>
              <a:t>Developers </a:t>
            </a:r>
            <a:r>
              <a:rPr lang="en-ZA" dirty="0"/>
              <a:t>of widely used applications are faced with a dilemma: Use the latest standards to increase functionality or use older standards to ensure greater compatibility with older user software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17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Hosting Alternatives for Internet </a:t>
            </a:r>
            <a:r>
              <a:rPr lang="en-ZA" dirty="0" smtClean="0"/>
              <a:t>Deployment: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000" dirty="0"/>
              <a:t>Hosting refers to running and maintaining a computer system on someone’s behalf where the application software and the database reside. </a:t>
            </a:r>
          </a:p>
          <a:p>
            <a:r>
              <a:rPr lang="en-ZA" sz="2000" dirty="0"/>
              <a:t>Critical issues that must be considered: </a:t>
            </a:r>
          </a:p>
          <a:p>
            <a:pPr lvl="1"/>
            <a:r>
              <a:rPr lang="en-ZA" sz="1600" dirty="0" smtClean="0"/>
              <a:t>Reliability </a:t>
            </a:r>
            <a:r>
              <a:rPr lang="en-ZA" sz="1600" dirty="0"/>
              <a:t>— The hardware environment must be completely reliable. This often requires mirroring computers, hard drives, and database records. </a:t>
            </a:r>
          </a:p>
          <a:p>
            <a:pPr lvl="1"/>
            <a:r>
              <a:rPr lang="en-ZA" sz="1600" dirty="0" smtClean="0"/>
              <a:t>Security </a:t>
            </a:r>
            <a:r>
              <a:rPr lang="en-ZA" sz="1600" dirty="0"/>
              <a:t>— The systems—hardware and software—must be secure </a:t>
            </a:r>
          </a:p>
          <a:p>
            <a:pPr lvl="1"/>
            <a:r>
              <a:rPr lang="en-ZA" sz="1600" dirty="0" smtClean="0"/>
              <a:t>Physical </a:t>
            </a:r>
            <a:r>
              <a:rPr lang="en-ZA" sz="1600" dirty="0"/>
              <a:t>facilities — To ensure reliability and security </a:t>
            </a:r>
          </a:p>
          <a:p>
            <a:pPr lvl="1"/>
            <a:r>
              <a:rPr lang="en-ZA" sz="1600" dirty="0" smtClean="0"/>
              <a:t>Staff </a:t>
            </a:r>
            <a:r>
              <a:rPr lang="en-ZA" sz="1600" dirty="0"/>
              <a:t>— To ensure reliability and security, a well-qualified technical staff </a:t>
            </a:r>
            <a:endParaRPr lang="en-ZA" sz="1600" dirty="0" smtClean="0"/>
          </a:p>
          <a:p>
            <a:pPr lvl="1"/>
            <a:r>
              <a:rPr lang="en-ZA" sz="1600" dirty="0"/>
              <a:t>Growth — External systems often grow dramatically as a business expands, increasing the number of servers needed to respond to the traffic. </a:t>
            </a:r>
          </a:p>
          <a:p>
            <a:pPr lvl="1"/>
            <a:endParaRPr lang="en-ZA" sz="1600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902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Alternatives: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000" dirty="0" smtClean="0"/>
              <a:t>Co-location </a:t>
            </a:r>
            <a:r>
              <a:rPr lang="en-ZA" sz="2000" dirty="0"/>
              <a:t>- a hosting service with a secure location but in which the computers are usually owned by the client businesses </a:t>
            </a:r>
          </a:p>
          <a:p>
            <a:r>
              <a:rPr lang="en-ZA" sz="2000" dirty="0" smtClean="0"/>
              <a:t>Managed </a:t>
            </a:r>
            <a:r>
              <a:rPr lang="en-ZA" sz="2000" dirty="0"/>
              <a:t>Services - hosting company's special technical staff manages the company's server system software </a:t>
            </a:r>
          </a:p>
          <a:p>
            <a:r>
              <a:rPr lang="en-ZA" sz="2000" dirty="0" smtClean="0"/>
              <a:t>Virtual </a:t>
            </a:r>
            <a:r>
              <a:rPr lang="en-ZA" sz="2000" dirty="0"/>
              <a:t>server - a method to partition the services of a physical Web server so it appears as multiple, independent Internet servers </a:t>
            </a:r>
          </a:p>
          <a:p>
            <a:r>
              <a:rPr lang="en-ZA" sz="2000" dirty="0" smtClean="0"/>
              <a:t>Cloud </a:t>
            </a:r>
            <a:r>
              <a:rPr lang="en-ZA" sz="2000" dirty="0"/>
              <a:t>computing - an extension of virtual servers in which the resources available include computing, storage, and Internet access and appear to have unlimited availability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774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Rest: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Diversity of Client Devices with Internet Deployment </a:t>
            </a:r>
          </a:p>
          <a:p>
            <a:r>
              <a:rPr lang="en-ZA" dirty="0"/>
              <a:t>Design for Remote, Distributed Environment </a:t>
            </a:r>
          </a:p>
          <a:p>
            <a:pPr lvl="1"/>
            <a:r>
              <a:rPr lang="en-ZA" dirty="0" smtClean="0"/>
              <a:t>VPN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66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Revision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</a:t>
            </a:r>
            <a:r>
              <a:rPr lang="en-US" dirty="0"/>
              <a:t>diagrams with MS Visio to show the configurations for</a:t>
            </a:r>
            <a:endParaRPr lang="en-ZA" dirty="0"/>
          </a:p>
          <a:p>
            <a:pPr lvl="0"/>
            <a:r>
              <a:rPr lang="en-US" b="1" dirty="0"/>
              <a:t>A two-tier client/server architecture</a:t>
            </a:r>
            <a:endParaRPr lang="en-ZA" dirty="0"/>
          </a:p>
          <a:p>
            <a:pPr lvl="0"/>
            <a:r>
              <a:rPr lang="en-US" b="1" dirty="0"/>
              <a:t>A three-tier architecture</a:t>
            </a:r>
            <a:endParaRPr lang="en-ZA" dirty="0"/>
          </a:p>
          <a:p>
            <a:pPr lvl="0"/>
            <a:r>
              <a:rPr lang="en-US" b="1" dirty="0"/>
              <a:t>An n-tier architecture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85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DESIGN: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800" dirty="0"/>
              <a:t>The objective of systems design is to </a:t>
            </a:r>
            <a:r>
              <a:rPr lang="en-ZA" sz="2800" b="1" dirty="0"/>
              <a:t>define</a:t>
            </a:r>
            <a:r>
              <a:rPr lang="en-ZA" sz="2800" dirty="0"/>
              <a:t>, </a:t>
            </a:r>
            <a:r>
              <a:rPr lang="en-ZA" sz="2800" b="1" dirty="0"/>
              <a:t>organize</a:t>
            </a:r>
            <a:r>
              <a:rPr lang="en-ZA" sz="2800" dirty="0"/>
              <a:t>, and </a:t>
            </a:r>
            <a:r>
              <a:rPr lang="en-ZA" sz="2800" b="1" dirty="0"/>
              <a:t>structure</a:t>
            </a:r>
            <a:r>
              <a:rPr lang="en-ZA" sz="2800" dirty="0"/>
              <a:t> the components of the final solution system that will serve as the blueprint for construction - HOW the solution will be configured and constructed. </a:t>
            </a:r>
          </a:p>
          <a:p>
            <a:r>
              <a:rPr lang="en-ZA" sz="2800" dirty="0" smtClean="0"/>
              <a:t>The </a:t>
            </a:r>
            <a:r>
              <a:rPr lang="en-ZA" sz="2800" dirty="0"/>
              <a:t>objective of software construction is to build a system that satisfies those requirements. </a:t>
            </a:r>
          </a:p>
          <a:p>
            <a:r>
              <a:rPr lang="en-ZA" sz="2800" dirty="0" smtClean="0"/>
              <a:t>Systems </a:t>
            </a:r>
            <a:r>
              <a:rPr lang="en-ZA" sz="2800" dirty="0"/>
              <a:t>design is the bridge that takes the project from requirements to solution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973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30</a:t>
            </a:fld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143000"/>
            <a:ext cx="5715000" cy="419100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74001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31</a:t>
            </a:fld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14401"/>
            <a:ext cx="5512117" cy="4618672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56447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32</a:t>
            </a:fld>
            <a:endParaRPr lang="en-US" altLang="en-US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19200"/>
            <a:ext cx="6553199" cy="388620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11899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i="1" dirty="0"/>
              <a:t>Problems and Exercises </a:t>
            </a:r>
            <a:r>
              <a:rPr lang="en-ZA" i="1" dirty="0" smtClean="0"/>
              <a:t>p170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Example </a:t>
            </a:r>
            <a:r>
              <a:rPr lang="en-ZA" dirty="0" err="1" smtClean="0"/>
              <a:t>Pr</a:t>
            </a:r>
            <a:r>
              <a:rPr lang="en-ZA" dirty="0" smtClean="0"/>
              <a:t> 1:</a:t>
            </a:r>
          </a:p>
          <a:p>
            <a:r>
              <a:rPr lang="en-ZA" dirty="0" smtClean="0"/>
              <a:t>A </a:t>
            </a:r>
            <a:r>
              <a:rPr lang="en-ZA" dirty="0"/>
              <a:t>financial corporation has desktop applications running in several different offices that are all supported by a centralized application bank of two computers. In addition, there is a centralized database, which requires three servers. Draw a network diagram representing this requirement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Homework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err="1" smtClean="0"/>
              <a:t>Pr</a:t>
            </a:r>
            <a:r>
              <a:rPr lang="en-ZA" dirty="0" smtClean="0"/>
              <a:t> 2, 3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783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THE ELEMENTS OF DESIGN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b="1" dirty="0"/>
              <a:t>Network Diagram </a:t>
            </a:r>
            <a:r>
              <a:rPr lang="en-ZA" sz="2400" dirty="0"/>
              <a:t>- a model that shows how the application is deployed across networks and computers </a:t>
            </a:r>
          </a:p>
          <a:p>
            <a:r>
              <a:rPr lang="en-ZA" sz="2400" dirty="0" smtClean="0"/>
              <a:t>Analysts </a:t>
            </a:r>
            <a:r>
              <a:rPr lang="en-ZA" sz="2400" dirty="0"/>
              <a:t>first identify the overall application deployment environment by defining the hardware and software environments. </a:t>
            </a:r>
          </a:p>
          <a:p>
            <a:r>
              <a:rPr lang="en-ZA" sz="2400" dirty="0" smtClean="0"/>
              <a:t>The </a:t>
            </a:r>
            <a:r>
              <a:rPr lang="en-ZA" sz="2400" dirty="0"/>
              <a:t>hardware environment includes computers, networks and firewalls. </a:t>
            </a:r>
          </a:p>
          <a:p>
            <a:r>
              <a:rPr lang="en-ZA" sz="2400" dirty="0" smtClean="0"/>
              <a:t>The </a:t>
            </a:r>
            <a:r>
              <a:rPr lang="en-ZA" sz="2400" dirty="0"/>
              <a:t>software environment includes such things as what operating systems, what database management </a:t>
            </a:r>
            <a:r>
              <a:rPr lang="en-ZA" sz="2400" dirty="0" smtClean="0"/>
              <a:t>system</a:t>
            </a:r>
            <a:r>
              <a:rPr lang="en-ZA" sz="2400" dirty="0"/>
              <a:t>, and what kind of network protocol will be used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348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DESIGN: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 </a:t>
            </a:r>
            <a:r>
              <a:rPr lang="en-ZA" sz="2400" b="1" dirty="0"/>
              <a:t>Systems Design </a:t>
            </a:r>
            <a:r>
              <a:rPr lang="en-ZA" sz="2400" dirty="0"/>
              <a:t>- those activities that enable the project team to describe in detail the system that solves the need </a:t>
            </a:r>
          </a:p>
          <a:p>
            <a:r>
              <a:rPr lang="en-ZA" sz="2400" b="1" dirty="0"/>
              <a:t>Architectural Design </a:t>
            </a:r>
            <a:r>
              <a:rPr lang="en-ZA" sz="2400" dirty="0"/>
              <a:t>- broad design of the overall system </a:t>
            </a:r>
            <a:r>
              <a:rPr lang="en-ZA" sz="2400" dirty="0" smtClean="0"/>
              <a:t>structure, also </a:t>
            </a:r>
            <a:r>
              <a:rPr lang="en-ZA" sz="2400" dirty="0"/>
              <a:t>called general design or conceptual design </a:t>
            </a:r>
          </a:p>
          <a:p>
            <a:r>
              <a:rPr lang="en-ZA" sz="2400" b="1" dirty="0"/>
              <a:t>Detail Design </a:t>
            </a:r>
            <a:r>
              <a:rPr lang="en-ZA" sz="2400" dirty="0"/>
              <a:t>- low-level design that includes the design of the specific program details </a:t>
            </a:r>
          </a:p>
          <a:p>
            <a:r>
              <a:rPr lang="en-ZA" sz="2400" dirty="0" smtClean="0"/>
              <a:t>Design </a:t>
            </a:r>
            <a:r>
              <a:rPr lang="en-ZA" sz="2400" dirty="0"/>
              <a:t>should proceed in a top-down fashion 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78786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INPUTS AND OUTPUTS FOR SYSTEMS DESIGN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 smtClean="0"/>
              <a:t>Design </a:t>
            </a:r>
            <a:r>
              <a:rPr lang="en-ZA" sz="2400" dirty="0"/>
              <a:t>is a model-building activity. Analysts convert the information gathered during analysis—the requirements models—into models that represent the solution system. </a:t>
            </a:r>
          </a:p>
          <a:p>
            <a:r>
              <a:rPr lang="en-ZA" sz="2400" dirty="0" smtClean="0"/>
              <a:t>Design </a:t>
            </a:r>
            <a:r>
              <a:rPr lang="en-ZA" sz="2400" dirty="0"/>
              <a:t>is much more oriented toward technical issues and requires less user involvement and more involvement by other systems professionals. </a:t>
            </a:r>
          </a:p>
          <a:p>
            <a:r>
              <a:rPr lang="en-ZA" sz="2400" dirty="0" smtClean="0"/>
              <a:t>Design </a:t>
            </a:r>
            <a:r>
              <a:rPr lang="en-ZA" sz="2400" dirty="0"/>
              <a:t>involves describing, organizing, and structuring the system solution. </a:t>
            </a:r>
          </a:p>
          <a:p>
            <a:r>
              <a:rPr lang="en-ZA" sz="2400" dirty="0" smtClean="0"/>
              <a:t>The </a:t>
            </a:r>
            <a:r>
              <a:rPr lang="en-ZA" sz="2400" dirty="0"/>
              <a:t>output of the design activities is a set of diagrams and documents that model and document various aspects of the solution system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6006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12944"/>
            <a:ext cx="4685390" cy="545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0885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Analysis and Design Models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dirty="0"/>
              <a:t>Design system components </a:t>
            </a:r>
            <a:endParaRPr lang="en-ZA" dirty="0"/>
          </a:p>
          <a:p>
            <a:r>
              <a:rPr lang="en-ZA" sz="2000" i="1" dirty="0" smtClean="0"/>
              <a:t>Design </a:t>
            </a:r>
            <a:r>
              <a:rPr lang="en-ZA" sz="2000" i="1" dirty="0"/>
              <a:t>the environment - </a:t>
            </a:r>
            <a:r>
              <a:rPr lang="en-ZA" sz="2000" dirty="0"/>
              <a:t>the network and hardware linking the system together </a:t>
            </a:r>
          </a:p>
          <a:p>
            <a:r>
              <a:rPr lang="en-ZA" sz="2000" i="1" dirty="0" smtClean="0"/>
              <a:t>Design </a:t>
            </a:r>
            <a:r>
              <a:rPr lang="en-ZA" sz="2000" i="1" dirty="0"/>
              <a:t>application architecture and software </a:t>
            </a:r>
            <a:r>
              <a:rPr lang="en-ZA" sz="2000" dirty="0"/>
              <a:t>- the computer programs </a:t>
            </a:r>
          </a:p>
          <a:p>
            <a:r>
              <a:rPr lang="en-ZA" sz="2000" i="1" dirty="0" smtClean="0"/>
              <a:t>Design </a:t>
            </a:r>
            <a:r>
              <a:rPr lang="en-ZA" sz="2000" i="1" dirty="0"/>
              <a:t>user interfaces </a:t>
            </a:r>
            <a:r>
              <a:rPr lang="en-ZA" sz="2000" dirty="0"/>
              <a:t>- screens, reports, and controls for the inputs and outputs from users </a:t>
            </a:r>
          </a:p>
          <a:p>
            <a:r>
              <a:rPr lang="en-ZA" sz="2000" i="1" dirty="0" smtClean="0"/>
              <a:t>Design </a:t>
            </a:r>
            <a:r>
              <a:rPr lang="en-ZA" sz="2000" i="1" dirty="0"/>
              <a:t>system interfaces </a:t>
            </a:r>
            <a:r>
              <a:rPr lang="en-ZA" sz="2000" dirty="0"/>
              <a:t>- the communications to other systems </a:t>
            </a:r>
          </a:p>
          <a:p>
            <a:r>
              <a:rPr lang="en-ZA" sz="2000" i="1" dirty="0" smtClean="0"/>
              <a:t>Design </a:t>
            </a:r>
            <a:r>
              <a:rPr lang="en-ZA" sz="2000" i="1" dirty="0"/>
              <a:t>the database - </a:t>
            </a:r>
            <a:r>
              <a:rPr lang="en-ZA" sz="2000" dirty="0"/>
              <a:t>structure of the database </a:t>
            </a:r>
          </a:p>
          <a:p>
            <a:r>
              <a:rPr lang="en-ZA" sz="2000" i="1" dirty="0" smtClean="0"/>
              <a:t>Design </a:t>
            </a:r>
            <a:r>
              <a:rPr lang="en-ZA" sz="2000" i="1" dirty="0"/>
              <a:t>system controls and security </a:t>
            </a:r>
            <a:r>
              <a:rPr lang="en-ZA" sz="2000" dirty="0"/>
              <a:t>– firewall, physical and logical security controls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438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Design the Environment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environment is all the technology required to support the software application. </a:t>
            </a:r>
          </a:p>
          <a:p>
            <a:r>
              <a:rPr lang="en-ZA" dirty="0" smtClean="0"/>
              <a:t>Environment </a:t>
            </a:r>
            <a:r>
              <a:rPr lang="en-ZA" dirty="0"/>
              <a:t>includes computers and other hardware required for the deployment of the application as well as such things as </a:t>
            </a:r>
            <a:endParaRPr lang="en-ZA" dirty="0" smtClean="0"/>
          </a:p>
          <a:p>
            <a:pPr lvl="1"/>
            <a:r>
              <a:rPr lang="en-ZA" dirty="0" smtClean="0"/>
              <a:t>server </a:t>
            </a:r>
            <a:r>
              <a:rPr lang="en-ZA" dirty="0"/>
              <a:t>computers, desktop computers, mobile computers, firewalls, routers and cabling, fibre optics, and wireless access points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843141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3478</TotalTime>
  <Words>1887</Words>
  <Application>Microsoft Office PowerPoint</Application>
  <PresentationFormat>On-screen Show (4:3)</PresentationFormat>
  <Paragraphs>180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Network</vt:lpstr>
      <vt:lpstr> </vt:lpstr>
      <vt:lpstr>DESIGN AND DESIGN ACTIVITIES:</vt:lpstr>
      <vt:lpstr>DESIGN:</vt:lpstr>
      <vt:lpstr>THE ELEMENTS OF DESIGN </vt:lpstr>
      <vt:lpstr>DESIGN:</vt:lpstr>
      <vt:lpstr>INPUTS AND OUTPUTS FOR SYSTEMS DESIGN </vt:lpstr>
      <vt:lpstr>PowerPoint Presentation</vt:lpstr>
      <vt:lpstr>Analysis and Design Models </vt:lpstr>
      <vt:lpstr>Design the Environment </vt:lpstr>
      <vt:lpstr>Continue:</vt:lpstr>
      <vt:lpstr>Design the Application Architecture and Software </vt:lpstr>
      <vt:lpstr>Design the User Interfaces </vt:lpstr>
      <vt:lpstr>UI</vt:lpstr>
      <vt:lpstr>Design the System Interfaces </vt:lpstr>
      <vt:lpstr>Design the Database </vt:lpstr>
      <vt:lpstr>Design the Security and System Controls </vt:lpstr>
      <vt:lpstr>Design the Environment - affects all the other design decisions </vt:lpstr>
      <vt:lpstr>Stand-Alone Software Systems </vt:lpstr>
      <vt:lpstr>Internal Network-Based Systems </vt:lpstr>
      <vt:lpstr>Three-Layer Client-Server Architecture </vt:lpstr>
      <vt:lpstr>Design for External Deployment </vt:lpstr>
      <vt:lpstr>Advantages:</vt:lpstr>
      <vt:lpstr>Disadvantages: </vt:lpstr>
      <vt:lpstr>Throughput:</vt:lpstr>
      <vt:lpstr>Changing standards:</vt:lpstr>
      <vt:lpstr>Hosting Alternatives for Internet Deployment:</vt:lpstr>
      <vt:lpstr>Alternatives:</vt:lpstr>
      <vt:lpstr>Rest:</vt:lpstr>
      <vt:lpstr>Revision</vt:lpstr>
      <vt:lpstr>PowerPoint Presentation</vt:lpstr>
      <vt:lpstr>PowerPoint Presentation</vt:lpstr>
      <vt:lpstr>PowerPoint Presentation</vt:lpstr>
      <vt:lpstr>Problems and Exercises p170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From bla to bla</dc:title>
  <dc:creator>John</dc:creator>
  <cp:lastModifiedBy>Barend Frederik Nel</cp:lastModifiedBy>
  <cp:revision>125</cp:revision>
  <cp:lastPrinted>1601-01-01T00:00:00Z</cp:lastPrinted>
  <dcterms:created xsi:type="dcterms:W3CDTF">2011-10-31T16:54:53Z</dcterms:created>
  <dcterms:modified xsi:type="dcterms:W3CDTF">2016-11-03T07:22:57Z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