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0" r:id="rId1"/>
  </p:sldMasterIdLst>
  <p:notesMasterIdLst>
    <p:notesMasterId r:id="rId12"/>
  </p:notesMasterIdLst>
  <p:sldIdLst>
    <p:sldId id="256" r:id="rId2"/>
    <p:sldId id="257" r:id="rId3"/>
    <p:sldId id="314" r:id="rId4"/>
    <p:sldId id="263" r:id="rId5"/>
    <p:sldId id="414" r:id="rId6"/>
    <p:sldId id="365" r:id="rId7"/>
    <p:sldId id="415" r:id="rId8"/>
    <p:sldId id="417" r:id="rId9"/>
    <p:sldId id="416" r:id="rId10"/>
    <p:sldId id="418"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99CC"/>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162" autoAdjust="0"/>
    <p:restoredTop sz="94759" autoAdjust="0"/>
  </p:normalViewPr>
  <p:slideViewPr>
    <p:cSldViewPr>
      <p:cViewPr varScale="1">
        <p:scale>
          <a:sx n="74" d="100"/>
          <a:sy n="74" d="100"/>
        </p:scale>
        <p:origin x="-1158"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7577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7578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578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578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578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55B27521-1B8E-433F-916E-F2E040A69C02}" type="slidenum">
              <a:rPr lang="en-US"/>
              <a:pPr/>
              <a:t>‹#›</a:t>
            </a:fld>
            <a:endParaRPr lang="en-US"/>
          </a:p>
        </p:txBody>
      </p:sp>
    </p:spTree>
    <p:extLst>
      <p:ext uri="{BB962C8B-B14F-4D97-AF65-F5344CB8AC3E}">
        <p14:creationId xmlns:p14="http://schemas.microsoft.com/office/powerpoint/2010/main" val="123569360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mn-ea"/>
        <a:cs typeface="Arial" charset="0"/>
      </a:defRPr>
    </a:lvl1pPr>
    <a:lvl2pPr marL="457200" algn="l" rtl="0" fontAlgn="base">
      <a:spcBef>
        <a:spcPct val="30000"/>
      </a:spcBef>
      <a:spcAft>
        <a:spcPct val="0"/>
      </a:spcAft>
      <a:defRPr kumimoji="1" sz="1200" kern="1200">
        <a:solidFill>
          <a:schemeClr val="tx1"/>
        </a:solidFill>
        <a:latin typeface="Arial" charset="0"/>
        <a:ea typeface="+mn-ea"/>
        <a:cs typeface="Arial" charset="0"/>
      </a:defRPr>
    </a:lvl2pPr>
    <a:lvl3pPr marL="914400" algn="l" rtl="0" fontAlgn="base">
      <a:spcBef>
        <a:spcPct val="30000"/>
      </a:spcBef>
      <a:spcAft>
        <a:spcPct val="0"/>
      </a:spcAft>
      <a:defRPr kumimoji="1" sz="1200" kern="1200">
        <a:solidFill>
          <a:schemeClr val="tx1"/>
        </a:solidFill>
        <a:latin typeface="Arial" charset="0"/>
        <a:ea typeface="+mn-ea"/>
        <a:cs typeface="Arial" charset="0"/>
      </a:defRPr>
    </a:lvl3pPr>
    <a:lvl4pPr marL="1371600" algn="l" rtl="0" fontAlgn="base">
      <a:spcBef>
        <a:spcPct val="30000"/>
      </a:spcBef>
      <a:spcAft>
        <a:spcPct val="0"/>
      </a:spcAft>
      <a:defRPr kumimoji="1" sz="1200" kern="1200">
        <a:solidFill>
          <a:schemeClr val="tx1"/>
        </a:solidFill>
        <a:latin typeface="Arial" charset="0"/>
        <a:ea typeface="+mn-ea"/>
        <a:cs typeface="Arial" charset="0"/>
      </a:defRPr>
    </a:lvl4pPr>
    <a:lvl5pPr marL="1828800" algn="l" rtl="0" fontAlgn="base">
      <a:spcBef>
        <a:spcPct val="30000"/>
      </a:spcBef>
      <a:spcAft>
        <a:spcPct val="0"/>
      </a:spcAft>
      <a:defRPr kumimoji="1"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F2694D8-7C86-402A-A596-6F5303408751}" type="slidenum">
              <a:rPr lang="en-US"/>
              <a:pPr/>
              <a:t>2</a:t>
            </a:fld>
            <a:endParaRPr lang="en-US"/>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0834" name="Line 2"/>
          <p:cNvSpPr>
            <a:spLocks noChangeShapeType="1"/>
          </p:cNvSpPr>
          <p:nvPr/>
        </p:nvSpPr>
        <p:spPr bwMode="auto">
          <a:xfrm>
            <a:off x="7315200" y="10668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ZA"/>
          </a:p>
        </p:txBody>
      </p:sp>
      <p:sp>
        <p:nvSpPr>
          <p:cNvPr id="120835" name="Rectangle 3"/>
          <p:cNvSpPr>
            <a:spLocks noGrp="1" noChangeArrowheads="1"/>
          </p:cNvSpPr>
          <p:nvPr>
            <p:ph type="ctrTitle"/>
          </p:nvPr>
        </p:nvSpPr>
        <p:spPr>
          <a:xfrm>
            <a:off x="304800" y="304800"/>
            <a:ext cx="6781800" cy="1076325"/>
          </a:xfrm>
        </p:spPr>
        <p:txBody>
          <a:bodyPr/>
          <a:lstStyle>
            <a:lvl1pPr algn="r">
              <a:defRPr sz="3200"/>
            </a:lvl1pPr>
          </a:lstStyle>
          <a:p>
            <a:pPr lvl="0"/>
            <a:r>
              <a:rPr lang="en-US" altLang="en-US" noProof="0" smtClean="0"/>
              <a:t>Click to edit Master title style</a:t>
            </a:r>
          </a:p>
        </p:txBody>
      </p:sp>
      <p:sp>
        <p:nvSpPr>
          <p:cNvPr id="120836" name="Rectangle 4"/>
          <p:cNvSpPr>
            <a:spLocks noGrp="1" noChangeArrowheads="1"/>
          </p:cNvSpPr>
          <p:nvPr>
            <p:ph type="subTitle" idx="1"/>
          </p:nvPr>
        </p:nvSpPr>
        <p:spPr>
          <a:xfrm>
            <a:off x="914400" y="3048000"/>
            <a:ext cx="6248400" cy="2362200"/>
          </a:xfrm>
        </p:spPr>
        <p:txBody>
          <a:bodyPr/>
          <a:lstStyle>
            <a:lvl1pPr marL="0" indent="0" algn="r">
              <a:buFont typeface="Wingdings" pitchFamily="2" charset="2"/>
              <a:buNone/>
              <a:defRPr sz="3200"/>
            </a:lvl1pPr>
          </a:lstStyle>
          <a:p>
            <a:pPr lvl="0"/>
            <a:r>
              <a:rPr lang="en-US" altLang="en-US" noProof="0" smtClean="0"/>
              <a:t>Click to edit Master subtitle style</a:t>
            </a:r>
          </a:p>
        </p:txBody>
      </p:sp>
      <p:sp>
        <p:nvSpPr>
          <p:cNvPr id="120837" name="Rectangle 5"/>
          <p:cNvSpPr>
            <a:spLocks noGrp="1" noChangeArrowheads="1"/>
          </p:cNvSpPr>
          <p:nvPr>
            <p:ph type="dt" sz="half" idx="2"/>
          </p:nvPr>
        </p:nvSpPr>
        <p:spPr>
          <a:xfrm>
            <a:off x="457200" y="6248400"/>
            <a:ext cx="1371600" cy="457200"/>
          </a:xfrm>
        </p:spPr>
        <p:txBody>
          <a:bodyPr/>
          <a:lstStyle>
            <a:lvl1pPr>
              <a:defRPr/>
            </a:lvl1pPr>
          </a:lstStyle>
          <a:p>
            <a:endParaRPr lang="en-US" altLang="en-US"/>
          </a:p>
        </p:txBody>
      </p:sp>
      <p:sp>
        <p:nvSpPr>
          <p:cNvPr id="120838" name="Rectangle 6"/>
          <p:cNvSpPr>
            <a:spLocks noGrp="1" noChangeArrowheads="1"/>
          </p:cNvSpPr>
          <p:nvPr>
            <p:ph type="ftr" sz="quarter" idx="3"/>
          </p:nvPr>
        </p:nvSpPr>
        <p:spPr>
          <a:xfrm>
            <a:off x="1981200" y="6248400"/>
            <a:ext cx="5105400" cy="457200"/>
          </a:xfrm>
        </p:spPr>
        <p:txBody>
          <a:bodyPr/>
          <a:lstStyle>
            <a:lvl1pPr>
              <a:defRPr/>
            </a:lvl1pPr>
          </a:lstStyle>
          <a:p>
            <a:r>
              <a:rPr lang="en-US" altLang="en-US"/>
              <a:t>Systems Analysis and Design in a Changing World, 6th Edition</a:t>
            </a:r>
          </a:p>
        </p:txBody>
      </p:sp>
      <p:sp>
        <p:nvSpPr>
          <p:cNvPr id="120839" name="Rectangle 7"/>
          <p:cNvSpPr>
            <a:spLocks noGrp="1" noChangeArrowheads="1"/>
          </p:cNvSpPr>
          <p:nvPr>
            <p:ph type="sldNum" sz="quarter" idx="4"/>
          </p:nvPr>
        </p:nvSpPr>
        <p:spPr>
          <a:xfrm>
            <a:off x="7315200" y="6248400"/>
            <a:ext cx="1371600" cy="457200"/>
          </a:xfrm>
        </p:spPr>
        <p:txBody>
          <a:bodyPr/>
          <a:lstStyle>
            <a:lvl1pPr>
              <a:defRPr/>
            </a:lvl1pPr>
          </a:lstStyle>
          <a:p>
            <a:fld id="{7F756D40-1643-4F58-81BE-3D9D4C7A13A8}" type="slidenum">
              <a:rPr lang="en-US" altLang="en-US"/>
              <a:pPr/>
              <a:t>‹#›</a:t>
            </a:fld>
            <a:endParaRPr lang="en-US" altLang="en-US"/>
          </a:p>
        </p:txBody>
      </p:sp>
      <p:grpSp>
        <p:nvGrpSpPr>
          <p:cNvPr id="120840" name="Group 8"/>
          <p:cNvGrpSpPr>
            <a:grpSpLocks/>
          </p:cNvGrpSpPr>
          <p:nvPr/>
        </p:nvGrpSpPr>
        <p:grpSpPr bwMode="auto">
          <a:xfrm>
            <a:off x="7493000" y="2992438"/>
            <a:ext cx="1338263" cy="2189162"/>
            <a:chOff x="4704" y="1885"/>
            <a:chExt cx="843" cy="1379"/>
          </a:xfrm>
        </p:grpSpPr>
        <p:sp>
          <p:nvSpPr>
            <p:cNvPr id="120841" name="Oval 9"/>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42" name="Oval 10"/>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43" name="Oval 11"/>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44" name="Oval 12"/>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45" name="Oval 13"/>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46" name="Oval 14"/>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47" name="Oval 15"/>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48" name="Oval 16"/>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49" name="Oval 17"/>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50" name="Oval 18"/>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51" name="Oval 19"/>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52" name="Oval 20"/>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53" name="Oval 21"/>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54" name="Oval 22"/>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55" name="Oval 23"/>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56" name="Oval 24"/>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57" name="Oval 25"/>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58" name="Oval 26"/>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59" name="Oval 27"/>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60" name="Oval 28"/>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61" name="Oval 29"/>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62" name="Oval 30"/>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63" name="Oval 31"/>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64" name="Oval 32"/>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65" name="Oval 33"/>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66" name="Oval 34"/>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67" name="Oval 35"/>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68" name="Oval 36"/>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69" name="Oval 37"/>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70" name="Oval 38"/>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71" name="Oval 39"/>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grpSp>
      <p:sp>
        <p:nvSpPr>
          <p:cNvPr id="120872" name="Line 40"/>
          <p:cNvSpPr>
            <a:spLocks noChangeShapeType="1"/>
          </p:cNvSpPr>
          <p:nvPr/>
        </p:nvSpPr>
        <p:spPr bwMode="auto">
          <a:xfrm>
            <a:off x="304800" y="2819400"/>
            <a:ext cx="82296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ZA"/>
          </a:p>
        </p:txBody>
      </p:sp>
      <p:sp>
        <p:nvSpPr>
          <p:cNvPr id="120873" name="Rectangle 41"/>
          <p:cNvSpPr>
            <a:spLocks noChangeArrowheads="1"/>
          </p:cNvSpPr>
          <p:nvPr/>
        </p:nvSpPr>
        <p:spPr bwMode="auto">
          <a:xfrm>
            <a:off x="457200" y="1676400"/>
            <a:ext cx="6781800" cy="1076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pPr algn="r"/>
            <a:endParaRPr lang="en-US" altLang="en-US" sz="3200" b="1">
              <a:solidFill>
                <a:schemeClr val="tx2"/>
              </a:solidFill>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6" name="Slide Number Placeholder 5"/>
          <p:cNvSpPr>
            <a:spLocks noGrp="1"/>
          </p:cNvSpPr>
          <p:nvPr>
            <p:ph type="sldNum" sz="quarter" idx="12"/>
          </p:nvPr>
        </p:nvSpPr>
        <p:spPr/>
        <p:txBody>
          <a:bodyPr/>
          <a:lstStyle>
            <a:lvl1pPr>
              <a:defRPr/>
            </a:lvl1pPr>
          </a:lstStyle>
          <a:p>
            <a:fld id="{18AC623F-97FF-4651-BEE2-071C0DA8BC6A}" type="slidenum">
              <a:rPr lang="en-US" altLang="en-US"/>
              <a:pPr/>
              <a:t>‹#›</a:t>
            </a:fld>
            <a:endParaRPr lang="en-US" altLang="en-US"/>
          </a:p>
        </p:txBody>
      </p:sp>
    </p:spTree>
    <p:extLst>
      <p:ext uri="{BB962C8B-B14F-4D97-AF65-F5344CB8AC3E}">
        <p14:creationId xmlns:p14="http://schemas.microsoft.com/office/powerpoint/2010/main" val="2911284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6" name="Slide Number Placeholder 5"/>
          <p:cNvSpPr>
            <a:spLocks noGrp="1"/>
          </p:cNvSpPr>
          <p:nvPr>
            <p:ph type="sldNum" sz="quarter" idx="12"/>
          </p:nvPr>
        </p:nvSpPr>
        <p:spPr/>
        <p:txBody>
          <a:bodyPr/>
          <a:lstStyle>
            <a:lvl1pPr>
              <a:defRPr/>
            </a:lvl1pPr>
          </a:lstStyle>
          <a:p>
            <a:fld id="{1383AB65-FC97-419B-9735-CD56635DD35F}" type="slidenum">
              <a:rPr lang="en-US" altLang="en-US"/>
              <a:pPr/>
              <a:t>‹#›</a:t>
            </a:fld>
            <a:endParaRPr lang="en-US" altLang="en-US"/>
          </a:p>
        </p:txBody>
      </p:sp>
    </p:spTree>
    <p:extLst>
      <p:ext uri="{BB962C8B-B14F-4D97-AF65-F5344CB8AC3E}">
        <p14:creationId xmlns:p14="http://schemas.microsoft.com/office/powerpoint/2010/main" val="16471536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122238"/>
            <a:ext cx="8229600" cy="6008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3" name="Date Placeholder 2"/>
          <p:cNvSpPr>
            <a:spLocks noGrp="1"/>
          </p:cNvSpPr>
          <p:nvPr>
            <p:ph type="dt" sz="half" idx="10"/>
          </p:nvPr>
        </p:nvSpPr>
        <p:spPr>
          <a:xfrm>
            <a:off x="457200" y="6248400"/>
            <a:ext cx="1219200" cy="457200"/>
          </a:xfrm>
        </p:spPr>
        <p:txBody>
          <a:bodyPr/>
          <a:lstStyle>
            <a:lvl1pPr>
              <a:defRPr/>
            </a:lvl1pPr>
          </a:lstStyle>
          <a:p>
            <a:endParaRPr lang="en-US" altLang="en-US"/>
          </a:p>
        </p:txBody>
      </p:sp>
      <p:sp>
        <p:nvSpPr>
          <p:cNvPr id="4" name="Footer Placeholder 3"/>
          <p:cNvSpPr>
            <a:spLocks noGrp="1"/>
          </p:cNvSpPr>
          <p:nvPr>
            <p:ph type="ftr" sz="quarter" idx="11"/>
          </p:nvPr>
        </p:nvSpPr>
        <p:spPr>
          <a:xfrm>
            <a:off x="1828800" y="6248400"/>
            <a:ext cx="5486400" cy="457200"/>
          </a:xfrm>
        </p:spPr>
        <p:txBody>
          <a:bodyPr/>
          <a:lstStyle>
            <a:lvl1pPr>
              <a:defRPr/>
            </a:lvl1pPr>
          </a:lstStyle>
          <a:p>
            <a:r>
              <a:rPr lang="en-US" altLang="en-US"/>
              <a:t>Systems Analysis and Design in a Changing World, 6th Edition</a:t>
            </a:r>
          </a:p>
        </p:txBody>
      </p:sp>
      <p:sp>
        <p:nvSpPr>
          <p:cNvPr id="5" name="Slide Number Placeholder 4"/>
          <p:cNvSpPr>
            <a:spLocks noGrp="1"/>
          </p:cNvSpPr>
          <p:nvPr>
            <p:ph type="sldNum" sz="quarter" idx="12"/>
          </p:nvPr>
        </p:nvSpPr>
        <p:spPr>
          <a:xfrm>
            <a:off x="7543800" y="6248400"/>
            <a:ext cx="1143000" cy="457200"/>
          </a:xfrm>
        </p:spPr>
        <p:txBody>
          <a:bodyPr/>
          <a:lstStyle>
            <a:lvl1pPr>
              <a:defRPr/>
            </a:lvl1pPr>
          </a:lstStyle>
          <a:p>
            <a:fld id="{D2199E9D-4F1B-4B9B-B22F-EBC727F7CE4C}" type="slidenum">
              <a:rPr lang="en-US" altLang="en-US"/>
              <a:pPr/>
              <a:t>‹#›</a:t>
            </a:fld>
            <a:endParaRPr lang="en-US" altLang="en-US"/>
          </a:p>
        </p:txBody>
      </p:sp>
    </p:spTree>
    <p:extLst>
      <p:ext uri="{BB962C8B-B14F-4D97-AF65-F5344CB8AC3E}">
        <p14:creationId xmlns:p14="http://schemas.microsoft.com/office/powerpoint/2010/main" val="31269805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ZA"/>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a:xfrm>
            <a:off x="457200" y="6248400"/>
            <a:ext cx="12192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1828800" y="6248400"/>
            <a:ext cx="5486400" cy="457200"/>
          </a:xfrm>
        </p:spPr>
        <p:txBody>
          <a:bodyPr/>
          <a:lstStyle>
            <a:lvl1pPr>
              <a:defRPr/>
            </a:lvl1pPr>
          </a:lstStyle>
          <a:p>
            <a:r>
              <a:rPr lang="en-US" altLang="en-US"/>
              <a:t>Systems Analysis and Design in a Changing World, 6th Edition</a:t>
            </a:r>
          </a:p>
        </p:txBody>
      </p:sp>
      <p:sp>
        <p:nvSpPr>
          <p:cNvPr id="7" name="Slide Number Placeholder 6"/>
          <p:cNvSpPr>
            <a:spLocks noGrp="1"/>
          </p:cNvSpPr>
          <p:nvPr>
            <p:ph type="sldNum" sz="quarter" idx="12"/>
          </p:nvPr>
        </p:nvSpPr>
        <p:spPr>
          <a:xfrm>
            <a:off x="7543800" y="6248400"/>
            <a:ext cx="1143000" cy="457200"/>
          </a:xfrm>
        </p:spPr>
        <p:txBody>
          <a:bodyPr/>
          <a:lstStyle>
            <a:lvl1pPr>
              <a:defRPr/>
            </a:lvl1pPr>
          </a:lstStyle>
          <a:p>
            <a:fld id="{9DEDBF21-7634-4E3D-9E24-7CD99DA8618B}" type="slidenum">
              <a:rPr lang="en-US" altLang="en-US"/>
              <a:pPr/>
              <a:t>‹#›</a:t>
            </a:fld>
            <a:endParaRPr lang="en-US" altLang="en-US"/>
          </a:p>
        </p:txBody>
      </p:sp>
    </p:spTree>
    <p:extLst>
      <p:ext uri="{BB962C8B-B14F-4D97-AF65-F5344CB8AC3E}">
        <p14:creationId xmlns:p14="http://schemas.microsoft.com/office/powerpoint/2010/main" val="2309142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6" name="Slide Number Placeholder 5"/>
          <p:cNvSpPr>
            <a:spLocks noGrp="1"/>
          </p:cNvSpPr>
          <p:nvPr>
            <p:ph type="sldNum" sz="quarter" idx="12"/>
          </p:nvPr>
        </p:nvSpPr>
        <p:spPr/>
        <p:txBody>
          <a:bodyPr/>
          <a:lstStyle>
            <a:lvl1pPr>
              <a:defRPr/>
            </a:lvl1pPr>
          </a:lstStyle>
          <a:p>
            <a:fld id="{E458D56F-3072-42C8-8619-75A915AEC297}" type="slidenum">
              <a:rPr lang="en-US" altLang="en-US"/>
              <a:pPr/>
              <a:t>‹#›</a:t>
            </a:fld>
            <a:endParaRPr lang="en-US" altLang="en-US"/>
          </a:p>
        </p:txBody>
      </p:sp>
    </p:spTree>
    <p:extLst>
      <p:ext uri="{BB962C8B-B14F-4D97-AF65-F5344CB8AC3E}">
        <p14:creationId xmlns:p14="http://schemas.microsoft.com/office/powerpoint/2010/main" val="8001332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6" name="Slide Number Placeholder 5"/>
          <p:cNvSpPr>
            <a:spLocks noGrp="1"/>
          </p:cNvSpPr>
          <p:nvPr>
            <p:ph type="sldNum" sz="quarter" idx="12"/>
          </p:nvPr>
        </p:nvSpPr>
        <p:spPr/>
        <p:txBody>
          <a:bodyPr/>
          <a:lstStyle>
            <a:lvl1pPr>
              <a:defRPr/>
            </a:lvl1pPr>
          </a:lstStyle>
          <a:p>
            <a:fld id="{5C9D8F63-46E0-413C-A805-5A09C2E8C3A1}" type="slidenum">
              <a:rPr lang="en-US" altLang="en-US"/>
              <a:pPr/>
              <a:t>‹#›</a:t>
            </a:fld>
            <a:endParaRPr lang="en-US" altLang="en-US"/>
          </a:p>
        </p:txBody>
      </p:sp>
    </p:spTree>
    <p:extLst>
      <p:ext uri="{BB962C8B-B14F-4D97-AF65-F5344CB8AC3E}">
        <p14:creationId xmlns:p14="http://schemas.microsoft.com/office/powerpoint/2010/main" val="1833095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7" name="Slide Number Placeholder 6"/>
          <p:cNvSpPr>
            <a:spLocks noGrp="1"/>
          </p:cNvSpPr>
          <p:nvPr>
            <p:ph type="sldNum" sz="quarter" idx="12"/>
          </p:nvPr>
        </p:nvSpPr>
        <p:spPr/>
        <p:txBody>
          <a:bodyPr/>
          <a:lstStyle>
            <a:lvl1pPr>
              <a:defRPr/>
            </a:lvl1pPr>
          </a:lstStyle>
          <a:p>
            <a:fld id="{52B2171A-6712-48EB-A0E0-089C95677458}" type="slidenum">
              <a:rPr lang="en-US" altLang="en-US"/>
              <a:pPr/>
              <a:t>‹#›</a:t>
            </a:fld>
            <a:endParaRPr lang="en-US" altLang="en-US"/>
          </a:p>
        </p:txBody>
      </p:sp>
    </p:spTree>
    <p:extLst>
      <p:ext uri="{BB962C8B-B14F-4D97-AF65-F5344CB8AC3E}">
        <p14:creationId xmlns:p14="http://schemas.microsoft.com/office/powerpoint/2010/main" val="1795885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9" name="Slide Number Placeholder 8"/>
          <p:cNvSpPr>
            <a:spLocks noGrp="1"/>
          </p:cNvSpPr>
          <p:nvPr>
            <p:ph type="sldNum" sz="quarter" idx="12"/>
          </p:nvPr>
        </p:nvSpPr>
        <p:spPr/>
        <p:txBody>
          <a:bodyPr/>
          <a:lstStyle>
            <a:lvl1pPr>
              <a:defRPr/>
            </a:lvl1pPr>
          </a:lstStyle>
          <a:p>
            <a:fld id="{AC06B193-5FFF-419C-8C20-474739872117}" type="slidenum">
              <a:rPr lang="en-US" altLang="en-US"/>
              <a:pPr/>
              <a:t>‹#›</a:t>
            </a:fld>
            <a:endParaRPr lang="en-US" altLang="en-US"/>
          </a:p>
        </p:txBody>
      </p:sp>
    </p:spTree>
    <p:extLst>
      <p:ext uri="{BB962C8B-B14F-4D97-AF65-F5344CB8AC3E}">
        <p14:creationId xmlns:p14="http://schemas.microsoft.com/office/powerpoint/2010/main" val="1401649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5" name="Slide Number Placeholder 4"/>
          <p:cNvSpPr>
            <a:spLocks noGrp="1"/>
          </p:cNvSpPr>
          <p:nvPr>
            <p:ph type="sldNum" sz="quarter" idx="12"/>
          </p:nvPr>
        </p:nvSpPr>
        <p:spPr/>
        <p:txBody>
          <a:bodyPr/>
          <a:lstStyle>
            <a:lvl1pPr>
              <a:defRPr/>
            </a:lvl1pPr>
          </a:lstStyle>
          <a:p>
            <a:fld id="{355D32C2-B143-4F09-B23B-2727E9A44404}" type="slidenum">
              <a:rPr lang="en-US" altLang="en-US"/>
              <a:pPr/>
              <a:t>‹#›</a:t>
            </a:fld>
            <a:endParaRPr lang="en-US" altLang="en-US"/>
          </a:p>
        </p:txBody>
      </p:sp>
    </p:spTree>
    <p:extLst>
      <p:ext uri="{BB962C8B-B14F-4D97-AF65-F5344CB8AC3E}">
        <p14:creationId xmlns:p14="http://schemas.microsoft.com/office/powerpoint/2010/main" val="2886844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4" name="Slide Number Placeholder 3"/>
          <p:cNvSpPr>
            <a:spLocks noGrp="1"/>
          </p:cNvSpPr>
          <p:nvPr>
            <p:ph type="sldNum" sz="quarter" idx="12"/>
          </p:nvPr>
        </p:nvSpPr>
        <p:spPr/>
        <p:txBody>
          <a:bodyPr/>
          <a:lstStyle>
            <a:lvl1pPr>
              <a:defRPr/>
            </a:lvl1pPr>
          </a:lstStyle>
          <a:p>
            <a:fld id="{08F80BA4-8211-4F4E-9E26-78E5C9E09AEB}" type="slidenum">
              <a:rPr lang="en-US" altLang="en-US"/>
              <a:pPr/>
              <a:t>‹#›</a:t>
            </a:fld>
            <a:endParaRPr lang="en-US" altLang="en-US"/>
          </a:p>
        </p:txBody>
      </p:sp>
    </p:spTree>
    <p:extLst>
      <p:ext uri="{BB962C8B-B14F-4D97-AF65-F5344CB8AC3E}">
        <p14:creationId xmlns:p14="http://schemas.microsoft.com/office/powerpoint/2010/main" val="1173863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7" name="Slide Number Placeholder 6"/>
          <p:cNvSpPr>
            <a:spLocks noGrp="1"/>
          </p:cNvSpPr>
          <p:nvPr>
            <p:ph type="sldNum" sz="quarter" idx="12"/>
          </p:nvPr>
        </p:nvSpPr>
        <p:spPr/>
        <p:txBody>
          <a:bodyPr/>
          <a:lstStyle>
            <a:lvl1pPr>
              <a:defRPr/>
            </a:lvl1pPr>
          </a:lstStyle>
          <a:p>
            <a:fld id="{C375914F-9B21-42F2-9D00-C09B42000AA7}" type="slidenum">
              <a:rPr lang="en-US" altLang="en-US"/>
              <a:pPr/>
              <a:t>‹#›</a:t>
            </a:fld>
            <a:endParaRPr lang="en-US" altLang="en-US"/>
          </a:p>
        </p:txBody>
      </p:sp>
    </p:spTree>
    <p:extLst>
      <p:ext uri="{BB962C8B-B14F-4D97-AF65-F5344CB8AC3E}">
        <p14:creationId xmlns:p14="http://schemas.microsoft.com/office/powerpoint/2010/main" val="4436101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7" name="Slide Number Placeholder 6"/>
          <p:cNvSpPr>
            <a:spLocks noGrp="1"/>
          </p:cNvSpPr>
          <p:nvPr>
            <p:ph type="sldNum" sz="quarter" idx="12"/>
          </p:nvPr>
        </p:nvSpPr>
        <p:spPr/>
        <p:txBody>
          <a:bodyPr/>
          <a:lstStyle>
            <a:lvl1pPr>
              <a:defRPr/>
            </a:lvl1pPr>
          </a:lstStyle>
          <a:p>
            <a:fld id="{ADDE922F-BD75-444A-9C9A-961741657B59}" type="slidenum">
              <a:rPr lang="en-US" altLang="en-US"/>
              <a:pPr/>
              <a:t>‹#›</a:t>
            </a:fld>
            <a:endParaRPr lang="en-US" altLang="en-US"/>
          </a:p>
        </p:txBody>
      </p:sp>
    </p:spTree>
    <p:extLst>
      <p:ext uri="{BB962C8B-B14F-4D97-AF65-F5344CB8AC3E}">
        <p14:creationId xmlns:p14="http://schemas.microsoft.com/office/powerpoint/2010/main" val="1208894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9810"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ZA"/>
          </a:p>
        </p:txBody>
      </p:sp>
      <p:sp>
        <p:nvSpPr>
          <p:cNvPr id="119811"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19812"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19813" name="Rectangle 5"/>
          <p:cNvSpPr>
            <a:spLocks noGrp="1" noChangeArrowheads="1"/>
          </p:cNvSpPr>
          <p:nvPr>
            <p:ph type="dt" sz="half" idx="2"/>
          </p:nvPr>
        </p:nvSpPr>
        <p:spPr bwMode="auto">
          <a:xfrm>
            <a:off x="457200" y="6248400"/>
            <a:ext cx="121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119814" name="Rectangle 6"/>
          <p:cNvSpPr>
            <a:spLocks noGrp="1" noChangeArrowheads="1"/>
          </p:cNvSpPr>
          <p:nvPr>
            <p:ph type="ftr" sz="quarter" idx="3"/>
          </p:nvPr>
        </p:nvSpPr>
        <p:spPr bwMode="auto">
          <a:xfrm>
            <a:off x="1828800" y="6248400"/>
            <a:ext cx="5486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r>
              <a:rPr lang="en-US" altLang="en-US"/>
              <a:t>Systems Analysis and Design in a Changing World, 6th Edition</a:t>
            </a:r>
          </a:p>
        </p:txBody>
      </p:sp>
      <p:sp>
        <p:nvSpPr>
          <p:cNvPr id="119815" name="Rectangle 7"/>
          <p:cNvSpPr>
            <a:spLocks noGrp="1" noChangeArrowheads="1"/>
          </p:cNvSpPr>
          <p:nvPr>
            <p:ph type="sldNum" sz="quarter" idx="4"/>
          </p:nvPr>
        </p:nvSpPr>
        <p:spPr bwMode="auto">
          <a:xfrm>
            <a:off x="7543800" y="6248400"/>
            <a:ext cx="114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D2C477F0-2319-4F17-96F5-139036160297}" type="slidenum">
              <a:rPr lang="en-US" altLang="en-US"/>
              <a:pPr/>
              <a:t>‹#›</a:t>
            </a:fld>
            <a:endParaRPr lang="en-US" altLang="en-US"/>
          </a:p>
        </p:txBody>
      </p:sp>
      <p:grpSp>
        <p:nvGrpSpPr>
          <p:cNvPr id="119816" name="Group 8"/>
          <p:cNvGrpSpPr>
            <a:grpSpLocks/>
          </p:cNvGrpSpPr>
          <p:nvPr/>
        </p:nvGrpSpPr>
        <p:grpSpPr bwMode="auto">
          <a:xfrm>
            <a:off x="8153400" y="152400"/>
            <a:ext cx="792163" cy="1295400"/>
            <a:chOff x="5136" y="960"/>
            <a:chExt cx="528" cy="864"/>
          </a:xfrm>
        </p:grpSpPr>
        <p:sp>
          <p:nvSpPr>
            <p:cNvPr id="119817"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18" name="Oval 10"/>
            <p:cNvSpPr>
              <a:spLocks noChangeArrowheads="1"/>
            </p:cNvSpPr>
            <p:nvPr/>
          </p:nvSpPr>
          <p:spPr bwMode="auto">
            <a:xfrm>
              <a:off x="5248"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19" name="Oval 11"/>
            <p:cNvSpPr>
              <a:spLocks noChangeArrowheads="1"/>
            </p:cNvSpPr>
            <p:nvPr/>
          </p:nvSpPr>
          <p:spPr bwMode="auto">
            <a:xfrm>
              <a:off x="5360"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20" name="Oval 12"/>
            <p:cNvSpPr>
              <a:spLocks noChangeArrowheads="1"/>
            </p:cNvSpPr>
            <p:nvPr/>
          </p:nvSpPr>
          <p:spPr bwMode="auto">
            <a:xfrm>
              <a:off x="5136"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21" name="Oval 13"/>
            <p:cNvSpPr>
              <a:spLocks noChangeArrowheads="1"/>
            </p:cNvSpPr>
            <p:nvPr/>
          </p:nvSpPr>
          <p:spPr bwMode="auto">
            <a:xfrm>
              <a:off x="5248"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22" name="Oval 14"/>
            <p:cNvSpPr>
              <a:spLocks noChangeArrowheads="1"/>
            </p:cNvSpPr>
            <p:nvPr/>
          </p:nvSpPr>
          <p:spPr bwMode="auto">
            <a:xfrm>
              <a:off x="5360"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23" name="Oval 15"/>
            <p:cNvSpPr>
              <a:spLocks noChangeArrowheads="1"/>
            </p:cNvSpPr>
            <p:nvPr/>
          </p:nvSpPr>
          <p:spPr bwMode="auto">
            <a:xfrm>
              <a:off x="5472" y="1072"/>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24" name="Oval 16"/>
            <p:cNvSpPr>
              <a:spLocks noChangeArrowheads="1"/>
            </p:cNvSpPr>
            <p:nvPr/>
          </p:nvSpPr>
          <p:spPr bwMode="auto">
            <a:xfrm>
              <a:off x="5136"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25" name="Oval 17"/>
            <p:cNvSpPr>
              <a:spLocks noChangeArrowheads="1"/>
            </p:cNvSpPr>
            <p:nvPr/>
          </p:nvSpPr>
          <p:spPr bwMode="auto">
            <a:xfrm>
              <a:off x="5248"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26" name="Oval 18"/>
            <p:cNvSpPr>
              <a:spLocks noChangeArrowheads="1"/>
            </p:cNvSpPr>
            <p:nvPr/>
          </p:nvSpPr>
          <p:spPr bwMode="auto">
            <a:xfrm>
              <a:off x="5360"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27" name="Oval 19"/>
            <p:cNvSpPr>
              <a:spLocks noChangeArrowheads="1"/>
            </p:cNvSpPr>
            <p:nvPr/>
          </p:nvSpPr>
          <p:spPr bwMode="auto">
            <a:xfrm>
              <a:off x="5472"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28" name="Oval 20"/>
            <p:cNvSpPr>
              <a:spLocks noChangeArrowheads="1"/>
            </p:cNvSpPr>
            <p:nvPr/>
          </p:nvSpPr>
          <p:spPr bwMode="auto">
            <a:xfrm>
              <a:off x="5584" y="1184"/>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29"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30" name="Oval 22"/>
            <p:cNvSpPr>
              <a:spLocks noChangeArrowheads="1"/>
            </p:cNvSpPr>
            <p:nvPr/>
          </p:nvSpPr>
          <p:spPr bwMode="auto">
            <a:xfrm>
              <a:off x="5248"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31" name="Oval 23"/>
            <p:cNvSpPr>
              <a:spLocks noChangeArrowheads="1"/>
            </p:cNvSpPr>
            <p:nvPr/>
          </p:nvSpPr>
          <p:spPr bwMode="auto">
            <a:xfrm>
              <a:off x="5360"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32" name="Oval 24"/>
            <p:cNvSpPr>
              <a:spLocks noChangeArrowheads="1"/>
            </p:cNvSpPr>
            <p:nvPr/>
          </p:nvSpPr>
          <p:spPr bwMode="auto">
            <a:xfrm>
              <a:off x="5472" y="1296"/>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33"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34" name="Oval 26"/>
            <p:cNvSpPr>
              <a:spLocks noChangeArrowheads="1"/>
            </p:cNvSpPr>
            <p:nvPr/>
          </p:nvSpPr>
          <p:spPr bwMode="auto">
            <a:xfrm>
              <a:off x="5248"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35" name="Oval 27"/>
            <p:cNvSpPr>
              <a:spLocks noChangeArrowheads="1"/>
            </p:cNvSpPr>
            <p:nvPr/>
          </p:nvSpPr>
          <p:spPr bwMode="auto">
            <a:xfrm>
              <a:off x="5360"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36" name="Oval 28"/>
            <p:cNvSpPr>
              <a:spLocks noChangeArrowheads="1"/>
            </p:cNvSpPr>
            <p:nvPr/>
          </p:nvSpPr>
          <p:spPr bwMode="auto">
            <a:xfrm>
              <a:off x="5472"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37"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38" name="Oval 30"/>
            <p:cNvSpPr>
              <a:spLocks noChangeArrowheads="1"/>
            </p:cNvSpPr>
            <p:nvPr/>
          </p:nvSpPr>
          <p:spPr bwMode="auto">
            <a:xfrm>
              <a:off x="5136" y="1520"/>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39" name="Oval 31"/>
            <p:cNvSpPr>
              <a:spLocks noChangeArrowheads="1"/>
            </p:cNvSpPr>
            <p:nvPr/>
          </p:nvSpPr>
          <p:spPr bwMode="auto">
            <a:xfrm>
              <a:off x="5248"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40" name="Oval 32"/>
            <p:cNvSpPr>
              <a:spLocks noChangeArrowheads="1"/>
            </p:cNvSpPr>
            <p:nvPr/>
          </p:nvSpPr>
          <p:spPr bwMode="auto">
            <a:xfrm>
              <a:off x="5360"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41" name="Oval 33"/>
            <p:cNvSpPr>
              <a:spLocks noChangeArrowheads="1"/>
            </p:cNvSpPr>
            <p:nvPr/>
          </p:nvSpPr>
          <p:spPr bwMode="auto">
            <a:xfrm>
              <a:off x="5472" y="1520"/>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42" name="Oval 34"/>
            <p:cNvSpPr>
              <a:spLocks noChangeArrowheads="1"/>
            </p:cNvSpPr>
            <p:nvPr/>
          </p:nvSpPr>
          <p:spPr bwMode="auto">
            <a:xfrm>
              <a:off x="5136"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43" name="Oval 35"/>
            <p:cNvSpPr>
              <a:spLocks noChangeArrowheads="1"/>
            </p:cNvSpPr>
            <p:nvPr/>
          </p:nvSpPr>
          <p:spPr bwMode="auto">
            <a:xfrm>
              <a:off x="5248"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44" name="Oval 36"/>
            <p:cNvSpPr>
              <a:spLocks noChangeArrowheads="1"/>
            </p:cNvSpPr>
            <p:nvPr/>
          </p:nvSpPr>
          <p:spPr bwMode="auto">
            <a:xfrm>
              <a:off x="5360"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45" name="Oval 37"/>
            <p:cNvSpPr>
              <a:spLocks noChangeArrowheads="1"/>
            </p:cNvSpPr>
            <p:nvPr/>
          </p:nvSpPr>
          <p:spPr bwMode="auto">
            <a:xfrm>
              <a:off x="5472"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46" name="Oval 38"/>
            <p:cNvSpPr>
              <a:spLocks noChangeArrowheads="1"/>
            </p:cNvSpPr>
            <p:nvPr/>
          </p:nvSpPr>
          <p:spPr bwMode="auto">
            <a:xfrm>
              <a:off x="5248"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47" name="Oval 39"/>
            <p:cNvSpPr>
              <a:spLocks noChangeArrowheads="1"/>
            </p:cNvSpPr>
            <p:nvPr/>
          </p:nvSpPr>
          <p:spPr bwMode="auto">
            <a:xfrm>
              <a:off x="5472"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gr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 id="2147483693" r:id="rId13"/>
  </p:sldLayoutIdLst>
  <p:timing>
    <p:tnLst>
      <p:par>
        <p:cTn id="1" dur="indefinite" restart="never" nodeType="tmRoot"/>
      </p:par>
    </p:tnLst>
  </p:timing>
  <p:hf hdr="0" dt="0"/>
  <p:txStyles>
    <p:titleStyle>
      <a:lvl1pPr algn="l" rtl="0" fontAlgn="base">
        <a:spcBef>
          <a:spcPct val="0"/>
        </a:spcBef>
        <a:spcAft>
          <a:spcPct val="0"/>
        </a:spcAft>
        <a:defRPr sz="3900" b="1">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charset="0"/>
          <a:cs typeface="Arial" charset="0"/>
        </a:defRPr>
      </a:lvl2pPr>
      <a:lvl3pPr algn="l" rtl="0" fontAlgn="base">
        <a:spcBef>
          <a:spcPct val="0"/>
        </a:spcBef>
        <a:spcAft>
          <a:spcPct val="0"/>
        </a:spcAft>
        <a:defRPr sz="3900" b="1">
          <a:solidFill>
            <a:schemeClr val="tx2"/>
          </a:solidFill>
          <a:latin typeface="Arial" charset="0"/>
          <a:cs typeface="Arial" charset="0"/>
        </a:defRPr>
      </a:lvl3pPr>
      <a:lvl4pPr algn="l" rtl="0" fontAlgn="base">
        <a:spcBef>
          <a:spcPct val="0"/>
        </a:spcBef>
        <a:spcAft>
          <a:spcPct val="0"/>
        </a:spcAft>
        <a:defRPr sz="3900" b="1">
          <a:solidFill>
            <a:schemeClr val="tx2"/>
          </a:solidFill>
          <a:latin typeface="Arial" charset="0"/>
          <a:cs typeface="Arial" charset="0"/>
        </a:defRPr>
      </a:lvl4pPr>
      <a:lvl5pPr algn="l" rtl="0" fontAlgn="base">
        <a:spcBef>
          <a:spcPct val="0"/>
        </a:spcBef>
        <a:spcAft>
          <a:spcPct val="0"/>
        </a:spcAft>
        <a:defRPr sz="3900" b="1">
          <a:solidFill>
            <a:schemeClr val="tx2"/>
          </a:solidFill>
          <a:latin typeface="Arial" charset="0"/>
          <a:cs typeface="Arial" charset="0"/>
        </a:defRPr>
      </a:lvl5pPr>
      <a:lvl6pPr marL="457200" algn="l" rtl="0" fontAlgn="base">
        <a:spcBef>
          <a:spcPct val="0"/>
        </a:spcBef>
        <a:spcAft>
          <a:spcPct val="0"/>
        </a:spcAft>
        <a:defRPr sz="3900" b="1">
          <a:solidFill>
            <a:schemeClr val="tx2"/>
          </a:solidFill>
          <a:latin typeface="Arial" charset="0"/>
          <a:cs typeface="Arial" charset="0"/>
        </a:defRPr>
      </a:lvl6pPr>
      <a:lvl7pPr marL="914400" algn="l" rtl="0" fontAlgn="base">
        <a:spcBef>
          <a:spcPct val="0"/>
        </a:spcBef>
        <a:spcAft>
          <a:spcPct val="0"/>
        </a:spcAft>
        <a:defRPr sz="3900" b="1">
          <a:solidFill>
            <a:schemeClr val="tx2"/>
          </a:solidFill>
          <a:latin typeface="Arial" charset="0"/>
          <a:cs typeface="Arial" charset="0"/>
        </a:defRPr>
      </a:lvl7pPr>
      <a:lvl8pPr marL="1371600" algn="l" rtl="0" fontAlgn="base">
        <a:spcBef>
          <a:spcPct val="0"/>
        </a:spcBef>
        <a:spcAft>
          <a:spcPct val="0"/>
        </a:spcAft>
        <a:defRPr sz="3900" b="1">
          <a:solidFill>
            <a:schemeClr val="tx2"/>
          </a:solidFill>
          <a:latin typeface="Arial" charset="0"/>
          <a:cs typeface="Arial" charset="0"/>
        </a:defRPr>
      </a:lvl8pPr>
      <a:lvl9pPr marL="1828800" algn="l" rtl="0" fontAlgn="base">
        <a:spcBef>
          <a:spcPct val="0"/>
        </a:spcBef>
        <a:spcAft>
          <a:spcPct val="0"/>
        </a:spcAft>
        <a:defRPr sz="3900" b="1">
          <a:solidFill>
            <a:schemeClr val="tx2"/>
          </a:solidFill>
          <a:latin typeface="Arial" charset="0"/>
          <a:cs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cs typeface="+mn-cs"/>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cs typeface="+mn-cs"/>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cs typeface="+mn-cs"/>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wikinvest.com/" TargetMode="External"/><Relationship Id="rId2" Type="http://schemas.openxmlformats.org/officeDocument/2006/relationships/hyperlink" Target="http://www.economicswebinstitute.or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www.investopedia.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ctrTitle"/>
          </p:nvPr>
        </p:nvSpPr>
        <p:spPr>
          <a:xfrm>
            <a:off x="714397" y="1371600"/>
            <a:ext cx="6411913" cy="1143000"/>
          </a:xfrm>
        </p:spPr>
        <p:txBody>
          <a:bodyPr/>
          <a:lstStyle/>
          <a:p>
            <a:pPr algn="l"/>
            <a:r>
              <a:rPr lang="en-US" sz="3600" dirty="0" smtClean="0"/>
              <a:t>Excel </a:t>
            </a:r>
            <a:r>
              <a:rPr lang="en-US" sz="3600" dirty="0" err="1" smtClean="0"/>
              <a:t>Ch</a:t>
            </a:r>
            <a:r>
              <a:rPr lang="en-US" sz="3600" dirty="0" smtClean="0"/>
              <a:t> 3: Final touches</a:t>
            </a:r>
            <a:endParaRPr lang="en-US" sz="3600" dirty="0"/>
          </a:p>
        </p:txBody>
      </p:sp>
      <p:sp>
        <p:nvSpPr>
          <p:cNvPr id="67588" name="Rectangle 4"/>
          <p:cNvSpPr>
            <a:spLocks noChangeArrowheads="1"/>
          </p:cNvSpPr>
          <p:nvPr/>
        </p:nvSpPr>
        <p:spPr bwMode="auto">
          <a:xfrm>
            <a:off x="381000" y="1828800"/>
            <a:ext cx="678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pPr algn="ctr"/>
            <a:endParaRPr lang="en-US" sz="4000" b="1" dirty="0">
              <a:solidFill>
                <a:schemeClr val="tx2"/>
              </a:solidFill>
            </a:endParaRPr>
          </a:p>
        </p:txBody>
      </p:sp>
      <p:sp>
        <p:nvSpPr>
          <p:cNvPr id="2" name="Subtitle 1"/>
          <p:cNvSpPr>
            <a:spLocks noGrp="1"/>
          </p:cNvSpPr>
          <p:nvPr>
            <p:ph type="subTitle" idx="1"/>
          </p:nvPr>
        </p:nvSpPr>
        <p:spPr/>
        <p:txBody>
          <a:bodyPr/>
          <a:lstStyle/>
          <a:p>
            <a:r>
              <a:rPr lang="en-ZA" dirty="0" smtClean="0"/>
              <a:t>Chapters Ex 3</a:t>
            </a:r>
            <a:endParaRPr lang="en-ZA"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Problem:</a:t>
            </a:r>
            <a:endParaRPr lang="en-ZA" dirty="0"/>
          </a:p>
        </p:txBody>
      </p:sp>
      <p:sp>
        <p:nvSpPr>
          <p:cNvPr id="3" name="Content Placeholder 2"/>
          <p:cNvSpPr>
            <a:spLocks noGrp="1"/>
          </p:cNvSpPr>
          <p:nvPr>
            <p:ph idx="1"/>
          </p:nvPr>
        </p:nvSpPr>
        <p:spPr/>
        <p:txBody>
          <a:bodyPr/>
          <a:lstStyle/>
          <a:p>
            <a:r>
              <a:rPr lang="en-ZA" dirty="0" smtClean="0"/>
              <a:t>Draw-up an Amortization Schedule for the above loan:</a:t>
            </a:r>
          </a:p>
          <a:p>
            <a:pPr lvl="1"/>
            <a:r>
              <a:rPr lang="en-ZA" dirty="0" smtClean="0"/>
              <a:t>Starting at 1 June 2016</a:t>
            </a:r>
          </a:p>
          <a:p>
            <a:pPr lvl="1"/>
            <a:endParaRPr lang="en-ZA"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10</a:t>
            </a:fld>
            <a:endParaRPr lang="en-US" alt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2144" y="3886200"/>
            <a:ext cx="79756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46123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3EAB3A56-AC29-4E2F-A414-6FE2CDFAECC1}" type="slidenum">
              <a:rPr lang="en-US" altLang="en-US"/>
              <a:pPr/>
              <a:t>2</a:t>
            </a:fld>
            <a:endParaRPr lang="en-US" altLang="en-US"/>
          </a:p>
        </p:txBody>
      </p:sp>
      <p:sp>
        <p:nvSpPr>
          <p:cNvPr id="74754" name="Rectangle 2"/>
          <p:cNvSpPr>
            <a:spLocks noGrp="1" noChangeArrowheads="1"/>
          </p:cNvSpPr>
          <p:nvPr>
            <p:ph type="title"/>
          </p:nvPr>
        </p:nvSpPr>
        <p:spPr/>
        <p:txBody>
          <a:bodyPr/>
          <a:lstStyle/>
          <a:p>
            <a:r>
              <a:rPr lang="en-US" dirty="0" smtClean="0"/>
              <a:t>Instructions:</a:t>
            </a:r>
            <a:endParaRPr lang="en-US" dirty="0"/>
          </a:p>
        </p:txBody>
      </p:sp>
      <p:sp>
        <p:nvSpPr>
          <p:cNvPr id="74755" name="Rectangle 3"/>
          <p:cNvSpPr>
            <a:spLocks noGrp="1" noChangeArrowheads="1"/>
          </p:cNvSpPr>
          <p:nvPr>
            <p:ph type="body" idx="1"/>
          </p:nvPr>
        </p:nvSpPr>
        <p:spPr>
          <a:xfrm>
            <a:off x="457200" y="1752600"/>
            <a:ext cx="8229600" cy="4411663"/>
          </a:xfrm>
        </p:spPr>
        <p:txBody>
          <a:bodyPr/>
          <a:lstStyle/>
          <a:p>
            <a:pPr algn="just"/>
            <a:r>
              <a:rPr lang="en-US" sz="2800" b="1" dirty="0" smtClean="0"/>
              <a:t>Select:</a:t>
            </a:r>
          </a:p>
          <a:p>
            <a:pPr lvl="1" algn="just"/>
            <a:r>
              <a:rPr lang="en-US" sz="2800" b="1" dirty="0" smtClean="0"/>
              <a:t>A2:B8, </a:t>
            </a:r>
            <a:r>
              <a:rPr lang="en-US" sz="2800" dirty="0" smtClean="0"/>
              <a:t>background color purple; font color white</a:t>
            </a:r>
          </a:p>
          <a:p>
            <a:pPr lvl="1" algn="just"/>
            <a:r>
              <a:rPr lang="en-US" sz="2800" b="1" dirty="0" smtClean="0"/>
              <a:t>A10:I10</a:t>
            </a:r>
            <a:r>
              <a:rPr lang="en-US" sz="2800" dirty="0" smtClean="0"/>
              <a:t>; font size 36, font color Trebuchet MS</a:t>
            </a:r>
          </a:p>
          <a:p>
            <a:pPr lvl="1" algn="just"/>
            <a:r>
              <a:rPr lang="en-US" sz="2800" b="1" dirty="0" smtClean="0"/>
              <a:t>A13</a:t>
            </a:r>
            <a:r>
              <a:rPr lang="en-US" sz="2800" dirty="0" smtClean="0"/>
              <a:t>: </a:t>
            </a:r>
            <a:r>
              <a:rPr lang="en-US" sz="2800" b="1" dirty="0"/>
              <a:t>, </a:t>
            </a:r>
            <a:r>
              <a:rPr lang="en-US" sz="2800" dirty="0"/>
              <a:t>background color purple; font color </a:t>
            </a:r>
            <a:r>
              <a:rPr lang="en-US" sz="2800" dirty="0" smtClean="0"/>
              <a:t>white</a:t>
            </a:r>
          </a:p>
          <a:p>
            <a:pPr lvl="1" algn="just"/>
            <a:r>
              <a:rPr lang="en-US" sz="2800" dirty="0" smtClean="0"/>
              <a:t>Use Format painter: A15, A17; A25:J25</a:t>
            </a:r>
            <a:endParaRPr lang="en-US"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154EA54D-909C-4496-86D7-7EDF50FD9F67}" type="slidenum">
              <a:rPr lang="en-US" altLang="en-US"/>
              <a:pPr/>
              <a:t>3</a:t>
            </a:fld>
            <a:endParaRPr lang="en-US" altLang="en-US"/>
          </a:p>
        </p:txBody>
      </p:sp>
      <p:sp>
        <p:nvSpPr>
          <p:cNvPr id="192514" name="Rectangle 2"/>
          <p:cNvSpPr>
            <a:spLocks noGrp="1" noChangeArrowheads="1"/>
          </p:cNvSpPr>
          <p:nvPr>
            <p:ph type="title"/>
          </p:nvPr>
        </p:nvSpPr>
        <p:spPr>
          <a:xfrm>
            <a:off x="457200" y="122238"/>
            <a:ext cx="7543800" cy="1020762"/>
          </a:xfrm>
        </p:spPr>
        <p:txBody>
          <a:bodyPr/>
          <a:lstStyle/>
          <a:p>
            <a:r>
              <a:rPr lang="en-US" dirty="0" smtClean="0"/>
              <a:t>Pie Chart:</a:t>
            </a:r>
            <a:endParaRPr lang="en-US" dirty="0"/>
          </a:p>
        </p:txBody>
      </p:sp>
      <p:sp>
        <p:nvSpPr>
          <p:cNvPr id="192516" name="Rectangle 4"/>
          <p:cNvSpPr>
            <a:spLocks noGrp="1" noChangeArrowheads="1"/>
          </p:cNvSpPr>
          <p:nvPr>
            <p:ph idx="1"/>
          </p:nvPr>
        </p:nvSpPr>
        <p:spPr>
          <a:xfrm>
            <a:off x="381000" y="1143000"/>
            <a:ext cx="8305800" cy="4987925"/>
          </a:xfrm>
        </p:spPr>
        <p:txBody>
          <a:bodyPr/>
          <a:lstStyle/>
          <a:p>
            <a:r>
              <a:rPr lang="en-US" altLang="zh-CN" dirty="0" smtClean="0">
                <a:ea typeface="宋体" pitchFamily="2" charset="-122"/>
              </a:rPr>
              <a:t>Highlight A12:G12 </a:t>
            </a:r>
          </a:p>
          <a:p>
            <a:pPr marL="0" indent="0">
              <a:buNone/>
            </a:pPr>
            <a:r>
              <a:rPr lang="en-US" altLang="zh-CN" dirty="0">
                <a:ea typeface="宋体" pitchFamily="2" charset="-122"/>
              </a:rPr>
              <a:t> </a:t>
            </a:r>
            <a:r>
              <a:rPr lang="en-US" altLang="zh-CN" dirty="0" smtClean="0">
                <a:ea typeface="宋体" pitchFamily="2" charset="-122"/>
              </a:rPr>
              <a:t>       AND</a:t>
            </a:r>
          </a:p>
          <a:p>
            <a:r>
              <a:rPr lang="en-US" altLang="zh-CN" dirty="0" smtClean="0">
                <a:ea typeface="宋体" pitchFamily="2" charset="-122"/>
              </a:rPr>
              <a:t>A25:G25</a:t>
            </a:r>
          </a:p>
          <a:p>
            <a:r>
              <a:rPr lang="en-US" altLang="zh-CN" dirty="0" smtClean="0">
                <a:ea typeface="宋体" pitchFamily="2" charset="-122"/>
              </a:rPr>
              <a:t>Select 3Dim pie graph:</a:t>
            </a:r>
          </a:p>
          <a:p>
            <a:pPr lvl="1"/>
            <a:r>
              <a:rPr lang="en-US" altLang="zh-CN" dirty="0" smtClean="0">
                <a:ea typeface="宋体" pitchFamily="2" charset="-122"/>
              </a:rPr>
              <a:t>Write Month and % outside graph: </a:t>
            </a:r>
          </a:p>
          <a:p>
            <a:pPr lvl="2"/>
            <a:r>
              <a:rPr lang="en-US" altLang="zh-CN" dirty="0" smtClean="0">
                <a:ea typeface="宋体" pitchFamily="2" charset="-122"/>
              </a:rPr>
              <a:t>Right click and select Data Labels</a:t>
            </a:r>
          </a:p>
          <a:p>
            <a:r>
              <a:rPr lang="en-US" altLang="zh-CN" dirty="0" smtClean="0">
                <a:ea typeface="宋体" pitchFamily="2" charset="-122"/>
              </a:rPr>
              <a:t>Select a wedge by clicking twice</a:t>
            </a:r>
          </a:p>
          <a:p>
            <a:pPr lvl="1"/>
            <a:r>
              <a:rPr lang="en-US" altLang="zh-CN" dirty="0" smtClean="0">
                <a:ea typeface="宋体" pitchFamily="2" charset="-122"/>
              </a:rPr>
              <a:t>Right click and select Data Points</a:t>
            </a:r>
          </a:p>
          <a:p>
            <a:r>
              <a:rPr lang="en-US" altLang="zh-CN" dirty="0" smtClean="0">
                <a:ea typeface="宋体" pitchFamily="2" charset="-122"/>
              </a:rPr>
              <a:t>Rotation</a:t>
            </a:r>
            <a:endParaRPr lang="en-US" altLang="zh-CN" dirty="0">
              <a:ea typeface="宋体" pitchFamily="2"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DF351DEB-4D1C-47F3-B784-638E170BB979}" type="slidenum">
              <a:rPr lang="en-US" altLang="en-US"/>
              <a:pPr/>
              <a:t>4</a:t>
            </a:fld>
            <a:endParaRPr lang="en-US" altLang="en-US"/>
          </a:p>
        </p:txBody>
      </p:sp>
      <p:sp>
        <p:nvSpPr>
          <p:cNvPr id="132098" name="Rectangle 2"/>
          <p:cNvSpPr>
            <a:spLocks noGrp="1" noChangeArrowheads="1"/>
          </p:cNvSpPr>
          <p:nvPr>
            <p:ph type="title"/>
          </p:nvPr>
        </p:nvSpPr>
        <p:spPr>
          <a:xfrm>
            <a:off x="457200" y="122238"/>
            <a:ext cx="7543800" cy="1020762"/>
          </a:xfrm>
        </p:spPr>
        <p:txBody>
          <a:bodyPr/>
          <a:lstStyle/>
          <a:p>
            <a:r>
              <a:rPr lang="en-US" dirty="0" smtClean="0"/>
              <a:t>Sensitivity Analysis:</a:t>
            </a:r>
            <a:endParaRPr lang="en-US" dirty="0"/>
          </a:p>
        </p:txBody>
      </p:sp>
      <p:sp>
        <p:nvSpPr>
          <p:cNvPr id="132099" name="Rectangle 3"/>
          <p:cNvSpPr>
            <a:spLocks noGrp="1" noChangeArrowheads="1"/>
          </p:cNvSpPr>
          <p:nvPr>
            <p:ph type="body" idx="1"/>
          </p:nvPr>
        </p:nvSpPr>
        <p:spPr>
          <a:xfrm>
            <a:off x="304800" y="1219200"/>
            <a:ext cx="8229600" cy="5105400"/>
          </a:xfrm>
        </p:spPr>
        <p:txBody>
          <a:bodyPr/>
          <a:lstStyle/>
          <a:p>
            <a:r>
              <a:rPr lang="en-ZA" sz="2400" dirty="0" smtClean="0"/>
              <a:t>What-If </a:t>
            </a:r>
            <a:r>
              <a:rPr lang="en-ZA" sz="2400" dirty="0" smtClean="0"/>
              <a:t>analysis</a:t>
            </a:r>
          </a:p>
          <a:p>
            <a:r>
              <a:rPr lang="en-ZA" sz="2400" dirty="0" smtClean="0"/>
              <a:t>What will happen to the </a:t>
            </a:r>
            <a:r>
              <a:rPr lang="en-ZA" sz="2400" b="1" dirty="0" smtClean="0"/>
              <a:t>Total operating income</a:t>
            </a:r>
            <a:r>
              <a:rPr lang="en-ZA" sz="2400" dirty="0" smtClean="0"/>
              <a:t>, IF</a:t>
            </a:r>
          </a:p>
          <a:p>
            <a:pPr lvl="1"/>
            <a:r>
              <a:rPr lang="en-GB" sz="2400" i="1" dirty="0" smtClean="0"/>
              <a:t>Commission % = 6%</a:t>
            </a:r>
            <a:endParaRPr lang="en-ZA"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Goal Seek:</a:t>
            </a:r>
            <a:endParaRPr lang="en-ZA" dirty="0"/>
          </a:p>
        </p:txBody>
      </p:sp>
      <p:sp>
        <p:nvSpPr>
          <p:cNvPr id="3" name="Content Placeholder 2"/>
          <p:cNvSpPr>
            <a:spLocks noGrp="1"/>
          </p:cNvSpPr>
          <p:nvPr>
            <p:ph idx="1"/>
          </p:nvPr>
        </p:nvSpPr>
        <p:spPr/>
        <p:txBody>
          <a:bodyPr/>
          <a:lstStyle/>
          <a:p>
            <a:r>
              <a:rPr lang="en-ZA" dirty="0" smtClean="0"/>
              <a:t>I like to have a Total Operating Income of </a:t>
            </a:r>
          </a:p>
          <a:p>
            <a:pPr marL="0" indent="0">
              <a:buNone/>
            </a:pPr>
            <a:r>
              <a:rPr lang="en-ZA" dirty="0"/>
              <a:t> </a:t>
            </a:r>
            <a:r>
              <a:rPr lang="en-ZA" dirty="0" smtClean="0"/>
              <a:t>          R 3 000 000</a:t>
            </a:r>
          </a:p>
          <a:p>
            <a:r>
              <a:rPr lang="en-ZA" dirty="0" smtClean="0"/>
              <a:t>What factors can I change to ACHIEVE this GOAL? </a:t>
            </a:r>
            <a:endParaRPr lang="en-ZA"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5</a:t>
            </a:fld>
            <a:endParaRPr lang="en-US" altLang="en-US"/>
          </a:p>
        </p:txBody>
      </p:sp>
    </p:spTree>
    <p:extLst>
      <p:ext uri="{BB962C8B-B14F-4D97-AF65-F5344CB8AC3E}">
        <p14:creationId xmlns:p14="http://schemas.microsoft.com/office/powerpoint/2010/main" val="1176867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80A86FA9-583C-49C1-ADA4-5164E2434A20}" type="slidenum">
              <a:rPr lang="en-US" altLang="en-US"/>
              <a:pPr/>
              <a:t>6</a:t>
            </a:fld>
            <a:endParaRPr lang="en-US" altLang="en-US"/>
          </a:p>
        </p:txBody>
      </p:sp>
      <p:sp>
        <p:nvSpPr>
          <p:cNvPr id="343042" name="Rectangle 2"/>
          <p:cNvSpPr>
            <a:spLocks noGrp="1" noChangeArrowheads="1"/>
          </p:cNvSpPr>
          <p:nvPr>
            <p:ph type="title"/>
          </p:nvPr>
        </p:nvSpPr>
        <p:spPr>
          <a:xfrm>
            <a:off x="457200" y="122238"/>
            <a:ext cx="7543800" cy="1020762"/>
          </a:xfrm>
        </p:spPr>
        <p:txBody>
          <a:bodyPr/>
          <a:lstStyle/>
          <a:p>
            <a:r>
              <a:rPr lang="en-US" dirty="0" smtClean="0"/>
              <a:t>Interest Rates:</a:t>
            </a:r>
            <a:endParaRPr lang="en-US" sz="2800" dirty="0"/>
          </a:p>
        </p:txBody>
      </p:sp>
      <p:sp>
        <p:nvSpPr>
          <p:cNvPr id="343043" name="Rectangle 3"/>
          <p:cNvSpPr>
            <a:spLocks noGrp="1" noChangeArrowheads="1"/>
          </p:cNvSpPr>
          <p:nvPr>
            <p:ph type="body" idx="1"/>
          </p:nvPr>
        </p:nvSpPr>
        <p:spPr>
          <a:xfrm>
            <a:off x="304800" y="1219200"/>
            <a:ext cx="8229600" cy="4953000"/>
          </a:xfrm>
        </p:spPr>
        <p:txBody>
          <a:bodyPr/>
          <a:lstStyle/>
          <a:p>
            <a:r>
              <a:rPr lang="en-ZA" sz="2400" dirty="0"/>
              <a:t>The interest rate is the </a:t>
            </a:r>
            <a:r>
              <a:rPr lang="en-ZA" sz="2400" b="1" dirty="0"/>
              <a:t>profit</a:t>
            </a:r>
            <a:r>
              <a:rPr lang="en-ZA" sz="2400" dirty="0"/>
              <a:t> over time due to financial instruments.</a:t>
            </a:r>
            <a:endParaRPr lang="en-ZA" sz="2400" dirty="0"/>
          </a:p>
          <a:p>
            <a:r>
              <a:rPr lang="en-ZA" sz="2400" dirty="0"/>
              <a:t>In a loan structure whatsoever, the interest rate is the difference (in percentage) between money paid back and money got earlier, keeping into account the amount of time that elapsed. If you were given 100$ and you give back 120$ after a year, the interest rate you paid was 20% a year</a:t>
            </a:r>
            <a:r>
              <a:rPr lang="en-ZA" sz="2400" dirty="0" smtClean="0"/>
              <a:t>.</a:t>
            </a:r>
          </a:p>
          <a:p>
            <a:r>
              <a:rPr lang="en-ZA" sz="2400" dirty="0">
                <a:hlinkClick r:id="rId2"/>
              </a:rPr>
              <a:t>http://</a:t>
            </a:r>
            <a:r>
              <a:rPr lang="en-ZA" sz="2400" dirty="0" smtClean="0">
                <a:hlinkClick r:id="rId2"/>
              </a:rPr>
              <a:t>www.economicswebinstitute.org</a:t>
            </a:r>
            <a:endParaRPr lang="en-ZA" sz="2400" dirty="0" smtClean="0"/>
          </a:p>
          <a:p>
            <a:r>
              <a:rPr lang="en-ZA" sz="2400" dirty="0" smtClean="0">
                <a:hlinkClick r:id="rId3"/>
              </a:rPr>
              <a:t>www.wikinvest.com</a:t>
            </a:r>
            <a:endParaRPr lang="en-ZA" sz="2400" dirty="0" smtClean="0"/>
          </a:p>
          <a:p>
            <a:endParaRPr lang="en-ZA" sz="2400" dirty="0"/>
          </a:p>
          <a:p>
            <a:endParaRPr lang="en-ZA" sz="2400" dirty="0">
              <a:solidFill>
                <a:schemeClr val="tx1"/>
              </a:solidFill>
              <a:latin typeface="+mn-lt"/>
              <a:ea typeface="+mn-ea"/>
              <a:cs typeface="+mn-cs"/>
            </a:endParaRPr>
          </a:p>
          <a:p>
            <a:endParaRPr lang="en-GB" sz="2400" i="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Problem:</a:t>
            </a:r>
            <a:endParaRPr lang="en-ZA" dirty="0"/>
          </a:p>
        </p:txBody>
      </p:sp>
      <p:sp>
        <p:nvSpPr>
          <p:cNvPr id="3" name="Content Placeholder 2"/>
          <p:cNvSpPr>
            <a:spLocks noGrp="1"/>
          </p:cNvSpPr>
          <p:nvPr>
            <p:ph idx="1"/>
          </p:nvPr>
        </p:nvSpPr>
        <p:spPr/>
        <p:txBody>
          <a:bodyPr/>
          <a:lstStyle/>
          <a:p>
            <a:r>
              <a:rPr lang="en-ZA" dirty="0" smtClean="0"/>
              <a:t>You ‘make’ a loan of R 1 000 000</a:t>
            </a:r>
          </a:p>
          <a:p>
            <a:r>
              <a:rPr lang="en-ZA" dirty="0" smtClean="0"/>
              <a:t>The bank agrees to assist you on the following terms:</a:t>
            </a:r>
          </a:p>
          <a:p>
            <a:pPr lvl="1"/>
            <a:r>
              <a:rPr lang="en-ZA" dirty="0" smtClean="0"/>
              <a:t>Interest rate of 8% pa, compounded monthly</a:t>
            </a:r>
          </a:p>
          <a:p>
            <a:pPr lvl="1"/>
            <a:r>
              <a:rPr lang="en-ZA" dirty="0" smtClean="0"/>
              <a:t>Term of 20 Years </a:t>
            </a:r>
          </a:p>
          <a:p>
            <a:r>
              <a:rPr lang="en-ZA" dirty="0" smtClean="0"/>
              <a:t>What is your monthly instalment?</a:t>
            </a:r>
          </a:p>
          <a:p>
            <a:r>
              <a:rPr lang="en-ZA" dirty="0" smtClean="0"/>
              <a:t>What is the Total money and Interest you paid back over this loan period of 20 years?</a:t>
            </a:r>
          </a:p>
          <a:p>
            <a:pPr lvl="1"/>
            <a:endParaRPr lang="en-ZA"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7</a:t>
            </a:fld>
            <a:endParaRPr lang="en-US" altLang="en-US"/>
          </a:p>
        </p:txBody>
      </p:sp>
    </p:spTree>
    <p:extLst>
      <p:ext uri="{BB962C8B-B14F-4D97-AF65-F5344CB8AC3E}">
        <p14:creationId xmlns:p14="http://schemas.microsoft.com/office/powerpoint/2010/main" val="3813929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8F80BA4-8211-4F4E-9E26-78E5C9E09AEB}" type="slidenum">
              <a:rPr lang="en-US" altLang="en-US" smtClean="0"/>
              <a:pPr/>
              <a:t>8</a:t>
            </a:fld>
            <a:endParaRPr lang="en-US" alt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381000"/>
            <a:ext cx="5164783"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3505200"/>
            <a:ext cx="5139221" cy="2597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63887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Amortization:</a:t>
            </a:r>
            <a:endParaRPr lang="en-ZA" dirty="0"/>
          </a:p>
        </p:txBody>
      </p:sp>
      <p:sp>
        <p:nvSpPr>
          <p:cNvPr id="3" name="Content Placeholder 2"/>
          <p:cNvSpPr>
            <a:spLocks noGrp="1"/>
          </p:cNvSpPr>
          <p:nvPr>
            <p:ph idx="1"/>
          </p:nvPr>
        </p:nvSpPr>
        <p:spPr/>
        <p:txBody>
          <a:bodyPr/>
          <a:lstStyle/>
          <a:p>
            <a:r>
              <a:rPr lang="en-ZA" dirty="0"/>
              <a:t>An amortization schedule is a record of your loan or mortgage payments, showing, payment number, payment date, payment amount (and a breakdown of how much is principal and how much is interest) and the balance owing after that payment has been </a:t>
            </a:r>
            <a:r>
              <a:rPr lang="en-ZA" dirty="0" smtClean="0"/>
              <a:t>made</a:t>
            </a:r>
          </a:p>
          <a:p>
            <a:r>
              <a:rPr lang="en-ZA" dirty="0" smtClean="0">
                <a:hlinkClick r:id="rId2"/>
              </a:rPr>
              <a:t>www.investopedia.com</a:t>
            </a:r>
            <a:endParaRPr lang="en-ZA" dirty="0" smtClean="0"/>
          </a:p>
          <a:p>
            <a:endParaRPr lang="en-ZA"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9</a:t>
            </a:fld>
            <a:endParaRPr lang="en-US" altLang="en-US"/>
          </a:p>
        </p:txBody>
      </p:sp>
    </p:spTree>
    <p:extLst>
      <p:ext uri="{BB962C8B-B14F-4D97-AF65-F5344CB8AC3E}">
        <p14:creationId xmlns:p14="http://schemas.microsoft.com/office/powerpoint/2010/main" val="153187208"/>
      </p:ext>
    </p:extLst>
  </p:cSld>
  <p:clrMapOvr>
    <a:masterClrMapping/>
  </p:clrMapOvr>
</p:sld>
</file>

<file path=ppt/theme/theme1.xml><?xml version="1.0" encoding="utf-8"?>
<a:theme xmlns:a="http://schemas.openxmlformats.org/drawingml/2006/main" name="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Capsules</Template>
  <TotalTime>5019</TotalTime>
  <Words>357</Words>
  <Application>Microsoft Office PowerPoint</Application>
  <PresentationFormat>On-screen Show (4:3)</PresentationFormat>
  <Paragraphs>55</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Network</vt:lpstr>
      <vt:lpstr>Excel Ch 3: Final touches</vt:lpstr>
      <vt:lpstr>Instructions:</vt:lpstr>
      <vt:lpstr>Pie Chart:</vt:lpstr>
      <vt:lpstr>Sensitivity Analysis:</vt:lpstr>
      <vt:lpstr>Goal Seek:</vt:lpstr>
      <vt:lpstr>Interest Rates:</vt:lpstr>
      <vt:lpstr>Problem:</vt:lpstr>
      <vt:lpstr>PowerPoint Presentation</vt:lpstr>
      <vt:lpstr>Amortization:</vt:lpstr>
      <vt:lpstr>Problem: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 From bla to bla</dc:title>
  <dc:creator>John</dc:creator>
  <cp:lastModifiedBy>Barend Frederik Nel</cp:lastModifiedBy>
  <cp:revision>121</cp:revision>
  <cp:lastPrinted>1601-01-01T00:00:00Z</cp:lastPrinted>
  <dcterms:created xsi:type="dcterms:W3CDTF">2011-10-31T16:54:53Z</dcterms:created>
  <dcterms:modified xsi:type="dcterms:W3CDTF">2016-05-13T02:39:00Z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4</vt:i4>
  </property>
</Properties>
</file>