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80" r:id="rId1"/>
  </p:sldMasterIdLst>
  <p:notesMasterIdLst>
    <p:notesMasterId r:id="rId36"/>
  </p:notesMasterIdLst>
  <p:sldIdLst>
    <p:sldId id="256" r:id="rId2"/>
    <p:sldId id="387" r:id="rId3"/>
    <p:sldId id="375" r:id="rId4"/>
    <p:sldId id="376" r:id="rId5"/>
    <p:sldId id="377" r:id="rId6"/>
    <p:sldId id="380" r:id="rId7"/>
    <p:sldId id="382" r:id="rId8"/>
    <p:sldId id="378" r:id="rId9"/>
    <p:sldId id="379" r:id="rId10"/>
    <p:sldId id="381" r:id="rId11"/>
    <p:sldId id="383" r:id="rId12"/>
    <p:sldId id="374" r:id="rId13"/>
    <p:sldId id="384" r:id="rId14"/>
    <p:sldId id="385" r:id="rId15"/>
    <p:sldId id="386" r:id="rId16"/>
    <p:sldId id="388" r:id="rId17"/>
    <p:sldId id="389" r:id="rId18"/>
    <p:sldId id="390" r:id="rId19"/>
    <p:sldId id="391" r:id="rId20"/>
    <p:sldId id="392" r:id="rId21"/>
    <p:sldId id="393" r:id="rId22"/>
    <p:sldId id="403" r:id="rId23"/>
    <p:sldId id="394" r:id="rId24"/>
    <p:sldId id="395" r:id="rId25"/>
    <p:sldId id="396" r:id="rId26"/>
    <p:sldId id="397" r:id="rId27"/>
    <p:sldId id="398" r:id="rId28"/>
    <p:sldId id="399" r:id="rId29"/>
    <p:sldId id="400" r:id="rId30"/>
    <p:sldId id="401" r:id="rId31"/>
    <p:sldId id="402" r:id="rId32"/>
    <p:sldId id="404" r:id="rId33"/>
    <p:sldId id="405" r:id="rId34"/>
    <p:sldId id="406" r:id="rId35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0099CC"/>
    <a:srgbClr val="33CC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53" autoAdjust="0"/>
    <p:restoredTop sz="94759" autoAdjust="0"/>
  </p:normalViewPr>
  <p:slideViewPr>
    <p:cSldViewPr>
      <p:cViewPr varScale="1">
        <p:scale>
          <a:sx n="69" d="100"/>
          <a:sy n="69" d="100"/>
        </p:scale>
        <p:origin x="1410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7577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7578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7578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7578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7578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18927829-6351-4DAD-818D-E34031102EB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191301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4" name="Line 2"/>
          <p:cNvSpPr>
            <a:spLocks noChangeShapeType="1"/>
          </p:cNvSpPr>
          <p:nvPr/>
        </p:nvSpPr>
        <p:spPr bwMode="auto">
          <a:xfrm>
            <a:off x="7315200" y="1066800"/>
            <a:ext cx="0" cy="449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083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304800" y="304800"/>
            <a:ext cx="6781800" cy="1076325"/>
          </a:xfrm>
        </p:spPr>
        <p:txBody>
          <a:bodyPr/>
          <a:lstStyle>
            <a:lvl1pPr algn="r">
              <a:defRPr sz="3200"/>
            </a:lvl1pPr>
          </a:lstStyle>
          <a:p>
            <a:pPr lvl="0"/>
            <a:r>
              <a:rPr lang="en-US" altLang="en-US" noProof="0" smtClean="0"/>
              <a:t>Click to edit Master title style</a:t>
            </a:r>
          </a:p>
        </p:txBody>
      </p:sp>
      <p:sp>
        <p:nvSpPr>
          <p:cNvPr id="120836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914400" y="3048000"/>
            <a:ext cx="6248400" cy="2362200"/>
          </a:xfrm>
        </p:spPr>
        <p:txBody>
          <a:bodyPr/>
          <a:lstStyle>
            <a:lvl1pPr marL="0" indent="0" algn="r">
              <a:buFont typeface="Wingdings" pitchFamily="2" charset="2"/>
              <a:buNone/>
              <a:defRPr sz="3200"/>
            </a:lvl1pPr>
          </a:lstStyle>
          <a:p>
            <a:pPr lvl="0"/>
            <a:r>
              <a:rPr lang="en-US" altLang="en-US" noProof="0" smtClean="0"/>
              <a:t>Click to edit Master subtitle style</a:t>
            </a:r>
          </a:p>
        </p:txBody>
      </p:sp>
      <p:sp>
        <p:nvSpPr>
          <p:cNvPr id="120837" name="Rectangle 5"/>
          <p:cNvSpPr>
            <a:spLocks noGrp="1" noChangeArrowheads="1"/>
          </p:cNvSpPr>
          <p:nvPr>
            <p:ph type="dt" sz="half" idx="2"/>
          </p:nvPr>
        </p:nvSpPr>
        <p:spPr>
          <a:xfrm>
            <a:off x="457200" y="6248400"/>
            <a:ext cx="1371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120838" name="Rectangle 6"/>
          <p:cNvSpPr>
            <a:spLocks noGrp="1" noChangeArrowheads="1"/>
          </p:cNvSpPr>
          <p:nvPr>
            <p:ph type="ftr" sz="quarter" idx="3"/>
          </p:nvPr>
        </p:nvSpPr>
        <p:spPr>
          <a:xfrm>
            <a:off x="1981200" y="6248400"/>
            <a:ext cx="5105400" cy="4572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en-US"/>
              <a:t>Systems Analysis and Design in a Changing World, 6th Edition</a:t>
            </a:r>
          </a:p>
        </p:txBody>
      </p:sp>
      <p:sp>
        <p:nvSpPr>
          <p:cNvPr id="120839" name="Rectangle 7"/>
          <p:cNvSpPr>
            <a:spLocks noGrp="1" noChangeArrowheads="1"/>
          </p:cNvSpPr>
          <p:nvPr>
            <p:ph type="sldNum" sz="quarter" idx="4"/>
          </p:nvPr>
        </p:nvSpPr>
        <p:spPr>
          <a:xfrm>
            <a:off x="7315200" y="6248400"/>
            <a:ext cx="1371600" cy="457200"/>
          </a:xfrm>
        </p:spPr>
        <p:txBody>
          <a:bodyPr/>
          <a:lstStyle>
            <a:lvl1pPr>
              <a:defRPr/>
            </a:lvl1pPr>
          </a:lstStyle>
          <a:p>
            <a:fld id="{87C192D5-EC4D-4C0E-A53C-70B00B4397F3}" type="slidenum">
              <a:rPr lang="en-US" altLang="en-US"/>
              <a:pPr/>
              <a:t>‹#›</a:t>
            </a:fld>
            <a:endParaRPr lang="en-US" altLang="en-US"/>
          </a:p>
        </p:txBody>
      </p:sp>
      <p:grpSp>
        <p:nvGrpSpPr>
          <p:cNvPr id="120840" name="Group 8"/>
          <p:cNvGrpSpPr>
            <a:grpSpLocks/>
          </p:cNvGrpSpPr>
          <p:nvPr/>
        </p:nvGrpSpPr>
        <p:grpSpPr bwMode="auto">
          <a:xfrm>
            <a:off x="7493000" y="2992438"/>
            <a:ext cx="1338263" cy="2189162"/>
            <a:chOff x="4704" y="1885"/>
            <a:chExt cx="843" cy="1379"/>
          </a:xfrm>
        </p:grpSpPr>
        <p:sp>
          <p:nvSpPr>
            <p:cNvPr id="120841" name="Oval 9"/>
            <p:cNvSpPr>
              <a:spLocks noChangeArrowheads="1"/>
            </p:cNvSpPr>
            <p:nvPr/>
          </p:nvSpPr>
          <p:spPr bwMode="auto">
            <a:xfrm>
              <a:off x="4704" y="1885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42" name="Oval 10"/>
            <p:cNvSpPr>
              <a:spLocks noChangeArrowheads="1"/>
            </p:cNvSpPr>
            <p:nvPr/>
          </p:nvSpPr>
          <p:spPr bwMode="auto">
            <a:xfrm>
              <a:off x="4883" y="1885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43" name="Oval 11"/>
            <p:cNvSpPr>
              <a:spLocks noChangeArrowheads="1"/>
            </p:cNvSpPr>
            <p:nvPr/>
          </p:nvSpPr>
          <p:spPr bwMode="auto">
            <a:xfrm>
              <a:off x="5062" y="1885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44" name="Oval 12"/>
            <p:cNvSpPr>
              <a:spLocks noChangeArrowheads="1"/>
            </p:cNvSpPr>
            <p:nvPr/>
          </p:nvSpPr>
          <p:spPr bwMode="auto">
            <a:xfrm>
              <a:off x="4704" y="2064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45" name="Oval 13"/>
            <p:cNvSpPr>
              <a:spLocks noChangeArrowheads="1"/>
            </p:cNvSpPr>
            <p:nvPr/>
          </p:nvSpPr>
          <p:spPr bwMode="auto">
            <a:xfrm>
              <a:off x="4883" y="2064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46" name="Oval 14"/>
            <p:cNvSpPr>
              <a:spLocks noChangeArrowheads="1"/>
            </p:cNvSpPr>
            <p:nvPr/>
          </p:nvSpPr>
          <p:spPr bwMode="auto">
            <a:xfrm>
              <a:off x="5062" y="2064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47" name="Oval 15"/>
            <p:cNvSpPr>
              <a:spLocks noChangeArrowheads="1"/>
            </p:cNvSpPr>
            <p:nvPr/>
          </p:nvSpPr>
          <p:spPr bwMode="auto">
            <a:xfrm>
              <a:off x="5241" y="2064"/>
              <a:ext cx="127" cy="12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48" name="Oval 16"/>
            <p:cNvSpPr>
              <a:spLocks noChangeArrowheads="1"/>
            </p:cNvSpPr>
            <p:nvPr/>
          </p:nvSpPr>
          <p:spPr bwMode="auto">
            <a:xfrm>
              <a:off x="4704" y="2243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49" name="Oval 17"/>
            <p:cNvSpPr>
              <a:spLocks noChangeArrowheads="1"/>
            </p:cNvSpPr>
            <p:nvPr/>
          </p:nvSpPr>
          <p:spPr bwMode="auto">
            <a:xfrm>
              <a:off x="4883" y="2243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50" name="Oval 18"/>
            <p:cNvSpPr>
              <a:spLocks noChangeArrowheads="1"/>
            </p:cNvSpPr>
            <p:nvPr/>
          </p:nvSpPr>
          <p:spPr bwMode="auto">
            <a:xfrm>
              <a:off x="5062" y="2243"/>
              <a:ext cx="127" cy="12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51" name="Oval 19"/>
            <p:cNvSpPr>
              <a:spLocks noChangeArrowheads="1"/>
            </p:cNvSpPr>
            <p:nvPr/>
          </p:nvSpPr>
          <p:spPr bwMode="auto">
            <a:xfrm>
              <a:off x="5241" y="2243"/>
              <a:ext cx="127" cy="12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52" name="Oval 20"/>
            <p:cNvSpPr>
              <a:spLocks noChangeArrowheads="1"/>
            </p:cNvSpPr>
            <p:nvPr/>
          </p:nvSpPr>
          <p:spPr bwMode="auto">
            <a:xfrm>
              <a:off x="5420" y="2243"/>
              <a:ext cx="127" cy="1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53" name="Oval 21"/>
            <p:cNvSpPr>
              <a:spLocks noChangeArrowheads="1"/>
            </p:cNvSpPr>
            <p:nvPr/>
          </p:nvSpPr>
          <p:spPr bwMode="auto">
            <a:xfrm>
              <a:off x="4704" y="2421"/>
              <a:ext cx="127" cy="128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54" name="Oval 22"/>
            <p:cNvSpPr>
              <a:spLocks noChangeArrowheads="1"/>
            </p:cNvSpPr>
            <p:nvPr/>
          </p:nvSpPr>
          <p:spPr bwMode="auto">
            <a:xfrm>
              <a:off x="4883" y="2421"/>
              <a:ext cx="127" cy="128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55" name="Oval 23"/>
            <p:cNvSpPr>
              <a:spLocks noChangeArrowheads="1"/>
            </p:cNvSpPr>
            <p:nvPr/>
          </p:nvSpPr>
          <p:spPr bwMode="auto">
            <a:xfrm>
              <a:off x="5062" y="2421"/>
              <a:ext cx="127" cy="128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56" name="Oval 24"/>
            <p:cNvSpPr>
              <a:spLocks noChangeArrowheads="1"/>
            </p:cNvSpPr>
            <p:nvPr/>
          </p:nvSpPr>
          <p:spPr bwMode="auto">
            <a:xfrm>
              <a:off x="5241" y="2421"/>
              <a:ext cx="127" cy="128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57" name="Oval 25"/>
            <p:cNvSpPr>
              <a:spLocks noChangeArrowheads="1"/>
            </p:cNvSpPr>
            <p:nvPr/>
          </p:nvSpPr>
          <p:spPr bwMode="auto">
            <a:xfrm>
              <a:off x="4704" y="2600"/>
              <a:ext cx="127" cy="128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58" name="Oval 26"/>
            <p:cNvSpPr>
              <a:spLocks noChangeArrowheads="1"/>
            </p:cNvSpPr>
            <p:nvPr/>
          </p:nvSpPr>
          <p:spPr bwMode="auto">
            <a:xfrm>
              <a:off x="4883" y="2600"/>
              <a:ext cx="127" cy="128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59" name="Oval 27"/>
            <p:cNvSpPr>
              <a:spLocks noChangeArrowheads="1"/>
            </p:cNvSpPr>
            <p:nvPr/>
          </p:nvSpPr>
          <p:spPr bwMode="auto">
            <a:xfrm>
              <a:off x="5062" y="2600"/>
              <a:ext cx="127" cy="128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60" name="Oval 28"/>
            <p:cNvSpPr>
              <a:spLocks noChangeArrowheads="1"/>
            </p:cNvSpPr>
            <p:nvPr/>
          </p:nvSpPr>
          <p:spPr bwMode="auto">
            <a:xfrm>
              <a:off x="5241" y="2600"/>
              <a:ext cx="127" cy="128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61" name="Oval 29"/>
            <p:cNvSpPr>
              <a:spLocks noChangeArrowheads="1"/>
            </p:cNvSpPr>
            <p:nvPr/>
          </p:nvSpPr>
          <p:spPr bwMode="auto">
            <a:xfrm>
              <a:off x="5420" y="2600"/>
              <a:ext cx="127" cy="128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62" name="Oval 30"/>
            <p:cNvSpPr>
              <a:spLocks noChangeArrowheads="1"/>
            </p:cNvSpPr>
            <p:nvPr/>
          </p:nvSpPr>
          <p:spPr bwMode="auto">
            <a:xfrm>
              <a:off x="4704" y="2779"/>
              <a:ext cx="127" cy="12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63" name="Oval 31"/>
            <p:cNvSpPr>
              <a:spLocks noChangeArrowheads="1"/>
            </p:cNvSpPr>
            <p:nvPr/>
          </p:nvSpPr>
          <p:spPr bwMode="auto">
            <a:xfrm>
              <a:off x="4883" y="2779"/>
              <a:ext cx="127" cy="1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64" name="Oval 32"/>
            <p:cNvSpPr>
              <a:spLocks noChangeArrowheads="1"/>
            </p:cNvSpPr>
            <p:nvPr/>
          </p:nvSpPr>
          <p:spPr bwMode="auto">
            <a:xfrm>
              <a:off x="5062" y="2779"/>
              <a:ext cx="127" cy="1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65" name="Oval 33"/>
            <p:cNvSpPr>
              <a:spLocks noChangeArrowheads="1"/>
            </p:cNvSpPr>
            <p:nvPr/>
          </p:nvSpPr>
          <p:spPr bwMode="auto">
            <a:xfrm>
              <a:off x="5241" y="2779"/>
              <a:ext cx="127" cy="12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66" name="Oval 34"/>
            <p:cNvSpPr>
              <a:spLocks noChangeArrowheads="1"/>
            </p:cNvSpPr>
            <p:nvPr/>
          </p:nvSpPr>
          <p:spPr bwMode="auto">
            <a:xfrm>
              <a:off x="4704" y="2958"/>
              <a:ext cx="127" cy="1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67" name="Oval 35"/>
            <p:cNvSpPr>
              <a:spLocks noChangeArrowheads="1"/>
            </p:cNvSpPr>
            <p:nvPr/>
          </p:nvSpPr>
          <p:spPr bwMode="auto">
            <a:xfrm>
              <a:off x="4883" y="2958"/>
              <a:ext cx="127" cy="1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68" name="Oval 36"/>
            <p:cNvSpPr>
              <a:spLocks noChangeArrowheads="1"/>
            </p:cNvSpPr>
            <p:nvPr/>
          </p:nvSpPr>
          <p:spPr bwMode="auto">
            <a:xfrm>
              <a:off x="5062" y="2958"/>
              <a:ext cx="127" cy="12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69" name="Oval 37"/>
            <p:cNvSpPr>
              <a:spLocks noChangeArrowheads="1"/>
            </p:cNvSpPr>
            <p:nvPr/>
          </p:nvSpPr>
          <p:spPr bwMode="auto">
            <a:xfrm>
              <a:off x="5241" y="2958"/>
              <a:ext cx="127" cy="12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70" name="Oval 38"/>
            <p:cNvSpPr>
              <a:spLocks noChangeArrowheads="1"/>
            </p:cNvSpPr>
            <p:nvPr/>
          </p:nvSpPr>
          <p:spPr bwMode="auto">
            <a:xfrm>
              <a:off x="4883" y="3137"/>
              <a:ext cx="127" cy="12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71" name="Oval 39"/>
            <p:cNvSpPr>
              <a:spLocks noChangeArrowheads="1"/>
            </p:cNvSpPr>
            <p:nvPr/>
          </p:nvSpPr>
          <p:spPr bwMode="auto">
            <a:xfrm>
              <a:off x="5241" y="3137"/>
              <a:ext cx="127" cy="12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20872" name="Line 40"/>
          <p:cNvSpPr>
            <a:spLocks noChangeShapeType="1"/>
          </p:cNvSpPr>
          <p:nvPr/>
        </p:nvSpPr>
        <p:spPr bwMode="auto">
          <a:xfrm>
            <a:off x="304800" y="2819400"/>
            <a:ext cx="8229600" cy="0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0873" name="Rectangle 41"/>
          <p:cNvSpPr>
            <a:spLocks noChangeArrowheads="1"/>
          </p:cNvSpPr>
          <p:nvPr/>
        </p:nvSpPr>
        <p:spPr bwMode="auto">
          <a:xfrm>
            <a:off x="457200" y="1676400"/>
            <a:ext cx="6781800" cy="1076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b"/>
          <a:lstStyle/>
          <a:p>
            <a:pPr algn="r"/>
            <a:endParaRPr lang="en-US" altLang="en-US" sz="3200" b="1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Systems Analysis and Design in a Changing World, 6th Edition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4449391-3BC3-45C5-88E7-A09D2C82CD1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107834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22238"/>
            <a:ext cx="2057400" cy="600868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22238"/>
            <a:ext cx="6019800" cy="600868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Systems Analysis and Design in a Changing World, 6th Edition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4100FFA-0C7F-4A47-A315-04AB37C481F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191172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122238"/>
            <a:ext cx="8229600" cy="60086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248400"/>
            <a:ext cx="12192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828800" y="6248400"/>
            <a:ext cx="5486400" cy="4572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en-US"/>
              <a:t>Systems Analysis and Design in a Changing World, 6th Edition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7543800" y="6248400"/>
            <a:ext cx="1143000" cy="457200"/>
          </a:xfrm>
        </p:spPr>
        <p:txBody>
          <a:bodyPr/>
          <a:lstStyle>
            <a:lvl1pPr>
              <a:defRPr/>
            </a:lvl1pPr>
          </a:lstStyle>
          <a:p>
            <a:fld id="{FDE33415-5608-4915-B6C5-DA15A72D2EE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3590161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2238"/>
            <a:ext cx="7543800" cy="12954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719263"/>
            <a:ext cx="4038600" cy="44116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263"/>
            <a:ext cx="4038600" cy="44116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Systems Analysis and Design in a Changing World, 6th Edition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8AB5C8F-EED3-41F8-989A-5B975FB6329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086429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Systems Analysis and Design in a Changing World, 6th Edition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812CAE0-9D8F-4C57-A770-1173ADDBCEE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911958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Systems Analysis and Design in a Changing World, 6th Edition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32E3E78-32E9-466C-BB65-5CD382A85EC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374678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19263"/>
            <a:ext cx="4038600" cy="4411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263"/>
            <a:ext cx="4038600" cy="4411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Systems Analysis and Design in a Changing World, 6th Edition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0470860-5B6D-4628-B8BA-90D7DDCE102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034016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Systems Analysis and Design in a Changing World, 6th Edition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4D2805B-45B9-4893-8AAC-9E86450AA4F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035441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Systems Analysis and Design in a Changing World, 6th Edition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C8D1130-C179-4960-9B30-0E618084A16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06025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Systems Analysis and Design in a Changing World, 6th Edition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1E19640-2E94-4280-A853-B61BF0B803A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436419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Systems Analysis and Design in a Changing World, 6th Edition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C7EC8D-35AB-4871-A666-3B478310761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77709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Systems Analysis and Design in a Changing World, 6th Edition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FE83DD-3C93-42FE-9608-519C0B39C2C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664201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Line 2"/>
          <p:cNvSpPr>
            <a:spLocks noChangeShapeType="1"/>
          </p:cNvSpPr>
          <p:nvPr/>
        </p:nvSpPr>
        <p:spPr bwMode="auto">
          <a:xfrm>
            <a:off x="7962900" y="152400"/>
            <a:ext cx="0" cy="1524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9811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22238"/>
            <a:ext cx="7543800" cy="1295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19812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719263"/>
            <a:ext cx="8229600" cy="44116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19813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1219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/>
            </a:lvl1pPr>
          </a:lstStyle>
          <a:p>
            <a:endParaRPr lang="en-US" altLang="en-US"/>
          </a:p>
        </p:txBody>
      </p:sp>
      <p:sp>
        <p:nvSpPr>
          <p:cNvPr id="119814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828800" y="6248400"/>
            <a:ext cx="5486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r>
              <a:rPr lang="en-US" altLang="en-US"/>
              <a:t>Systems Analysis and Design in a Changing World, 6th Edition</a:t>
            </a:r>
          </a:p>
        </p:txBody>
      </p:sp>
      <p:sp>
        <p:nvSpPr>
          <p:cNvPr id="119815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543800" y="6248400"/>
            <a:ext cx="1143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/>
            </a:lvl1pPr>
          </a:lstStyle>
          <a:p>
            <a:fld id="{06F421F1-3CB1-4A62-898A-3ABF07D68308}" type="slidenum">
              <a:rPr lang="en-US" altLang="en-US"/>
              <a:pPr/>
              <a:t>‹#›</a:t>
            </a:fld>
            <a:endParaRPr lang="en-US" altLang="en-US"/>
          </a:p>
        </p:txBody>
      </p:sp>
      <p:grpSp>
        <p:nvGrpSpPr>
          <p:cNvPr id="119816" name="Group 8"/>
          <p:cNvGrpSpPr>
            <a:grpSpLocks/>
          </p:cNvGrpSpPr>
          <p:nvPr/>
        </p:nvGrpSpPr>
        <p:grpSpPr bwMode="auto">
          <a:xfrm>
            <a:off x="8153400" y="152400"/>
            <a:ext cx="792163" cy="1295400"/>
            <a:chOff x="5136" y="960"/>
            <a:chExt cx="528" cy="864"/>
          </a:xfrm>
        </p:grpSpPr>
        <p:sp>
          <p:nvSpPr>
            <p:cNvPr id="119817" name="Oval 9"/>
            <p:cNvSpPr>
              <a:spLocks noChangeArrowheads="1"/>
            </p:cNvSpPr>
            <p:nvPr/>
          </p:nvSpPr>
          <p:spPr bwMode="auto">
            <a:xfrm>
              <a:off x="5136" y="960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818" name="Oval 10"/>
            <p:cNvSpPr>
              <a:spLocks noChangeArrowheads="1"/>
            </p:cNvSpPr>
            <p:nvPr/>
          </p:nvSpPr>
          <p:spPr bwMode="auto">
            <a:xfrm>
              <a:off x="5248" y="960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819" name="Oval 11"/>
            <p:cNvSpPr>
              <a:spLocks noChangeArrowheads="1"/>
            </p:cNvSpPr>
            <p:nvPr/>
          </p:nvSpPr>
          <p:spPr bwMode="auto">
            <a:xfrm>
              <a:off x="5360" y="960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820" name="Oval 12"/>
            <p:cNvSpPr>
              <a:spLocks noChangeArrowheads="1"/>
            </p:cNvSpPr>
            <p:nvPr/>
          </p:nvSpPr>
          <p:spPr bwMode="auto">
            <a:xfrm>
              <a:off x="5136" y="1072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821" name="Oval 13"/>
            <p:cNvSpPr>
              <a:spLocks noChangeArrowheads="1"/>
            </p:cNvSpPr>
            <p:nvPr/>
          </p:nvSpPr>
          <p:spPr bwMode="auto">
            <a:xfrm>
              <a:off x="5248" y="1072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822" name="Oval 14"/>
            <p:cNvSpPr>
              <a:spLocks noChangeArrowheads="1"/>
            </p:cNvSpPr>
            <p:nvPr/>
          </p:nvSpPr>
          <p:spPr bwMode="auto">
            <a:xfrm>
              <a:off x="5360" y="1072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823" name="Oval 15"/>
            <p:cNvSpPr>
              <a:spLocks noChangeArrowheads="1"/>
            </p:cNvSpPr>
            <p:nvPr/>
          </p:nvSpPr>
          <p:spPr bwMode="auto">
            <a:xfrm>
              <a:off x="5472" y="1072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824" name="Oval 16"/>
            <p:cNvSpPr>
              <a:spLocks noChangeArrowheads="1"/>
            </p:cNvSpPr>
            <p:nvPr/>
          </p:nvSpPr>
          <p:spPr bwMode="auto">
            <a:xfrm>
              <a:off x="5136" y="1184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825" name="Oval 17"/>
            <p:cNvSpPr>
              <a:spLocks noChangeArrowheads="1"/>
            </p:cNvSpPr>
            <p:nvPr/>
          </p:nvSpPr>
          <p:spPr bwMode="auto">
            <a:xfrm>
              <a:off x="5248" y="1184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826" name="Oval 18"/>
            <p:cNvSpPr>
              <a:spLocks noChangeArrowheads="1"/>
            </p:cNvSpPr>
            <p:nvPr/>
          </p:nvSpPr>
          <p:spPr bwMode="auto">
            <a:xfrm>
              <a:off x="5360" y="1184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827" name="Oval 19"/>
            <p:cNvSpPr>
              <a:spLocks noChangeArrowheads="1"/>
            </p:cNvSpPr>
            <p:nvPr/>
          </p:nvSpPr>
          <p:spPr bwMode="auto">
            <a:xfrm>
              <a:off x="5472" y="1184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828" name="Oval 20"/>
            <p:cNvSpPr>
              <a:spLocks noChangeArrowheads="1"/>
            </p:cNvSpPr>
            <p:nvPr/>
          </p:nvSpPr>
          <p:spPr bwMode="auto">
            <a:xfrm>
              <a:off x="5584" y="1184"/>
              <a:ext cx="80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829" name="Oval 21"/>
            <p:cNvSpPr>
              <a:spLocks noChangeArrowheads="1"/>
            </p:cNvSpPr>
            <p:nvPr/>
          </p:nvSpPr>
          <p:spPr bwMode="auto">
            <a:xfrm>
              <a:off x="5136" y="1296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830" name="Oval 22"/>
            <p:cNvSpPr>
              <a:spLocks noChangeArrowheads="1"/>
            </p:cNvSpPr>
            <p:nvPr/>
          </p:nvSpPr>
          <p:spPr bwMode="auto">
            <a:xfrm>
              <a:off x="5248" y="1296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831" name="Oval 23"/>
            <p:cNvSpPr>
              <a:spLocks noChangeArrowheads="1"/>
            </p:cNvSpPr>
            <p:nvPr/>
          </p:nvSpPr>
          <p:spPr bwMode="auto">
            <a:xfrm>
              <a:off x="5360" y="1296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832" name="Oval 24"/>
            <p:cNvSpPr>
              <a:spLocks noChangeArrowheads="1"/>
            </p:cNvSpPr>
            <p:nvPr/>
          </p:nvSpPr>
          <p:spPr bwMode="auto">
            <a:xfrm>
              <a:off x="5472" y="1296"/>
              <a:ext cx="80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833" name="Oval 25"/>
            <p:cNvSpPr>
              <a:spLocks noChangeArrowheads="1"/>
            </p:cNvSpPr>
            <p:nvPr/>
          </p:nvSpPr>
          <p:spPr bwMode="auto">
            <a:xfrm>
              <a:off x="5136" y="1408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834" name="Oval 26"/>
            <p:cNvSpPr>
              <a:spLocks noChangeArrowheads="1"/>
            </p:cNvSpPr>
            <p:nvPr/>
          </p:nvSpPr>
          <p:spPr bwMode="auto">
            <a:xfrm>
              <a:off x="5248" y="1408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835" name="Oval 27"/>
            <p:cNvSpPr>
              <a:spLocks noChangeArrowheads="1"/>
            </p:cNvSpPr>
            <p:nvPr/>
          </p:nvSpPr>
          <p:spPr bwMode="auto">
            <a:xfrm>
              <a:off x="5360" y="1408"/>
              <a:ext cx="80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836" name="Oval 28"/>
            <p:cNvSpPr>
              <a:spLocks noChangeArrowheads="1"/>
            </p:cNvSpPr>
            <p:nvPr/>
          </p:nvSpPr>
          <p:spPr bwMode="auto">
            <a:xfrm>
              <a:off x="5472" y="1408"/>
              <a:ext cx="80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837" name="Oval 29"/>
            <p:cNvSpPr>
              <a:spLocks noChangeArrowheads="1"/>
            </p:cNvSpPr>
            <p:nvPr/>
          </p:nvSpPr>
          <p:spPr bwMode="auto">
            <a:xfrm>
              <a:off x="5584" y="1408"/>
              <a:ext cx="80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838" name="Oval 30"/>
            <p:cNvSpPr>
              <a:spLocks noChangeArrowheads="1"/>
            </p:cNvSpPr>
            <p:nvPr/>
          </p:nvSpPr>
          <p:spPr bwMode="auto">
            <a:xfrm>
              <a:off x="5136" y="1520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839" name="Oval 31"/>
            <p:cNvSpPr>
              <a:spLocks noChangeArrowheads="1"/>
            </p:cNvSpPr>
            <p:nvPr/>
          </p:nvSpPr>
          <p:spPr bwMode="auto">
            <a:xfrm>
              <a:off x="5248" y="1520"/>
              <a:ext cx="80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840" name="Oval 32"/>
            <p:cNvSpPr>
              <a:spLocks noChangeArrowheads="1"/>
            </p:cNvSpPr>
            <p:nvPr/>
          </p:nvSpPr>
          <p:spPr bwMode="auto">
            <a:xfrm>
              <a:off x="5360" y="1520"/>
              <a:ext cx="80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841" name="Oval 33"/>
            <p:cNvSpPr>
              <a:spLocks noChangeArrowheads="1"/>
            </p:cNvSpPr>
            <p:nvPr/>
          </p:nvSpPr>
          <p:spPr bwMode="auto">
            <a:xfrm>
              <a:off x="5472" y="1520"/>
              <a:ext cx="80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842" name="Oval 34"/>
            <p:cNvSpPr>
              <a:spLocks noChangeArrowheads="1"/>
            </p:cNvSpPr>
            <p:nvPr/>
          </p:nvSpPr>
          <p:spPr bwMode="auto">
            <a:xfrm>
              <a:off x="5136" y="1632"/>
              <a:ext cx="80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843" name="Oval 35"/>
            <p:cNvSpPr>
              <a:spLocks noChangeArrowheads="1"/>
            </p:cNvSpPr>
            <p:nvPr/>
          </p:nvSpPr>
          <p:spPr bwMode="auto">
            <a:xfrm>
              <a:off x="5248" y="1632"/>
              <a:ext cx="80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844" name="Oval 36"/>
            <p:cNvSpPr>
              <a:spLocks noChangeArrowheads="1"/>
            </p:cNvSpPr>
            <p:nvPr/>
          </p:nvSpPr>
          <p:spPr bwMode="auto">
            <a:xfrm>
              <a:off x="5360" y="1632"/>
              <a:ext cx="80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845" name="Oval 37"/>
            <p:cNvSpPr>
              <a:spLocks noChangeArrowheads="1"/>
            </p:cNvSpPr>
            <p:nvPr/>
          </p:nvSpPr>
          <p:spPr bwMode="auto">
            <a:xfrm>
              <a:off x="5472" y="1632"/>
              <a:ext cx="80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846" name="Oval 38"/>
            <p:cNvSpPr>
              <a:spLocks noChangeArrowheads="1"/>
            </p:cNvSpPr>
            <p:nvPr/>
          </p:nvSpPr>
          <p:spPr bwMode="auto">
            <a:xfrm>
              <a:off x="5248" y="1744"/>
              <a:ext cx="80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847" name="Oval 39"/>
            <p:cNvSpPr>
              <a:spLocks noChangeArrowheads="1"/>
            </p:cNvSpPr>
            <p:nvPr/>
          </p:nvSpPr>
          <p:spPr bwMode="auto">
            <a:xfrm>
              <a:off x="5472" y="1744"/>
              <a:ext cx="80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  <p:sldLayoutId id="2147483682" r:id="rId2"/>
    <p:sldLayoutId id="2147483683" r:id="rId3"/>
    <p:sldLayoutId id="2147483684" r:id="rId4"/>
    <p:sldLayoutId id="2147483685" r:id="rId5"/>
    <p:sldLayoutId id="2147483686" r:id="rId6"/>
    <p:sldLayoutId id="2147483687" r:id="rId7"/>
    <p:sldLayoutId id="2147483688" r:id="rId8"/>
    <p:sldLayoutId id="2147483689" r:id="rId9"/>
    <p:sldLayoutId id="2147483690" r:id="rId10"/>
    <p:sldLayoutId id="2147483691" r:id="rId11"/>
    <p:sldLayoutId id="2147483692" r:id="rId12"/>
    <p:sldLayoutId id="2147483693" r:id="rId13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  <a:cs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  <a:cs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  <a:cs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l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692150" indent="-347663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l"/>
        <a:defRPr sz="2600">
          <a:solidFill>
            <a:schemeClr val="tx1"/>
          </a:solidFill>
          <a:latin typeface="+mn-lt"/>
          <a:cs typeface="+mn-cs"/>
        </a:defRPr>
      </a:lvl2pPr>
      <a:lvl3pPr marL="987425" indent="-293688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l"/>
        <a:defRPr sz="2300">
          <a:solidFill>
            <a:schemeClr val="tx1"/>
          </a:solidFill>
          <a:latin typeface="+mn-lt"/>
          <a:cs typeface="+mn-cs"/>
        </a:defRPr>
      </a:lvl3pPr>
      <a:lvl4pPr marL="1281113" indent="-292100" algn="l" rtl="0" fontAlgn="base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15986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0558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6pPr>
      <a:lvl7pPr marL="25130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7pPr>
      <a:lvl8pPr marL="29702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8pPr>
      <a:lvl9pPr marL="34274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3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15913" y="609600"/>
            <a:ext cx="6781800" cy="838200"/>
          </a:xfrm>
        </p:spPr>
        <p:txBody>
          <a:bodyPr/>
          <a:lstStyle/>
          <a:p>
            <a:pPr algn="ctr"/>
            <a:r>
              <a:rPr lang="en-US" sz="2000" dirty="0"/>
              <a:t/>
            </a:r>
            <a:br>
              <a:rPr lang="en-US" sz="2000" dirty="0"/>
            </a:br>
            <a:r>
              <a:rPr lang="en-US" sz="4000" dirty="0" smtClean="0"/>
              <a:t>Chapter 2</a:t>
            </a:r>
            <a:endParaRPr lang="en-US" sz="4000" dirty="0"/>
          </a:p>
        </p:txBody>
      </p:sp>
      <p:sp>
        <p:nvSpPr>
          <p:cNvPr id="6758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970088" y="3656013"/>
            <a:ext cx="4267200" cy="1522412"/>
          </a:xfrm>
        </p:spPr>
        <p:txBody>
          <a:bodyPr/>
          <a:lstStyle/>
          <a:p>
            <a:pPr algn="l" eaLnBrk="1" hangingPunct="1"/>
            <a:r>
              <a:rPr lang="en-US" sz="2400" dirty="0"/>
              <a:t>Introduction</a:t>
            </a:r>
          </a:p>
          <a:p>
            <a:pPr algn="l" eaLnBrk="1" hangingPunct="1"/>
            <a:r>
              <a:rPr lang="en-US" sz="2400" dirty="0"/>
              <a:t>Typical </a:t>
            </a:r>
            <a:r>
              <a:rPr lang="en-US" sz="2400" dirty="0" smtClean="0"/>
              <a:t>Problem</a:t>
            </a:r>
            <a:endParaRPr lang="en-US" sz="2400" dirty="0"/>
          </a:p>
          <a:p>
            <a:pPr algn="l" eaLnBrk="1" hangingPunct="1"/>
            <a:r>
              <a:rPr lang="en-US" sz="2400" dirty="0" smtClean="0"/>
              <a:t>Modeling: Activity Diagram</a:t>
            </a:r>
            <a:endParaRPr lang="en-US" sz="2400" dirty="0"/>
          </a:p>
          <a:p>
            <a:pPr>
              <a:lnSpc>
                <a:spcPct val="80000"/>
              </a:lnSpc>
            </a:pPr>
            <a:endParaRPr lang="en-US" sz="2400" dirty="0" smtClean="0"/>
          </a:p>
          <a:p>
            <a:pPr>
              <a:lnSpc>
                <a:spcPct val="80000"/>
              </a:lnSpc>
            </a:pPr>
            <a:endParaRPr lang="en-US" sz="2400" dirty="0" smtClean="0"/>
          </a:p>
          <a:p>
            <a:pPr>
              <a:lnSpc>
                <a:spcPct val="80000"/>
              </a:lnSpc>
            </a:pPr>
            <a:endParaRPr lang="en-US" sz="2400" dirty="0"/>
          </a:p>
        </p:txBody>
      </p:sp>
      <p:sp>
        <p:nvSpPr>
          <p:cNvPr id="67588" name="Rectangle 4"/>
          <p:cNvSpPr>
            <a:spLocks noChangeArrowheads="1"/>
          </p:cNvSpPr>
          <p:nvPr/>
        </p:nvSpPr>
        <p:spPr bwMode="auto">
          <a:xfrm>
            <a:off x="381000" y="1828800"/>
            <a:ext cx="6781800" cy="838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b"/>
          <a:lstStyle/>
          <a:p>
            <a:pPr algn="ctr"/>
            <a:r>
              <a:rPr lang="en-US" sz="2000" b="1" dirty="0">
                <a:solidFill>
                  <a:schemeClr val="tx2"/>
                </a:solidFill>
              </a:rPr>
              <a:t/>
            </a:r>
            <a:br>
              <a:rPr lang="en-US" sz="2000" b="1" dirty="0">
                <a:solidFill>
                  <a:schemeClr val="tx2"/>
                </a:solidFill>
              </a:rPr>
            </a:br>
            <a:r>
              <a:rPr lang="en-US" sz="2800" b="1" dirty="0" smtClean="0">
                <a:solidFill>
                  <a:schemeClr val="tx2"/>
                </a:solidFill>
              </a:rPr>
              <a:t>Investigating System  Requirements</a:t>
            </a:r>
            <a:endParaRPr lang="en-US" sz="4000" b="1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/>
              <a:t>Why do we need Requirements?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2514600"/>
            <a:ext cx="8229600" cy="2362200"/>
          </a:xfrm>
        </p:spPr>
        <p:txBody>
          <a:bodyPr/>
          <a:lstStyle/>
          <a:p>
            <a:r>
              <a:rPr lang="en-US" altLang="zh-CN" dirty="0"/>
              <a:t>When 38 IT professionals in the UK were asked about which project stages caused failure, respondents mentioned </a:t>
            </a:r>
            <a:r>
              <a:rPr lang="en-US" altLang="zh-CN" dirty="0">
                <a:latin typeface="Arial" panose="020B0604020202020204" pitchFamily="34" charset="0"/>
              </a:rPr>
              <a:t>“</a:t>
            </a:r>
            <a:r>
              <a:rPr lang="en-US" altLang="zh-CN" b="1" dirty="0"/>
              <a:t>requirements definition</a:t>
            </a:r>
            <a:r>
              <a:rPr lang="en-US" altLang="zh-CN" dirty="0">
                <a:latin typeface="Arial" panose="020B0604020202020204" pitchFamily="34" charset="0"/>
              </a:rPr>
              <a:t>”</a:t>
            </a:r>
            <a:r>
              <a:rPr lang="en-US" altLang="zh-CN" dirty="0"/>
              <a:t> more than any other phase. </a:t>
            </a:r>
          </a:p>
        </p:txBody>
      </p:sp>
    </p:spTree>
    <p:extLst>
      <p:ext uri="{BB962C8B-B14F-4D97-AF65-F5344CB8AC3E}">
        <p14:creationId xmlns:p14="http://schemas.microsoft.com/office/powerpoint/2010/main" val="34986239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0F4EA503-40F2-41D3-BF8B-F721F502F03F}" type="slidenum">
              <a:rPr lang="en-US" altLang="en-US"/>
              <a:pPr eaLnBrk="1" hangingPunct="1"/>
              <a:t>11</a:t>
            </a:fld>
            <a:endParaRPr lang="en-US" altLang="en-US"/>
          </a:p>
        </p:txBody>
      </p:sp>
      <p:sp>
        <p:nvSpPr>
          <p:cNvPr id="1536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600" smtClean="0"/>
              <a:t>Systems Analysis Activities</a:t>
            </a:r>
            <a:br>
              <a:rPr lang="en-US" altLang="en-US" sz="3600" smtClean="0"/>
            </a:br>
            <a:r>
              <a:rPr lang="en-US" altLang="en-US" sz="2800" smtClean="0"/>
              <a:t>Involve discovery and understanding</a:t>
            </a:r>
          </a:p>
        </p:txBody>
      </p:sp>
      <p:pic>
        <p:nvPicPr>
          <p:cNvPr id="15364" name="Picture 7"/>
          <p:cNvPicPr>
            <a:picLocks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28600" y="1981200"/>
            <a:ext cx="8763000" cy="3146425"/>
          </a:xfrm>
          <a:noFill/>
        </p:spPr>
      </p:pic>
    </p:spTree>
    <p:extLst>
      <p:ext uri="{BB962C8B-B14F-4D97-AF65-F5344CB8AC3E}">
        <p14:creationId xmlns:p14="http://schemas.microsoft.com/office/powerpoint/2010/main" val="33877299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E19640-2E94-4280-A853-B61BF0B803A4}" type="slidenum">
              <a:rPr lang="en-US" altLang="en-US" smtClean="0"/>
              <a:pPr/>
              <a:t>12</a:t>
            </a:fld>
            <a:endParaRPr lang="en-US" alt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09800" y="1524000"/>
            <a:ext cx="4191000" cy="4083995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2438400" y="457200"/>
            <a:ext cx="39624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ZA" dirty="0" smtClean="0"/>
              <a:t>Spiral Model: adaptive approach</a:t>
            </a:r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210936007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7D9D2882-172B-488A-A77D-EED1D5C1D6C7}" type="slidenum">
              <a:rPr lang="en-US" altLang="en-US"/>
              <a:pPr eaLnBrk="1" hangingPunct="1"/>
              <a:t>13</a:t>
            </a:fld>
            <a:endParaRPr lang="en-US" altLang="en-US"/>
          </a:p>
        </p:txBody>
      </p:sp>
      <p:sp>
        <p:nvSpPr>
          <p:cNvPr id="1741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600" dirty="0" smtClean="0"/>
              <a:t>What Are Requirements?</a:t>
            </a:r>
          </a:p>
        </p:txBody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567657"/>
            <a:ext cx="8229600" cy="4223544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2800" dirty="0" smtClean="0"/>
              <a:t>System Requirements =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 dirty="0" smtClean="0"/>
              <a:t>Functional requirements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 dirty="0" smtClean="0"/>
              <a:t>Non-functional requirements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 dirty="0" smtClean="0"/>
              <a:t>Functional </a:t>
            </a:r>
            <a:r>
              <a:rPr lang="en-US" altLang="en-US" sz="2800" dirty="0" smtClean="0"/>
              <a:t>Requirements</a:t>
            </a:r>
          </a:p>
          <a:p>
            <a:pPr lvl="1">
              <a:lnSpc>
                <a:spcPct val="90000"/>
              </a:lnSpc>
            </a:pPr>
            <a:r>
              <a:rPr lang="en-US" altLang="en-US" sz="2400" dirty="0" smtClean="0"/>
              <a:t>the </a:t>
            </a:r>
            <a:r>
              <a:rPr lang="en-US" altLang="en-US" sz="2400" dirty="0" smtClean="0"/>
              <a:t>activities the system must </a:t>
            </a:r>
            <a:r>
              <a:rPr lang="en-US" altLang="en-US" sz="2400" dirty="0" smtClean="0"/>
              <a:t>perform or support and the constraints that the new system must meet.</a:t>
            </a:r>
            <a:endParaRPr lang="en-US" altLang="en-US" sz="2400" dirty="0" smtClean="0"/>
          </a:p>
          <a:p>
            <a:pPr eaLnBrk="1" hangingPunct="1">
              <a:lnSpc>
                <a:spcPct val="90000"/>
              </a:lnSpc>
            </a:pPr>
            <a:r>
              <a:rPr lang="en-US" altLang="en-US" sz="2800" dirty="0" smtClean="0"/>
              <a:t>Non-Functional Requirements</a:t>
            </a:r>
          </a:p>
          <a:p>
            <a:pPr lvl="1">
              <a:lnSpc>
                <a:spcPct val="90000"/>
              </a:lnSpc>
            </a:pPr>
            <a:r>
              <a:rPr lang="en-US" altLang="en-US" sz="2400" dirty="0" smtClean="0"/>
              <a:t>other </a:t>
            </a:r>
            <a:r>
              <a:rPr lang="en-US" altLang="en-US" sz="2400" dirty="0" smtClean="0"/>
              <a:t>system </a:t>
            </a:r>
            <a:r>
              <a:rPr lang="en-US" altLang="en-US" sz="2400" dirty="0" smtClean="0"/>
              <a:t>characteristics it must perform or support</a:t>
            </a:r>
            <a:endParaRPr lang="en-US" altLang="en-US" sz="2800" dirty="0" smtClean="0"/>
          </a:p>
          <a:p>
            <a:pPr eaLnBrk="1" hangingPunct="1">
              <a:lnSpc>
                <a:spcPct val="90000"/>
              </a:lnSpc>
            </a:pPr>
            <a:endParaRPr lang="en-US" altLang="en-US" sz="2900" dirty="0" smtClean="0"/>
          </a:p>
        </p:txBody>
      </p:sp>
    </p:spTree>
    <p:extLst>
      <p:ext uri="{BB962C8B-B14F-4D97-AF65-F5344CB8AC3E}">
        <p14:creationId xmlns:p14="http://schemas.microsoft.com/office/powerpoint/2010/main" val="2737234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FFC16850-FE31-4D3D-A465-A7E8FBE26ECD}" type="slidenum">
              <a:rPr lang="en-US" altLang="en-US"/>
              <a:pPr eaLnBrk="1" hangingPunct="1"/>
              <a:t>14</a:t>
            </a:fld>
            <a:endParaRPr lang="en-US" altLang="en-US"/>
          </a:p>
        </p:txBody>
      </p:sp>
      <p:sp>
        <p:nvSpPr>
          <p:cNvPr id="1843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600" smtClean="0"/>
              <a:t>FURPS+ Requirements Acronym</a:t>
            </a:r>
          </a:p>
        </p:txBody>
      </p:sp>
      <p:sp>
        <p:nvSpPr>
          <p:cNvPr id="18436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457200" y="1524000"/>
            <a:ext cx="8229600" cy="4606925"/>
          </a:xfrm>
        </p:spPr>
        <p:txBody>
          <a:bodyPr/>
          <a:lstStyle/>
          <a:p>
            <a:pPr eaLnBrk="1" hangingPunct="1"/>
            <a:r>
              <a:rPr lang="en-US" altLang="en-US" sz="4000" smtClean="0"/>
              <a:t>F</a:t>
            </a:r>
            <a:r>
              <a:rPr lang="en-US" altLang="en-US" smtClean="0"/>
              <a:t>unctional requirements</a:t>
            </a:r>
          </a:p>
          <a:p>
            <a:pPr eaLnBrk="1" hangingPunct="1"/>
            <a:r>
              <a:rPr lang="en-US" altLang="en-US" sz="4000" smtClean="0"/>
              <a:t>U</a:t>
            </a:r>
            <a:r>
              <a:rPr lang="en-US" altLang="en-US" smtClean="0"/>
              <a:t>sability requirements</a:t>
            </a:r>
          </a:p>
          <a:p>
            <a:pPr eaLnBrk="1" hangingPunct="1"/>
            <a:r>
              <a:rPr lang="en-US" altLang="en-US" sz="4000" smtClean="0"/>
              <a:t>R</a:t>
            </a:r>
            <a:r>
              <a:rPr lang="en-US" altLang="en-US" smtClean="0"/>
              <a:t>eliability requirements</a:t>
            </a:r>
          </a:p>
          <a:p>
            <a:pPr eaLnBrk="1" hangingPunct="1"/>
            <a:r>
              <a:rPr lang="en-US" altLang="en-US" sz="4000" smtClean="0"/>
              <a:t>P</a:t>
            </a:r>
            <a:r>
              <a:rPr lang="en-US" altLang="en-US" smtClean="0"/>
              <a:t>erformance requirements</a:t>
            </a:r>
          </a:p>
          <a:p>
            <a:pPr eaLnBrk="1" hangingPunct="1"/>
            <a:r>
              <a:rPr lang="en-US" altLang="en-US" sz="4000" smtClean="0"/>
              <a:t>S</a:t>
            </a:r>
            <a:r>
              <a:rPr lang="en-US" altLang="en-US" smtClean="0"/>
              <a:t>ecurity requirements</a:t>
            </a:r>
          </a:p>
          <a:p>
            <a:pPr eaLnBrk="1" hangingPunct="1"/>
            <a:r>
              <a:rPr lang="en-US" altLang="en-US" sz="4000" smtClean="0"/>
              <a:t>+ </a:t>
            </a:r>
            <a:r>
              <a:rPr lang="en-US" altLang="en-US" sz="2800" smtClean="0"/>
              <a:t>even more categories…</a:t>
            </a:r>
          </a:p>
        </p:txBody>
      </p:sp>
    </p:spTree>
    <p:extLst>
      <p:ext uri="{BB962C8B-B14F-4D97-AF65-F5344CB8AC3E}">
        <p14:creationId xmlns:p14="http://schemas.microsoft.com/office/powerpoint/2010/main" val="1196809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649AFE68-BA00-4D6A-A8C1-70625AB77B9C}" type="slidenum">
              <a:rPr lang="en-US" altLang="en-US"/>
              <a:pPr eaLnBrk="1" hangingPunct="1"/>
              <a:t>15</a:t>
            </a:fld>
            <a:endParaRPr lang="en-US" altLang="en-US"/>
          </a:p>
        </p:txBody>
      </p:sp>
      <p:sp>
        <p:nvSpPr>
          <p:cNvPr id="1945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600" smtClean="0"/>
              <a:t>FURPS+ Requirements Acronym</a:t>
            </a:r>
          </a:p>
        </p:txBody>
      </p:sp>
      <p:pic>
        <p:nvPicPr>
          <p:cNvPr id="19460" name="Picture 8"/>
          <p:cNvPicPr>
            <a:picLocks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57200" y="1752600"/>
            <a:ext cx="8229600" cy="4032250"/>
          </a:xfrm>
          <a:noFill/>
        </p:spPr>
      </p:pic>
    </p:spTree>
    <p:extLst>
      <p:ext uri="{BB962C8B-B14F-4D97-AF65-F5344CB8AC3E}">
        <p14:creationId xmlns:p14="http://schemas.microsoft.com/office/powerpoint/2010/main" val="27461937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/>
              <a:t>Data Gathering Techniques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00200"/>
            <a:ext cx="7696200" cy="42672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zh-CN" sz="3000" b="1" dirty="0"/>
              <a:t>Questionnaires</a:t>
            </a:r>
            <a:r>
              <a:rPr lang="en-US" altLang="zh-CN" sz="3000" dirty="0"/>
              <a:t>: Series of questions designed to elicit specific information from </a:t>
            </a:r>
            <a:r>
              <a:rPr lang="en-US" altLang="zh-CN" sz="3000" dirty="0" smtClean="0"/>
              <a:t>client. </a:t>
            </a:r>
            <a:r>
              <a:rPr lang="en-US" altLang="zh-CN" sz="3000" dirty="0"/>
              <a:t>The questions may require different kinds of answers: some require a simple Yes/No, others ask us to choose from a set of pre-supplied answers</a:t>
            </a:r>
            <a:r>
              <a:rPr lang="en-US" altLang="zh-CN" sz="3000" dirty="0" smtClean="0"/>
              <a:t>.</a:t>
            </a:r>
            <a:endParaRPr lang="en-US" altLang="zh-CN" sz="3000" dirty="0"/>
          </a:p>
          <a:p>
            <a:pPr>
              <a:lnSpc>
                <a:spcPct val="90000"/>
              </a:lnSpc>
            </a:pPr>
            <a:r>
              <a:rPr lang="en-US" altLang="zh-CN" sz="3000" dirty="0"/>
              <a:t> </a:t>
            </a:r>
            <a:r>
              <a:rPr lang="en-US" altLang="zh-CN" sz="3000" b="1" dirty="0"/>
              <a:t>Interviews</a:t>
            </a:r>
            <a:r>
              <a:rPr lang="en-US" altLang="zh-CN" sz="3000" dirty="0"/>
              <a:t>: Interviews involve asking someone a set of questions. Often interviews are face-to-face, but they don</a:t>
            </a:r>
            <a:r>
              <a:rPr lang="en-US" altLang="zh-CN" sz="3000" dirty="0">
                <a:latin typeface="Arial" panose="020B0604020202020204" pitchFamily="34" charset="0"/>
              </a:rPr>
              <a:t>’</a:t>
            </a:r>
            <a:r>
              <a:rPr lang="en-US" altLang="zh-CN" sz="3000" dirty="0"/>
              <a:t>t have to be (more on next page). </a:t>
            </a:r>
          </a:p>
          <a:p>
            <a:pPr>
              <a:lnSpc>
                <a:spcPct val="90000"/>
              </a:lnSpc>
            </a:pPr>
            <a:endParaRPr lang="zh-CN" altLang="en-US" sz="3000" dirty="0"/>
          </a:p>
        </p:txBody>
      </p:sp>
    </p:spTree>
    <p:extLst>
      <p:ext uri="{BB962C8B-B14F-4D97-AF65-F5344CB8AC3E}">
        <p14:creationId xmlns:p14="http://schemas.microsoft.com/office/powerpoint/2010/main" val="28561471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/>
              <a:t>Data Gathering Techniques (continued)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676400"/>
            <a:ext cx="8001000" cy="4343400"/>
          </a:xfrm>
        </p:spPr>
        <p:txBody>
          <a:bodyPr/>
          <a:lstStyle/>
          <a:p>
            <a:r>
              <a:rPr lang="en-US" altLang="zh-CN"/>
              <a:t>Interviews:</a:t>
            </a:r>
          </a:p>
          <a:p>
            <a:pPr lvl="1"/>
            <a:r>
              <a:rPr lang="en-US" altLang="zh-CN"/>
              <a:t>Forum for </a:t>
            </a:r>
            <a:r>
              <a:rPr lang="en-GB" altLang="en-US"/>
              <a:t>talking to people </a:t>
            </a:r>
          </a:p>
          <a:p>
            <a:pPr lvl="1"/>
            <a:r>
              <a:rPr lang="en-GB" altLang="en-US"/>
              <a:t>Structured, unstructured or semi-structured </a:t>
            </a:r>
          </a:p>
          <a:p>
            <a:pPr lvl="1"/>
            <a:r>
              <a:rPr lang="en-GB" altLang="en-US"/>
              <a:t>Props, e.g. sample scenarios of use, </a:t>
            </a:r>
            <a:br>
              <a:rPr lang="en-GB" altLang="en-US"/>
            </a:br>
            <a:r>
              <a:rPr lang="en-GB" altLang="en-US"/>
              <a:t>	prototypes, can be used in interviews</a:t>
            </a:r>
          </a:p>
          <a:p>
            <a:pPr lvl="1"/>
            <a:r>
              <a:rPr lang="en-GB" altLang="en-US"/>
              <a:t>Good for exploring issues </a:t>
            </a:r>
          </a:p>
          <a:p>
            <a:pPr lvl="1"/>
            <a:r>
              <a:rPr lang="en-GB" altLang="en-US"/>
              <a:t>But are time consuming and may be </a:t>
            </a:r>
            <a:br>
              <a:rPr lang="en-GB" altLang="en-US"/>
            </a:br>
            <a:r>
              <a:rPr lang="en-GB" altLang="en-US"/>
              <a:t>	infeasible to visit everyone</a:t>
            </a:r>
            <a:endParaRPr lang="en-US" altLang="zh-CN"/>
          </a:p>
          <a:p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334400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/>
              <a:t>Data-gathering techniques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CN" sz="2800" dirty="0"/>
              <a:t>Focus groups and workshops: Interviews tend to be one on one, and elicit only one person</a:t>
            </a:r>
            <a:r>
              <a:rPr lang="en-US" altLang="zh-CN" sz="2800" dirty="0">
                <a:latin typeface="Arial" panose="020B0604020202020204" pitchFamily="34" charset="0"/>
              </a:rPr>
              <a:t>’</a:t>
            </a:r>
            <a:r>
              <a:rPr lang="en-US" altLang="zh-CN" sz="2800" dirty="0"/>
              <a:t>s perspective. It can be very revealing to get a group of stakeholders together to discuss issues and requirements. </a:t>
            </a:r>
          </a:p>
          <a:p>
            <a:pPr>
              <a:buFont typeface="Wingdings" panose="05000000000000000000" pitchFamily="2" charset="2"/>
              <a:buNone/>
            </a:pPr>
            <a:endParaRPr lang="en-US" altLang="zh-CN" sz="2800" dirty="0"/>
          </a:p>
          <a:p>
            <a:r>
              <a:rPr lang="en-US" altLang="zh-CN" sz="2800" b="1" dirty="0"/>
              <a:t>Naturalistic Observation</a:t>
            </a:r>
            <a:r>
              <a:rPr lang="en-US" altLang="zh-CN" sz="2800" dirty="0"/>
              <a:t>: It can be very difficult for humans to explain what they do or to even describe accurately how they achieve a task. (more on next page)</a:t>
            </a:r>
          </a:p>
        </p:txBody>
      </p:sp>
    </p:spTree>
    <p:extLst>
      <p:ext uri="{BB962C8B-B14F-4D97-AF65-F5344CB8AC3E}">
        <p14:creationId xmlns:p14="http://schemas.microsoft.com/office/powerpoint/2010/main" val="27337078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/>
              <a:t>Data-gathering Techniques (continued)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altLang="en-US" sz="2800" dirty="0"/>
              <a:t>Naturalistic observation:</a:t>
            </a:r>
          </a:p>
          <a:p>
            <a:pPr lvl="1"/>
            <a:r>
              <a:rPr lang="en-GB" altLang="en-US" sz="2400" dirty="0"/>
              <a:t>Spend time with stakeholders in their day-to-day tasks, observing work as it  happens</a:t>
            </a:r>
          </a:p>
          <a:p>
            <a:pPr lvl="1"/>
            <a:r>
              <a:rPr lang="en-GB" altLang="en-US" sz="2400" dirty="0"/>
              <a:t>Gain insights into stakeholders</a:t>
            </a:r>
            <a:r>
              <a:rPr lang="en-GB" altLang="en-US" sz="2400" dirty="0">
                <a:latin typeface="Arial" panose="020B0604020202020204" pitchFamily="34" charset="0"/>
              </a:rPr>
              <a:t>’</a:t>
            </a:r>
            <a:r>
              <a:rPr lang="en-GB" altLang="en-US" sz="2400" dirty="0"/>
              <a:t> tasks </a:t>
            </a:r>
          </a:p>
          <a:p>
            <a:pPr lvl="1"/>
            <a:r>
              <a:rPr lang="en-GB" altLang="en-US" sz="2400" dirty="0"/>
              <a:t>Good for understanding the nature and </a:t>
            </a:r>
            <a:br>
              <a:rPr lang="en-GB" altLang="en-US" sz="2400" dirty="0"/>
            </a:br>
            <a:r>
              <a:rPr lang="en-GB" altLang="en-US" sz="2400" dirty="0"/>
              <a:t>	context of the tasks</a:t>
            </a:r>
          </a:p>
          <a:p>
            <a:pPr lvl="1"/>
            <a:r>
              <a:rPr lang="en-GB" altLang="en-US" sz="2400" dirty="0"/>
              <a:t>But, it requires time and commitment </a:t>
            </a:r>
            <a:br>
              <a:rPr lang="en-GB" altLang="en-US" sz="2400" dirty="0"/>
            </a:br>
            <a:r>
              <a:rPr lang="en-GB" altLang="en-US" sz="2400" dirty="0"/>
              <a:t>	from a member of the design team, and </a:t>
            </a:r>
            <a:br>
              <a:rPr lang="en-GB" altLang="en-US" sz="2400" dirty="0"/>
            </a:br>
            <a:r>
              <a:rPr lang="en-GB" altLang="en-US" sz="2400" dirty="0"/>
              <a:t>	it can result in a huge amount of data</a:t>
            </a:r>
          </a:p>
          <a:p>
            <a:pPr lvl="1"/>
            <a:endParaRPr lang="en-GB" altLang="en-US" sz="2400" dirty="0"/>
          </a:p>
          <a:p>
            <a:endParaRPr lang="zh-CN" altLang="en-US" sz="2800" dirty="0"/>
          </a:p>
        </p:txBody>
      </p:sp>
    </p:spTree>
    <p:extLst>
      <p:ext uri="{BB962C8B-B14F-4D97-AF65-F5344CB8AC3E}">
        <p14:creationId xmlns:p14="http://schemas.microsoft.com/office/powerpoint/2010/main" val="41690773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 smtClean="0"/>
              <a:t>Outcomes: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</a:t>
            </a:r>
            <a:r>
              <a:rPr lang="en-US" dirty="0"/>
              <a:t>importance of building </a:t>
            </a:r>
            <a:r>
              <a:rPr lang="en-US" b="1" dirty="0" smtClean="0"/>
              <a:t>models</a:t>
            </a:r>
            <a:r>
              <a:rPr lang="en-US" dirty="0" smtClean="0"/>
              <a:t>. Can </a:t>
            </a:r>
            <a:r>
              <a:rPr lang="en-US" dirty="0"/>
              <a:t>the builder build the house without </a:t>
            </a:r>
            <a:r>
              <a:rPr lang="en-US" b="1" dirty="0"/>
              <a:t>house plans</a:t>
            </a:r>
            <a:r>
              <a:rPr lang="en-US" dirty="0" smtClean="0"/>
              <a:t>?</a:t>
            </a:r>
          </a:p>
          <a:p>
            <a:r>
              <a:rPr lang="en-US" dirty="0"/>
              <a:t>T</a:t>
            </a:r>
            <a:r>
              <a:rPr lang="en-US" dirty="0" smtClean="0"/>
              <a:t>he </a:t>
            </a:r>
            <a:r>
              <a:rPr lang="en-US" dirty="0"/>
              <a:t>need to ask probing questions during the </a:t>
            </a:r>
            <a:r>
              <a:rPr lang="en-US" b="1" dirty="0"/>
              <a:t>interview </a:t>
            </a:r>
            <a:r>
              <a:rPr lang="en-US" b="1" dirty="0" smtClean="0"/>
              <a:t>process. </a:t>
            </a:r>
            <a:r>
              <a:rPr lang="en-US" dirty="0"/>
              <a:t>G</a:t>
            </a:r>
            <a:r>
              <a:rPr lang="en-US" dirty="0" smtClean="0"/>
              <a:t>oing </a:t>
            </a:r>
            <a:r>
              <a:rPr lang="en-US" dirty="0"/>
              <a:t>deep with probing questions to really understand the user's </a:t>
            </a:r>
            <a:r>
              <a:rPr lang="en-US" dirty="0" smtClean="0"/>
              <a:t>needs.</a:t>
            </a:r>
          </a:p>
          <a:p>
            <a:r>
              <a:rPr lang="en-US" dirty="0" smtClean="0"/>
              <a:t>Understand the </a:t>
            </a:r>
            <a:r>
              <a:rPr lang="en-US" b="1" dirty="0" smtClean="0"/>
              <a:t>business process </a:t>
            </a:r>
            <a:r>
              <a:rPr lang="en-US" dirty="0" smtClean="0"/>
              <a:t>and to </a:t>
            </a:r>
            <a:r>
              <a:rPr lang="en-US" dirty="0"/>
              <a:t>develop an </a:t>
            </a:r>
            <a:r>
              <a:rPr lang="en-US" b="1" dirty="0"/>
              <a:t>activity </a:t>
            </a:r>
            <a:r>
              <a:rPr lang="en-US" b="1" dirty="0" smtClean="0"/>
              <a:t>diagram</a:t>
            </a:r>
            <a:r>
              <a:rPr lang="en-US" dirty="0" smtClean="0"/>
              <a:t>: the documentation is done by using a </a:t>
            </a:r>
            <a:r>
              <a:rPr lang="en-US" b="1" dirty="0" smtClean="0"/>
              <a:t>model</a:t>
            </a:r>
            <a:r>
              <a:rPr lang="en-US" dirty="0" smtClean="0"/>
              <a:t>.</a:t>
            </a:r>
            <a:endParaRPr lang="en-ZA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2CAE0-9D8F-4C57-A770-1173ADDBCEEF}" type="slidenum">
              <a:rPr lang="en-US" altLang="en-US" smtClean="0"/>
              <a:pPr/>
              <a:t>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3661895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Data-gathering Techniques  </a:t>
            </a:r>
            <a:endParaRPr lang="en-US" altLang="zh-CN" dirty="0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CN"/>
              <a:t>Studying documentation: Procedures and rules are often written down in a manual and these are a good source of data about the steps involved in an activity and any regulations governing a task.</a:t>
            </a:r>
          </a:p>
        </p:txBody>
      </p:sp>
      <p:sp>
        <p:nvSpPr>
          <p:cNvPr id="15364" name="Rectangle 4"/>
          <p:cNvSpPr>
            <a:spLocks noChangeArrowheads="1"/>
          </p:cNvSpPr>
          <p:nvPr/>
        </p:nvSpPr>
        <p:spPr bwMode="auto">
          <a:xfrm>
            <a:off x="838200" y="4648200"/>
            <a:ext cx="7696200" cy="1447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 algn="ctr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defRPr sz="32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anose="02020404030301010803" pitchFamily="18" charset="0"/>
                <a:ea typeface="宋体" panose="02010600030101010101" pitchFamily="2" charset="-122"/>
              </a:defRPr>
            </a:lvl1pPr>
            <a:lvl2pPr marL="742950" indent="-285750" algn="ctr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defRPr sz="28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anose="02020404030301010803" pitchFamily="18" charset="0"/>
                <a:ea typeface="宋体" panose="02010600030101010101" pitchFamily="2" charset="-122"/>
              </a:defRPr>
            </a:lvl2pPr>
            <a:lvl3pPr marL="1143000" indent="-228600" algn="ctr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defRPr sz="24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anose="02020404030301010803" pitchFamily="18" charset="0"/>
                <a:ea typeface="宋体" panose="02010600030101010101" pitchFamily="2" charset="-122"/>
              </a:defRPr>
            </a:lvl3pPr>
            <a:lvl4pPr marL="1600200" indent="-228600" algn="ctr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anose="02020404030301010803" pitchFamily="18" charset="0"/>
                <a:ea typeface="宋体" panose="02010600030101010101" pitchFamily="2" charset="-122"/>
              </a:defRPr>
            </a:lvl4pPr>
            <a:lvl5pPr marL="2057400" indent="-228600" algn="ctr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anose="02020404030301010803" pitchFamily="18" charset="0"/>
                <a:ea typeface="宋体" panose="02010600030101010101" pitchFamily="2" charset="-122"/>
              </a:defRPr>
            </a:lvl5pPr>
            <a:lvl6pPr marL="2514600" indent="-228600" algn="ctr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anose="02020404030301010803" pitchFamily="18" charset="0"/>
                <a:ea typeface="宋体" panose="02010600030101010101" pitchFamily="2" charset="-122"/>
              </a:defRPr>
            </a:lvl6pPr>
            <a:lvl7pPr marL="2971800" indent="-228600" algn="ctr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anose="02020404030301010803" pitchFamily="18" charset="0"/>
                <a:ea typeface="宋体" panose="02010600030101010101" pitchFamily="2" charset="-122"/>
              </a:defRPr>
            </a:lvl7pPr>
            <a:lvl8pPr marL="3429000" indent="-228600" algn="ctr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anose="02020404030301010803" pitchFamily="18" charset="0"/>
                <a:ea typeface="宋体" panose="02010600030101010101" pitchFamily="2" charset="-122"/>
              </a:defRPr>
            </a:lvl8pPr>
            <a:lvl9pPr marL="3886200" indent="-228600" algn="ctr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anose="02020404030301010803" pitchFamily="18" charset="0"/>
                <a:ea typeface="宋体" panose="02010600030101010101" pitchFamily="2" charset="-122"/>
              </a:defRPr>
            </a:lvl9pPr>
          </a:lstStyle>
          <a:p>
            <a:r>
              <a:rPr lang="en-US" altLang="zh-CN" b="1"/>
              <a:t>Use All of the above In Combination : Constraints of Time and Money</a:t>
            </a:r>
          </a:p>
        </p:txBody>
      </p:sp>
    </p:spTree>
    <p:extLst>
      <p:ext uri="{BB962C8B-B14F-4D97-AF65-F5344CB8AC3E}">
        <p14:creationId xmlns:p14="http://schemas.microsoft.com/office/powerpoint/2010/main" val="7420371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0AED8C51-D4E6-4AC0-9578-481648EDF43A}" type="slidenum">
              <a:rPr lang="en-US" altLang="en-US"/>
              <a:pPr eaLnBrk="1" hangingPunct="1"/>
              <a:t>21</a:t>
            </a:fld>
            <a:endParaRPr lang="en-US" altLang="en-US"/>
          </a:p>
        </p:txBody>
      </p:sp>
      <p:sp>
        <p:nvSpPr>
          <p:cNvPr id="2765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600" dirty="0" smtClean="0"/>
              <a:t>Summary: Information </a:t>
            </a:r>
            <a:r>
              <a:rPr lang="en-US" altLang="en-US" sz="3600" dirty="0" smtClean="0"/>
              <a:t>Gathering Techniques </a:t>
            </a:r>
          </a:p>
        </p:txBody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524000"/>
            <a:ext cx="8229600" cy="3962400"/>
          </a:xfrm>
        </p:spPr>
        <p:txBody>
          <a:bodyPr/>
          <a:lstStyle/>
          <a:p>
            <a:pPr eaLnBrk="1" hangingPunct="1"/>
            <a:r>
              <a:rPr lang="en-US" altLang="en-US" sz="2800" smtClean="0"/>
              <a:t>Interviewing users and other stakeholders</a:t>
            </a:r>
            <a:endParaRPr lang="en-US" altLang="zh-CN" sz="2800" smtClean="0">
              <a:ea typeface="宋体" panose="02010600030101010101" pitchFamily="2" charset="-122"/>
            </a:endParaRPr>
          </a:p>
          <a:p>
            <a:pPr eaLnBrk="1" hangingPunct="1"/>
            <a:r>
              <a:rPr lang="en-US" altLang="zh-CN" sz="2800" smtClean="0">
                <a:ea typeface="宋体" panose="02010600030101010101" pitchFamily="2" charset="-122"/>
              </a:rPr>
              <a:t>Distributing and collecting questionnaires</a:t>
            </a:r>
          </a:p>
          <a:p>
            <a:pPr eaLnBrk="1" hangingPunct="1"/>
            <a:r>
              <a:rPr lang="en-US" altLang="zh-CN" sz="2800" smtClean="0">
                <a:ea typeface="宋体" panose="02010600030101010101" pitchFamily="2" charset="-122"/>
              </a:rPr>
              <a:t>Reviewing inputs, outputs, and documentation</a:t>
            </a:r>
          </a:p>
          <a:p>
            <a:pPr eaLnBrk="1" hangingPunct="1"/>
            <a:r>
              <a:rPr lang="en-US" altLang="zh-CN" sz="2800" smtClean="0">
                <a:ea typeface="宋体" panose="02010600030101010101" pitchFamily="2" charset="-122"/>
              </a:rPr>
              <a:t>Observing and documenting business procedures</a:t>
            </a:r>
          </a:p>
          <a:p>
            <a:pPr eaLnBrk="1" hangingPunct="1"/>
            <a:r>
              <a:rPr lang="en-US" altLang="zh-CN" sz="2800" smtClean="0">
                <a:ea typeface="宋体" panose="02010600030101010101" pitchFamily="2" charset="-122"/>
              </a:rPr>
              <a:t>Researching vendor solutions</a:t>
            </a:r>
          </a:p>
          <a:p>
            <a:pPr eaLnBrk="1" hangingPunct="1"/>
            <a:r>
              <a:rPr lang="en-US" altLang="zh-CN" sz="2800" smtClean="0">
                <a:ea typeface="宋体" panose="02010600030101010101" pitchFamily="2" charset="-122"/>
              </a:rPr>
              <a:t>Collecting active user comments and suggestions</a:t>
            </a:r>
            <a:endParaRPr lang="en-US" altLang="en-US" sz="2800" smtClean="0"/>
          </a:p>
        </p:txBody>
      </p:sp>
    </p:spTree>
    <p:extLst>
      <p:ext uri="{BB962C8B-B14F-4D97-AF65-F5344CB8AC3E}">
        <p14:creationId xmlns:p14="http://schemas.microsoft.com/office/powerpoint/2010/main" val="33511285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 smtClean="0"/>
              <a:t>Caution: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ZA" dirty="0"/>
              <a:t>It’s difficult to show that a set of requirements does in fact meet a user’s need. Because users need to use the system in operation and imagine how that system would fit into their work. </a:t>
            </a:r>
            <a:endParaRPr lang="en-ZA" dirty="0" smtClean="0"/>
          </a:p>
          <a:p>
            <a:r>
              <a:rPr lang="en-ZA" dirty="0" smtClean="0"/>
              <a:t>So</a:t>
            </a:r>
            <a:r>
              <a:rPr lang="en-ZA" dirty="0"/>
              <a:t>, it’s inevitable that there will be further </a:t>
            </a:r>
            <a:r>
              <a:rPr lang="en-ZA" b="1" dirty="0"/>
              <a:t>requirements changes</a:t>
            </a:r>
            <a:r>
              <a:rPr lang="en-ZA" dirty="0"/>
              <a:t>.</a:t>
            </a:r>
          </a:p>
          <a:p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2CAE0-9D8F-4C57-A770-1173ADDBCEEF}" type="slidenum">
              <a:rPr lang="en-US" altLang="en-US" smtClean="0"/>
              <a:pPr/>
              <a:t>22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3284675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BFF17C03-9D90-43FD-B54A-67256849C1BC}" type="slidenum">
              <a:rPr lang="en-US" altLang="en-US"/>
              <a:pPr eaLnBrk="1" hangingPunct="1"/>
              <a:t>23</a:t>
            </a:fld>
            <a:endParaRPr lang="en-US" altLang="en-US"/>
          </a:p>
        </p:txBody>
      </p:sp>
      <p:sp>
        <p:nvSpPr>
          <p:cNvPr id="29699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543800" cy="1477962"/>
          </a:xfrm>
        </p:spPr>
        <p:txBody>
          <a:bodyPr/>
          <a:lstStyle/>
          <a:p>
            <a:pPr eaLnBrk="1" hangingPunct="1"/>
            <a:r>
              <a:rPr lang="en-US" altLang="en-US" sz="3600" smtClean="0"/>
              <a:t>Themes for Information Gathering Questions </a:t>
            </a:r>
          </a:p>
        </p:txBody>
      </p:sp>
      <p:pic>
        <p:nvPicPr>
          <p:cNvPr id="29700" name="Picture 7"/>
          <p:cNvPicPr>
            <a:picLocks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52400" y="2133600"/>
            <a:ext cx="8839200" cy="2584450"/>
          </a:xfrm>
          <a:noFill/>
        </p:spPr>
      </p:pic>
    </p:spTree>
    <p:extLst>
      <p:ext uri="{BB962C8B-B14F-4D97-AF65-F5344CB8AC3E}">
        <p14:creationId xmlns:p14="http://schemas.microsoft.com/office/powerpoint/2010/main" val="18712492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 smtClean="0"/>
              <a:t>Business Processes: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ZA" dirty="0" smtClean="0"/>
              <a:t>Understand the current system, BUT which of these functions are </a:t>
            </a:r>
            <a:r>
              <a:rPr lang="en-ZA" b="1" dirty="0" smtClean="0"/>
              <a:t>fundamental: </a:t>
            </a:r>
            <a:r>
              <a:rPr lang="en-ZA" dirty="0" smtClean="0"/>
              <a:t>which will remain or eliminated with a new system</a:t>
            </a:r>
            <a:endParaRPr lang="en-ZA" b="1" dirty="0" smtClean="0"/>
          </a:p>
          <a:p>
            <a:r>
              <a:rPr lang="en-ZA" dirty="0" smtClean="0"/>
              <a:t>Example: check a customer’s credit rating when they placed an order</a:t>
            </a:r>
          </a:p>
          <a:p>
            <a:r>
              <a:rPr lang="en-ZA" dirty="0" smtClean="0"/>
              <a:t>New system: system will check automatically.</a:t>
            </a:r>
          </a:p>
          <a:p>
            <a:r>
              <a:rPr lang="en-ZA" dirty="0" smtClean="0"/>
              <a:t>It is still a system requirement: method is changing</a:t>
            </a:r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2CAE0-9D8F-4C57-A770-1173ADDBCEEF}" type="slidenum">
              <a:rPr lang="en-US" altLang="en-US" smtClean="0"/>
              <a:pPr/>
              <a:t>24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3661188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 smtClean="0"/>
              <a:t>How are the buss processes performed?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ZA" dirty="0" smtClean="0"/>
              <a:t>Usually start with current system and gradually moves to new system</a:t>
            </a:r>
          </a:p>
          <a:p>
            <a:r>
              <a:rPr lang="en-ZA" dirty="0" smtClean="0"/>
              <a:t>As an analyst you must assist the user to realise there are more efficient approaches. Maybe using new technologies</a:t>
            </a:r>
          </a:p>
          <a:p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2CAE0-9D8F-4C57-A770-1173ADDBCEEF}" type="slidenum">
              <a:rPr lang="en-US" altLang="en-US" smtClean="0"/>
              <a:pPr/>
              <a:t>25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3023870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 smtClean="0"/>
              <a:t>What info is needed?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ZA" dirty="0" smtClean="0"/>
              <a:t>Formal to informal</a:t>
            </a:r>
          </a:p>
          <a:p>
            <a:r>
              <a:rPr lang="en-ZA" dirty="0" smtClean="0"/>
              <a:t>Ask about exceptions</a:t>
            </a:r>
          </a:p>
          <a:p>
            <a:r>
              <a:rPr lang="en-ZA" dirty="0" smtClean="0"/>
              <a:t>Unusual situations</a:t>
            </a:r>
          </a:p>
          <a:p>
            <a:r>
              <a:rPr lang="en-ZA" b="1" u="sng" dirty="0" smtClean="0"/>
              <a:t>DETAIL</a:t>
            </a:r>
            <a:r>
              <a:rPr lang="en-ZA" dirty="0" smtClean="0"/>
              <a:t> is the watchword!!</a:t>
            </a:r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2CAE0-9D8F-4C57-A770-1173ADDBCEEF}" type="slidenum">
              <a:rPr lang="en-US" altLang="en-US" smtClean="0"/>
              <a:pPr/>
              <a:t>26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1179921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 smtClean="0"/>
              <a:t>Question Types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ZA" dirty="0" smtClean="0"/>
              <a:t>Open-ended questions:</a:t>
            </a:r>
          </a:p>
          <a:p>
            <a:pPr lvl="1"/>
            <a:r>
              <a:rPr lang="en-ZA" dirty="0" smtClean="0"/>
              <a:t>“How do you do this function?”. Encourage discussion and explanation</a:t>
            </a:r>
          </a:p>
          <a:p>
            <a:r>
              <a:rPr lang="en-ZA" dirty="0" smtClean="0"/>
              <a:t>Closed-ended questions:</a:t>
            </a:r>
          </a:p>
          <a:p>
            <a:pPr lvl="1"/>
            <a:r>
              <a:rPr lang="en-ZA" dirty="0" smtClean="0"/>
              <a:t>“How many forms a day do you process?”. Are used to get specific facts.</a:t>
            </a:r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2CAE0-9D8F-4C57-A770-1173ADDBCEEF}" type="slidenum">
              <a:rPr lang="en-US" altLang="en-US" smtClean="0"/>
              <a:pPr/>
              <a:t>27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3015048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 smtClean="0"/>
              <a:t>What are we busy with?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ZA" dirty="0" smtClean="0"/>
              <a:t>Busy building a narrative describing all the system requirements</a:t>
            </a:r>
          </a:p>
          <a:p>
            <a:r>
              <a:rPr lang="en-ZA" dirty="0" smtClean="0"/>
              <a:t>This link to the business processes.</a:t>
            </a:r>
          </a:p>
          <a:p>
            <a:r>
              <a:rPr lang="en-ZA" dirty="0" smtClean="0"/>
              <a:t>Then we document it </a:t>
            </a:r>
            <a:r>
              <a:rPr lang="en-ZA" dirty="0" err="1" smtClean="0"/>
              <a:t>ito</a:t>
            </a:r>
            <a:r>
              <a:rPr lang="en-ZA" dirty="0" smtClean="0"/>
              <a:t> a </a:t>
            </a:r>
            <a:r>
              <a:rPr lang="en-ZA" b="1" dirty="0" smtClean="0"/>
              <a:t>model</a:t>
            </a:r>
          </a:p>
          <a:p>
            <a:r>
              <a:rPr lang="en-ZA" b="1" dirty="0" smtClean="0"/>
              <a:t>UML2: </a:t>
            </a:r>
            <a:endParaRPr lang="en-ZA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2CAE0-9D8F-4C57-A770-1173ADDBCEEF}" type="slidenum">
              <a:rPr lang="en-US" altLang="en-US" smtClean="0"/>
              <a:pPr/>
              <a:t>28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0613954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i="1"/>
              <a:t>What is UML</a:t>
            </a:r>
            <a:endParaRPr lang="zh-CN" altLang="en-US" i="1"/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altLang="zh-CN" sz="2400" dirty="0">
                <a:effectLst/>
              </a:rPr>
              <a:t>Stands for </a:t>
            </a:r>
            <a:r>
              <a:rPr lang="en-US" altLang="zh-CN" sz="2400" b="1" dirty="0">
                <a:effectLst/>
              </a:rPr>
              <a:t>Unified Modeling Language</a:t>
            </a:r>
            <a:r>
              <a:rPr lang="en-US" altLang="zh-CN" sz="2400" dirty="0"/>
              <a:t> </a:t>
            </a:r>
            <a:endParaRPr lang="en-US" altLang="zh-CN" sz="2400" dirty="0">
              <a:effectLst/>
            </a:endParaRPr>
          </a:p>
          <a:p>
            <a:pPr>
              <a:lnSpc>
                <a:spcPct val="90000"/>
              </a:lnSpc>
            </a:pPr>
            <a:r>
              <a:rPr lang="en-US" altLang="zh-CN" sz="2400" dirty="0">
                <a:effectLst/>
              </a:rPr>
              <a:t>standard</a:t>
            </a:r>
            <a:r>
              <a:rPr lang="en-US" altLang="zh-CN" sz="2400" dirty="0">
                <a:effectLst/>
                <a:latin typeface="Arial" panose="020B0604020202020204" pitchFamily="34" charset="0"/>
              </a:rPr>
              <a:t> </a:t>
            </a:r>
            <a:r>
              <a:rPr lang="en-US" altLang="zh-CN" sz="2400" dirty="0">
                <a:effectLst/>
              </a:rPr>
              <a:t> </a:t>
            </a:r>
            <a:r>
              <a:rPr lang="en-US" altLang="zh-CN" sz="2400" dirty="0" smtClean="0">
                <a:effectLst/>
              </a:rPr>
              <a:t>language:</a:t>
            </a:r>
            <a:endParaRPr lang="en-US" altLang="zh-CN" sz="2400" dirty="0">
              <a:effectLst/>
            </a:endParaRPr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zh-CN" sz="2400" dirty="0">
                <a:effectLst/>
              </a:rPr>
              <a:t>     to specify, visualize, construct, and document the artifacts of software systems, as well as other non-software systems.</a:t>
            </a:r>
            <a:r>
              <a:rPr lang="en-US" altLang="zh-CN" sz="2400" dirty="0"/>
              <a:t> </a:t>
            </a:r>
          </a:p>
          <a:p>
            <a:pPr>
              <a:lnSpc>
                <a:spcPct val="90000"/>
              </a:lnSpc>
            </a:pPr>
            <a:r>
              <a:rPr lang="en-US" altLang="zh-CN" sz="2400" dirty="0"/>
              <a:t> very important part of   object oriented software development process. </a:t>
            </a:r>
          </a:p>
          <a:p>
            <a:pPr>
              <a:lnSpc>
                <a:spcPct val="90000"/>
              </a:lnSpc>
            </a:pPr>
            <a:r>
              <a:rPr lang="en-US" altLang="zh-CN" sz="2400" dirty="0"/>
              <a:t>uses graphical notations to express the design of software projects</a:t>
            </a:r>
            <a:r>
              <a:rPr lang="en-US" altLang="zh-CN" sz="2400" dirty="0" smtClean="0"/>
              <a:t>.</a:t>
            </a:r>
            <a:endParaRPr lang="en-US" altLang="zh-CN" sz="2400" dirty="0"/>
          </a:p>
        </p:txBody>
      </p:sp>
    </p:spTree>
    <p:extLst>
      <p:ext uri="{BB962C8B-B14F-4D97-AF65-F5344CB8AC3E}">
        <p14:creationId xmlns:p14="http://schemas.microsoft.com/office/powerpoint/2010/main" val="21039710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E19640-2E94-4280-A853-B61BF0B803A4}" type="slidenum">
              <a:rPr lang="en-US" altLang="en-US" smtClean="0"/>
              <a:pPr/>
              <a:t>3</a:t>
            </a:fld>
            <a:endParaRPr lang="en-US" alt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0625" y="1828800"/>
            <a:ext cx="8202686" cy="3124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466704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DF6A4120-3FC9-4AFB-8732-1222E8BE934D}" type="slidenum">
              <a:rPr lang="en-US" altLang="en-US"/>
              <a:pPr eaLnBrk="1" hangingPunct="1"/>
              <a:t>30</a:t>
            </a:fld>
            <a:endParaRPr lang="en-US" altLang="en-US"/>
          </a:p>
        </p:txBody>
      </p:sp>
      <p:sp>
        <p:nvSpPr>
          <p:cNvPr id="3686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600" smtClean="0"/>
              <a:t>Documenting Workflows with Activity Diagrams</a:t>
            </a:r>
          </a:p>
        </p:txBody>
      </p:sp>
      <p:sp>
        <p:nvSpPr>
          <p:cNvPr id="3686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752600"/>
            <a:ext cx="8229600" cy="4191000"/>
          </a:xfrm>
        </p:spPr>
        <p:txBody>
          <a:bodyPr/>
          <a:lstStyle/>
          <a:p>
            <a:pPr eaLnBrk="1" hangingPunct="1"/>
            <a:r>
              <a:rPr lang="en-US" altLang="en-US" sz="2800" smtClean="0"/>
              <a:t>Workflow– sequence of processing steps that completely handles one business transaction or customer request</a:t>
            </a:r>
          </a:p>
          <a:p>
            <a:pPr eaLnBrk="1" hangingPunct="1"/>
            <a:r>
              <a:rPr lang="en-US" altLang="en-US" sz="2800" smtClean="0"/>
              <a:t>Activity Diagram– describes user (or system) activities, the person who does each activity, and the sequential flow of these activities</a:t>
            </a:r>
          </a:p>
          <a:p>
            <a:pPr lvl="1" eaLnBrk="1" hangingPunct="1"/>
            <a:r>
              <a:rPr lang="en-US" altLang="en-US" sz="2400" smtClean="0"/>
              <a:t>Useful for showing a graphical model of a workflow</a:t>
            </a:r>
          </a:p>
          <a:p>
            <a:pPr lvl="1" eaLnBrk="1" hangingPunct="1"/>
            <a:r>
              <a:rPr lang="en-US" altLang="en-US" sz="2400" smtClean="0"/>
              <a:t>A UML diagram</a:t>
            </a:r>
          </a:p>
          <a:p>
            <a:pPr eaLnBrk="1" hangingPunct="1"/>
            <a:endParaRPr lang="en-US" altLang="en-US" sz="2800" smtClean="0"/>
          </a:p>
          <a:p>
            <a:pPr eaLnBrk="1" hangingPunct="1"/>
            <a:endParaRPr lang="en-US" altLang="en-US" sz="2800" smtClean="0"/>
          </a:p>
        </p:txBody>
      </p:sp>
    </p:spTree>
    <p:extLst>
      <p:ext uri="{BB962C8B-B14F-4D97-AF65-F5344CB8AC3E}">
        <p14:creationId xmlns:p14="http://schemas.microsoft.com/office/powerpoint/2010/main" val="34075199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387FFF05-8AF6-404F-BB66-5BC5EF9A2001}" type="slidenum">
              <a:rPr lang="en-US" altLang="en-US"/>
              <a:pPr eaLnBrk="1" hangingPunct="1"/>
              <a:t>31</a:t>
            </a:fld>
            <a:endParaRPr lang="en-US" altLang="en-US"/>
          </a:p>
        </p:txBody>
      </p:sp>
      <p:sp>
        <p:nvSpPr>
          <p:cNvPr id="37891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543800" cy="868362"/>
          </a:xfrm>
        </p:spPr>
        <p:txBody>
          <a:bodyPr/>
          <a:lstStyle/>
          <a:p>
            <a:pPr eaLnBrk="1" hangingPunct="1"/>
            <a:r>
              <a:rPr lang="en-US" altLang="en-US" sz="3600" smtClean="0"/>
              <a:t>Activity Diagrams Symbols</a:t>
            </a:r>
          </a:p>
        </p:txBody>
      </p:sp>
      <p:sp>
        <p:nvSpPr>
          <p:cNvPr id="37892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eaLnBrk="1" hangingPunct="1"/>
            <a:endParaRPr lang="en-US" altLang="en-US" sz="2400" smtClean="0"/>
          </a:p>
          <a:p>
            <a:pPr eaLnBrk="1" hangingPunct="1"/>
            <a:endParaRPr lang="en-US" altLang="en-US" sz="2400" smtClean="0"/>
          </a:p>
        </p:txBody>
      </p:sp>
      <p:pic>
        <p:nvPicPr>
          <p:cNvPr id="37893" name="Picture 7"/>
          <p:cNvPicPr>
            <a:picLocks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33400" y="1371600"/>
            <a:ext cx="8001000" cy="4673600"/>
          </a:xfrm>
          <a:noFill/>
        </p:spPr>
      </p:pic>
    </p:spTree>
    <p:extLst>
      <p:ext uri="{BB962C8B-B14F-4D97-AF65-F5344CB8AC3E}">
        <p14:creationId xmlns:p14="http://schemas.microsoft.com/office/powerpoint/2010/main" val="26885779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 smtClean="0"/>
              <a:t>Homework: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19263"/>
            <a:ext cx="8382000" cy="4411662"/>
          </a:xfrm>
        </p:spPr>
        <p:txBody>
          <a:bodyPr/>
          <a:lstStyle/>
          <a:p>
            <a:r>
              <a:rPr lang="en-US" dirty="0"/>
              <a:t>List and briefly describe the six information gathering techniques</a:t>
            </a:r>
            <a:endParaRPr lang="en-ZA" dirty="0" smtClean="0"/>
          </a:p>
          <a:p>
            <a:r>
              <a:rPr lang="en-ZA" dirty="0" smtClean="0"/>
              <a:t>Interview questions for Amy of MVM:</a:t>
            </a:r>
          </a:p>
          <a:p>
            <a:pPr lvl="1"/>
            <a:r>
              <a:rPr lang="en-ZA" dirty="0" smtClean="0"/>
              <a:t>Two open-ended questions</a:t>
            </a:r>
          </a:p>
          <a:p>
            <a:pPr lvl="1"/>
            <a:r>
              <a:rPr lang="en-ZA" dirty="0" smtClean="0"/>
              <a:t>Two closed-ended questions</a:t>
            </a:r>
          </a:p>
          <a:p>
            <a:r>
              <a:rPr lang="en-US" dirty="0" smtClean="0"/>
              <a:t>It is like MVM need </a:t>
            </a:r>
            <a:r>
              <a:rPr lang="en-US" i="1" dirty="0" smtClean="0"/>
              <a:t>customer</a:t>
            </a:r>
            <a:r>
              <a:rPr lang="en-US" dirty="0" smtClean="0"/>
              <a:t> </a:t>
            </a:r>
            <a:r>
              <a:rPr lang="en-US" dirty="0"/>
              <a:t>input for the new </a:t>
            </a:r>
            <a:r>
              <a:rPr lang="en-US" dirty="0" smtClean="0"/>
              <a:t>system? How </a:t>
            </a:r>
            <a:r>
              <a:rPr lang="en-US" dirty="0"/>
              <a:t>can </a:t>
            </a:r>
            <a:r>
              <a:rPr lang="en-US" dirty="0" smtClean="0"/>
              <a:t>we </a:t>
            </a:r>
            <a:r>
              <a:rPr lang="en-US" dirty="0"/>
              <a:t>involve customers in the process? How can </a:t>
            </a:r>
            <a:r>
              <a:rPr lang="en-US" dirty="0" smtClean="0"/>
              <a:t>we </a:t>
            </a:r>
            <a:r>
              <a:rPr lang="en-US" dirty="0"/>
              <a:t>interest them in participating? </a:t>
            </a:r>
            <a:r>
              <a:rPr lang="en-US" dirty="0" smtClean="0"/>
              <a:t>Can we get </a:t>
            </a:r>
            <a:r>
              <a:rPr lang="en-US" b="1" u="sng" dirty="0" smtClean="0"/>
              <a:t>everyone</a:t>
            </a:r>
            <a:r>
              <a:rPr lang="en-US" dirty="0" smtClean="0"/>
              <a:t> involved? </a:t>
            </a:r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2CAE0-9D8F-4C57-A770-1173ADDBCEEF}" type="slidenum">
              <a:rPr lang="en-US" altLang="en-US" smtClean="0"/>
              <a:pPr/>
              <a:t>32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26548849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 smtClean="0"/>
              <a:t>Visit Website: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ZA" dirty="0"/>
              <a:t>http://adage.com/article/digitalnext/teach-employees-social-tech-skills/297287/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2CAE0-9D8F-4C57-A770-1173ADDBCEEF}" type="slidenum">
              <a:rPr lang="en-US" altLang="en-US" smtClean="0"/>
              <a:pPr/>
              <a:t>33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61235400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 smtClean="0"/>
              <a:t>Next week: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ZA" dirty="0" smtClean="0"/>
              <a:t>Read chapter 2</a:t>
            </a:r>
          </a:p>
          <a:p>
            <a:pPr lvl="1"/>
            <a:r>
              <a:rPr lang="en-ZA" dirty="0" smtClean="0"/>
              <a:t>Focus on our case study RMO: will give you a better understanding of requirement analysis</a:t>
            </a:r>
          </a:p>
          <a:p>
            <a:pPr lvl="1"/>
            <a:r>
              <a:rPr lang="en-ZA" dirty="0" smtClean="0"/>
              <a:t>System analysis activities</a:t>
            </a:r>
          </a:p>
          <a:p>
            <a:pPr lvl="1"/>
            <a:r>
              <a:rPr lang="en-ZA" dirty="0" smtClean="0"/>
              <a:t>Requirements</a:t>
            </a:r>
          </a:p>
          <a:p>
            <a:pPr lvl="1"/>
            <a:r>
              <a:rPr lang="en-ZA" dirty="0" smtClean="0"/>
              <a:t>Models</a:t>
            </a:r>
          </a:p>
          <a:p>
            <a:pPr lvl="1"/>
            <a:r>
              <a:rPr lang="en-ZA" dirty="0" smtClean="0"/>
              <a:t>Stakeholders</a:t>
            </a:r>
          </a:p>
          <a:p>
            <a:pPr lvl="1"/>
            <a:r>
              <a:rPr lang="en-ZA" dirty="0" smtClean="0"/>
              <a:t>Info-gathering techniques</a:t>
            </a:r>
          </a:p>
          <a:p>
            <a:pPr lvl="1"/>
            <a:r>
              <a:rPr lang="en-ZA" dirty="0" smtClean="0"/>
              <a:t>I will introduce the activity diagram</a:t>
            </a:r>
          </a:p>
          <a:p>
            <a:pPr lvl="1"/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2CAE0-9D8F-4C57-A770-1173ADDBCEEF}" type="slidenum">
              <a:rPr lang="en-US" altLang="en-US" smtClean="0"/>
              <a:pPr/>
              <a:t>34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405713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E19640-2E94-4280-A853-B61BF0B803A4}" type="slidenum">
              <a:rPr lang="en-US" altLang="en-US" smtClean="0"/>
              <a:pPr/>
              <a:t>4</a:t>
            </a:fld>
            <a:endParaRPr lang="en-US" alt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4152" y="1295400"/>
            <a:ext cx="7810008" cy="3886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54721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E19640-2E94-4280-A853-B61BF0B803A4}" type="slidenum">
              <a:rPr lang="en-US" altLang="en-US" smtClean="0"/>
              <a:pPr/>
              <a:t>5</a:t>
            </a:fld>
            <a:endParaRPr lang="en-US" alt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9582" y="1828800"/>
            <a:ext cx="8458530" cy="31241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220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 smtClean="0"/>
              <a:t>Reflect on story/narrative: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ZA" dirty="0" smtClean="0"/>
              <a:t>What is Amanda’s problem?</a:t>
            </a:r>
          </a:p>
          <a:p>
            <a:r>
              <a:rPr lang="en-ZA" dirty="0" smtClean="0"/>
              <a:t>Does she need an IS?</a:t>
            </a:r>
          </a:p>
          <a:p>
            <a:r>
              <a:rPr lang="en-ZA" dirty="0" smtClean="0"/>
              <a:t>Can we assist her?</a:t>
            </a:r>
          </a:p>
          <a:p>
            <a:r>
              <a:rPr lang="en-ZA" dirty="0" smtClean="0"/>
              <a:t>How are we going to do it?</a:t>
            </a:r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2CAE0-9D8F-4C57-A770-1173ADDBCEEF}" type="slidenum">
              <a:rPr lang="en-US" altLang="en-US" smtClean="0"/>
              <a:pPr/>
              <a:t>6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908773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E19640-2E94-4280-A853-B61BF0B803A4}" type="slidenum">
              <a:rPr lang="en-US" altLang="en-US" smtClean="0"/>
              <a:pPr/>
              <a:t>7</a:t>
            </a:fld>
            <a:endParaRPr lang="en-US" altLang="en-US"/>
          </a:p>
        </p:txBody>
      </p:sp>
      <p:sp>
        <p:nvSpPr>
          <p:cNvPr id="3" name="Rectangle 2"/>
          <p:cNvSpPr/>
          <p:nvPr/>
        </p:nvSpPr>
        <p:spPr>
          <a:xfrm>
            <a:off x="1219200" y="2438400"/>
            <a:ext cx="57150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800" dirty="0"/>
              <a:t>Identifying Needs and Establishing </a:t>
            </a:r>
            <a:r>
              <a:rPr lang="en-US" altLang="zh-CN" sz="2800" dirty="0" smtClean="0"/>
              <a:t>              </a:t>
            </a:r>
          </a:p>
          <a:p>
            <a:r>
              <a:rPr lang="en-US" altLang="zh-CN" sz="2800" dirty="0"/>
              <a:t> </a:t>
            </a:r>
            <a:r>
              <a:rPr lang="en-US" altLang="zh-CN" sz="2800" dirty="0" smtClean="0"/>
              <a:t>                Requirements</a:t>
            </a:r>
            <a:endParaRPr lang="en-ZA" sz="2800" dirty="0"/>
          </a:p>
        </p:txBody>
      </p:sp>
    </p:spTree>
    <p:extLst>
      <p:ext uri="{BB962C8B-B14F-4D97-AF65-F5344CB8AC3E}">
        <p14:creationId xmlns:p14="http://schemas.microsoft.com/office/powerpoint/2010/main" val="15240436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 smtClean="0"/>
              <a:t>Introduction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ZA" sz="28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System analysis and design deal with planning the </a:t>
            </a:r>
            <a:r>
              <a:rPr lang="en-ZA" sz="2800" b="1" i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development of information systems:</a:t>
            </a:r>
          </a:p>
          <a:p>
            <a:pPr lvl="1"/>
            <a:r>
              <a:rPr lang="en-ZA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ZA" sz="2400" u="sng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understanding</a:t>
            </a:r>
            <a:r>
              <a:rPr lang="en-ZA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and </a:t>
            </a:r>
            <a:r>
              <a:rPr lang="en-ZA" sz="2400" u="sng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specifying in detail </a:t>
            </a:r>
            <a:r>
              <a:rPr lang="en-ZA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what a system should do and how the components of the system should be </a:t>
            </a:r>
            <a:r>
              <a:rPr lang="en-ZA" sz="2400" u="sng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implemented and work together</a:t>
            </a:r>
            <a:r>
              <a:rPr lang="en-ZA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.</a:t>
            </a:r>
          </a:p>
          <a:p>
            <a:r>
              <a:rPr lang="en-ZA" sz="28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System analysts solve business problems through analysing the </a:t>
            </a:r>
            <a:r>
              <a:rPr lang="en-ZA" sz="2800" u="sng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requirements</a:t>
            </a:r>
            <a:r>
              <a:rPr lang="en-ZA" sz="28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of information systems and designing such systems by applying analysis and design </a:t>
            </a:r>
            <a:r>
              <a:rPr lang="en-ZA" sz="2800" b="1" i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techniques</a:t>
            </a:r>
            <a:r>
              <a:rPr lang="en-ZA" sz="28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.</a:t>
            </a:r>
          </a:p>
          <a:p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2CAE0-9D8F-4C57-A770-1173ADDBCEEF}" type="slidenum">
              <a:rPr lang="en-US" altLang="en-US" smtClean="0"/>
              <a:pPr/>
              <a:t>8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5068230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/>
              <a:t>What are requirements?	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CN" dirty="0"/>
              <a:t>A </a:t>
            </a:r>
            <a:r>
              <a:rPr lang="en-US" altLang="zh-CN" b="1" dirty="0"/>
              <a:t>requirement</a:t>
            </a:r>
            <a:r>
              <a:rPr lang="en-US" altLang="zh-CN" dirty="0"/>
              <a:t> is a statement about an intended product that specifies what it should do or how it should perform.</a:t>
            </a:r>
          </a:p>
          <a:p>
            <a:endParaRPr lang="en-US" altLang="zh-CN" dirty="0"/>
          </a:p>
          <a:p>
            <a:r>
              <a:rPr lang="en-US" altLang="zh-CN" b="1" dirty="0"/>
              <a:t>Goal</a:t>
            </a:r>
            <a:r>
              <a:rPr lang="en-US" altLang="zh-CN" dirty="0"/>
              <a:t>: To make </a:t>
            </a:r>
            <a:r>
              <a:rPr lang="en-US" altLang="zh-CN" dirty="0" smtClean="0"/>
              <a:t>it as </a:t>
            </a:r>
            <a:r>
              <a:rPr lang="en-US" altLang="zh-CN" dirty="0"/>
              <a:t>specific, </a:t>
            </a:r>
            <a:r>
              <a:rPr lang="en-US" altLang="zh-CN" dirty="0" smtClean="0"/>
              <a:t>unambiguous, </a:t>
            </a:r>
            <a:r>
              <a:rPr lang="en-US" altLang="zh-CN" dirty="0"/>
              <a:t>and clear as possible. </a:t>
            </a:r>
          </a:p>
        </p:txBody>
      </p:sp>
    </p:spTree>
    <p:extLst>
      <p:ext uri="{BB962C8B-B14F-4D97-AF65-F5344CB8AC3E}">
        <p14:creationId xmlns:p14="http://schemas.microsoft.com/office/powerpoint/2010/main" val="952506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Network">
  <a:themeElements>
    <a:clrScheme name="Network 10">
      <a:dk1>
        <a:srgbClr val="000000"/>
      </a:dk1>
      <a:lt1>
        <a:srgbClr val="FFFFFF"/>
      </a:lt1>
      <a:dk2>
        <a:srgbClr val="330066"/>
      </a:dk2>
      <a:lt2>
        <a:srgbClr val="808080"/>
      </a:lt2>
      <a:accent1>
        <a:srgbClr val="CCCC00"/>
      </a:accent1>
      <a:accent2>
        <a:srgbClr val="669999"/>
      </a:accent2>
      <a:accent3>
        <a:srgbClr val="FFFFFF"/>
      </a:accent3>
      <a:accent4>
        <a:srgbClr val="000000"/>
      </a:accent4>
      <a:accent5>
        <a:srgbClr val="E2E2AA"/>
      </a:accent5>
      <a:accent6>
        <a:srgbClr val="5C8A8A"/>
      </a:accent6>
      <a:hlink>
        <a:srgbClr val="7E9CE8"/>
      </a:hlink>
      <a:folHlink>
        <a:srgbClr val="D8D8EC"/>
      </a:folHlink>
    </a:clrScheme>
    <a:fontScheme name="Network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Network 1">
        <a:dk1>
          <a:srgbClr val="4F747B"/>
        </a:dk1>
        <a:lt1>
          <a:srgbClr val="FFFFFF"/>
        </a:lt1>
        <a:dk2>
          <a:srgbClr val="000000"/>
        </a:dk2>
        <a:lt2>
          <a:srgbClr val="C0C0C0"/>
        </a:lt2>
        <a:accent1>
          <a:srgbClr val="859868"/>
        </a:accent1>
        <a:accent2>
          <a:srgbClr val="5F5F5F"/>
        </a:accent2>
        <a:accent3>
          <a:srgbClr val="AAAAAA"/>
        </a:accent3>
        <a:accent4>
          <a:srgbClr val="DADADA"/>
        </a:accent4>
        <a:accent5>
          <a:srgbClr val="C2CAB9"/>
        </a:accent5>
        <a:accent6>
          <a:srgbClr val="555555"/>
        </a:accent6>
        <a:hlink>
          <a:srgbClr val="5F5F5F"/>
        </a:hlink>
        <a:folHlink>
          <a:srgbClr val="BA121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2">
        <a:dk1>
          <a:srgbClr val="3C0000"/>
        </a:dk1>
        <a:lt1>
          <a:srgbClr val="FFFFFF"/>
        </a:lt1>
        <a:dk2>
          <a:srgbClr val="4D0B0B"/>
        </a:dk2>
        <a:lt2>
          <a:srgbClr val="FFFFFF"/>
        </a:lt2>
        <a:accent1>
          <a:srgbClr val="666633"/>
        </a:accent1>
        <a:accent2>
          <a:srgbClr val="CC3300"/>
        </a:accent2>
        <a:accent3>
          <a:srgbClr val="B2AAAA"/>
        </a:accent3>
        <a:accent4>
          <a:srgbClr val="DADADA"/>
        </a:accent4>
        <a:accent5>
          <a:srgbClr val="B8B8AD"/>
        </a:accent5>
        <a:accent6>
          <a:srgbClr val="B92D00"/>
        </a:accent6>
        <a:hlink>
          <a:srgbClr val="CC9900"/>
        </a:hlink>
        <a:folHlink>
          <a:srgbClr val="CCCC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3">
        <a:dk1>
          <a:srgbClr val="666699"/>
        </a:dk1>
        <a:lt1>
          <a:srgbClr val="FFFFFF"/>
        </a:lt1>
        <a:dk2>
          <a:srgbClr val="15192B"/>
        </a:dk2>
        <a:lt2>
          <a:srgbClr val="CCCCFF"/>
        </a:lt2>
        <a:accent1>
          <a:srgbClr val="4F893D"/>
        </a:accent1>
        <a:accent2>
          <a:srgbClr val="666699"/>
        </a:accent2>
        <a:accent3>
          <a:srgbClr val="AAABAC"/>
        </a:accent3>
        <a:accent4>
          <a:srgbClr val="DADADA"/>
        </a:accent4>
        <a:accent5>
          <a:srgbClr val="B2C4AF"/>
        </a:accent5>
        <a:accent6>
          <a:srgbClr val="5C5C8A"/>
        </a:accent6>
        <a:hlink>
          <a:srgbClr val="CC9900"/>
        </a:hlink>
        <a:folHlink>
          <a:srgbClr val="4837C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4">
        <a:dk1>
          <a:srgbClr val="666699"/>
        </a:dk1>
        <a:lt1>
          <a:srgbClr val="FFFFFF"/>
        </a:lt1>
        <a:dk2>
          <a:srgbClr val="86001A"/>
        </a:dk2>
        <a:lt2>
          <a:srgbClr val="CCCC66"/>
        </a:lt2>
        <a:accent1>
          <a:srgbClr val="FF3300"/>
        </a:accent1>
        <a:accent2>
          <a:srgbClr val="FF6600"/>
        </a:accent2>
        <a:accent3>
          <a:srgbClr val="C3AAAB"/>
        </a:accent3>
        <a:accent4>
          <a:srgbClr val="DADADA"/>
        </a:accent4>
        <a:accent5>
          <a:srgbClr val="FFADAA"/>
        </a:accent5>
        <a:accent6>
          <a:srgbClr val="E75C00"/>
        </a:accent6>
        <a:hlink>
          <a:srgbClr val="CC9900"/>
        </a:hlink>
        <a:folHlink>
          <a:srgbClr val="FF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5">
        <a:dk1>
          <a:srgbClr val="666699"/>
        </a:dk1>
        <a:lt1>
          <a:srgbClr val="FFFFFF"/>
        </a:lt1>
        <a:dk2>
          <a:srgbClr val="000054"/>
        </a:dk2>
        <a:lt2>
          <a:srgbClr val="FFFFFF"/>
        </a:lt2>
        <a:accent1>
          <a:srgbClr val="3333FF"/>
        </a:accent1>
        <a:accent2>
          <a:srgbClr val="006699"/>
        </a:accent2>
        <a:accent3>
          <a:srgbClr val="AAAAB3"/>
        </a:accent3>
        <a:accent4>
          <a:srgbClr val="DADADA"/>
        </a:accent4>
        <a:accent5>
          <a:srgbClr val="ADADFF"/>
        </a:accent5>
        <a:accent6>
          <a:srgbClr val="005C8A"/>
        </a:accent6>
        <a:hlink>
          <a:srgbClr val="669900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6">
        <a:dk1>
          <a:srgbClr val="808080"/>
        </a:dk1>
        <a:lt1>
          <a:srgbClr val="FFFFFF"/>
        </a:lt1>
        <a:dk2>
          <a:srgbClr val="30054B"/>
        </a:dk2>
        <a:lt2>
          <a:srgbClr val="FFFFFF"/>
        </a:lt2>
        <a:accent1>
          <a:srgbClr val="797B9B"/>
        </a:accent1>
        <a:accent2>
          <a:srgbClr val="6B4FB1"/>
        </a:accent2>
        <a:accent3>
          <a:srgbClr val="ADAAB1"/>
        </a:accent3>
        <a:accent4>
          <a:srgbClr val="DADADA"/>
        </a:accent4>
        <a:accent5>
          <a:srgbClr val="BEBFCB"/>
        </a:accent5>
        <a:accent6>
          <a:srgbClr val="6047A0"/>
        </a:accent6>
        <a:hlink>
          <a:srgbClr val="7AACCE"/>
        </a:hlink>
        <a:folHlink>
          <a:srgbClr val="D8D8E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7">
        <a:dk1>
          <a:srgbClr val="808080"/>
        </a:dk1>
        <a:lt1>
          <a:srgbClr val="FFFFCC"/>
        </a:lt1>
        <a:dk2>
          <a:srgbClr val="29527B"/>
        </a:dk2>
        <a:lt2>
          <a:srgbClr val="FFFFFF"/>
        </a:lt2>
        <a:accent1>
          <a:srgbClr val="CCCC00"/>
        </a:accent1>
        <a:accent2>
          <a:srgbClr val="669999"/>
        </a:accent2>
        <a:accent3>
          <a:srgbClr val="ACB3BF"/>
        </a:accent3>
        <a:accent4>
          <a:srgbClr val="DADAAE"/>
        </a:accent4>
        <a:accent5>
          <a:srgbClr val="E2E2AA"/>
        </a:accent5>
        <a:accent6>
          <a:srgbClr val="5C8A8A"/>
        </a:accent6>
        <a:hlink>
          <a:srgbClr val="D8D8EC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8">
        <a:dk1>
          <a:srgbClr val="666699"/>
        </a:dk1>
        <a:lt1>
          <a:srgbClr val="FFFFFF"/>
        </a:lt1>
        <a:dk2>
          <a:srgbClr val="476949"/>
        </a:dk2>
        <a:lt2>
          <a:srgbClr val="FFFFFF"/>
        </a:lt2>
        <a:accent1>
          <a:srgbClr val="CC6600"/>
        </a:accent1>
        <a:accent2>
          <a:srgbClr val="CC9900"/>
        </a:accent2>
        <a:accent3>
          <a:srgbClr val="B1B9B1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669900"/>
        </a:hlink>
        <a:folHlink>
          <a:srgbClr val="A45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9">
        <a:dk1>
          <a:srgbClr val="000000"/>
        </a:dk1>
        <a:lt1>
          <a:srgbClr val="FFFFFF"/>
        </a:lt1>
        <a:dk2>
          <a:srgbClr val="7C1302"/>
        </a:dk2>
        <a:lt2>
          <a:srgbClr val="CC9900"/>
        </a:lt2>
        <a:accent1>
          <a:srgbClr val="CC9900"/>
        </a:accent1>
        <a:accent2>
          <a:srgbClr val="CC3300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B92D00"/>
        </a:accent6>
        <a:hlink>
          <a:srgbClr val="80808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etwork 10">
        <a:dk1>
          <a:srgbClr val="000000"/>
        </a:dk1>
        <a:lt1>
          <a:srgbClr val="FFFFFF"/>
        </a:lt1>
        <a:dk2>
          <a:srgbClr val="330066"/>
        </a:dk2>
        <a:lt2>
          <a:srgbClr val="808080"/>
        </a:lt2>
        <a:accent1>
          <a:srgbClr val="CCCC00"/>
        </a:accent1>
        <a:accent2>
          <a:srgbClr val="669999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5C8A8A"/>
        </a:accent6>
        <a:hlink>
          <a:srgbClr val="7E9CE8"/>
        </a:hlink>
        <a:folHlink>
          <a:srgbClr val="D8D8E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Capsules</Template>
  <TotalTime>5284</TotalTime>
  <Words>1031</Words>
  <Application>Microsoft Office PowerPoint</Application>
  <PresentationFormat>On-screen Show (4:3)</PresentationFormat>
  <Paragraphs>156</Paragraphs>
  <Slides>34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34</vt:i4>
      </vt:variant>
    </vt:vector>
  </HeadingPairs>
  <TitlesOfParts>
    <vt:vector size="40" baseType="lpstr">
      <vt:lpstr>宋体</vt:lpstr>
      <vt:lpstr>Arial</vt:lpstr>
      <vt:lpstr>Garamond</vt:lpstr>
      <vt:lpstr>Times New Roman</vt:lpstr>
      <vt:lpstr>Wingdings</vt:lpstr>
      <vt:lpstr>Network</vt:lpstr>
      <vt:lpstr> Chapter 2</vt:lpstr>
      <vt:lpstr>Outcomes:</vt:lpstr>
      <vt:lpstr>PowerPoint Presentation</vt:lpstr>
      <vt:lpstr>PowerPoint Presentation</vt:lpstr>
      <vt:lpstr>PowerPoint Presentation</vt:lpstr>
      <vt:lpstr>Reflect on story/narrative:</vt:lpstr>
      <vt:lpstr>PowerPoint Presentation</vt:lpstr>
      <vt:lpstr>Introduction</vt:lpstr>
      <vt:lpstr>What are requirements? </vt:lpstr>
      <vt:lpstr>Why do we need Requirements?</vt:lpstr>
      <vt:lpstr>Systems Analysis Activities Involve discovery and understanding</vt:lpstr>
      <vt:lpstr>PowerPoint Presentation</vt:lpstr>
      <vt:lpstr>What Are Requirements?</vt:lpstr>
      <vt:lpstr>FURPS+ Requirements Acronym</vt:lpstr>
      <vt:lpstr>FURPS+ Requirements Acronym</vt:lpstr>
      <vt:lpstr>Data Gathering Techniques</vt:lpstr>
      <vt:lpstr>Data Gathering Techniques (continued)</vt:lpstr>
      <vt:lpstr>Data-gathering techniques</vt:lpstr>
      <vt:lpstr>Data-gathering Techniques (continued)</vt:lpstr>
      <vt:lpstr>Data-gathering Techniques  </vt:lpstr>
      <vt:lpstr>Summary: Information Gathering Techniques </vt:lpstr>
      <vt:lpstr>Caution:</vt:lpstr>
      <vt:lpstr>Themes for Information Gathering Questions </vt:lpstr>
      <vt:lpstr>Business Processes:</vt:lpstr>
      <vt:lpstr>How are the buss processes performed?</vt:lpstr>
      <vt:lpstr>What info is needed?</vt:lpstr>
      <vt:lpstr>Question Types</vt:lpstr>
      <vt:lpstr>What are we busy with?</vt:lpstr>
      <vt:lpstr>What is UML</vt:lpstr>
      <vt:lpstr>Documenting Workflows with Activity Diagrams</vt:lpstr>
      <vt:lpstr>Activity Diagrams Symbols</vt:lpstr>
      <vt:lpstr>Homework:</vt:lpstr>
      <vt:lpstr>Visit Website:</vt:lpstr>
      <vt:lpstr>Next week: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</dc:title>
  <dc:creator>Barend F Nel</dc:creator>
  <cp:lastModifiedBy>Barend Frederik Nel</cp:lastModifiedBy>
  <cp:revision>83</cp:revision>
  <cp:lastPrinted>1601-01-01T00:00:00Z</cp:lastPrinted>
  <dcterms:created xsi:type="dcterms:W3CDTF">2011-10-31T16:54:53Z</dcterms:created>
  <dcterms:modified xsi:type="dcterms:W3CDTF">2018-02-05T18:28:52Z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4</vt:i4>
  </property>
</Properties>
</file>