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3"/>
  </p:notesMasterIdLst>
  <p:sldIdLst>
    <p:sldId id="256" r:id="rId2"/>
    <p:sldId id="257" r:id="rId3"/>
    <p:sldId id="258" r:id="rId4"/>
    <p:sldId id="259" r:id="rId5"/>
    <p:sldId id="260"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56" r:id="rId45"/>
    <p:sldId id="357" r:id="rId46"/>
    <p:sldId id="358" r:id="rId47"/>
    <p:sldId id="359" r:id="rId48"/>
    <p:sldId id="360" r:id="rId49"/>
    <p:sldId id="361" r:id="rId50"/>
    <p:sldId id="362" r:id="rId51"/>
    <p:sldId id="363"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16" r:id="rId70"/>
    <p:sldId id="317" r:id="rId71"/>
    <p:sldId id="315"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1062"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4F957-EF68-4938-98CF-C8D6C4F112EA}" type="datetimeFigureOut">
              <a:rPr lang="en-US" smtClean="0"/>
              <a:pPr/>
              <a:t>6/21/2010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C1E22-C6CD-4100-AE7A-04E812B2888B}" type="slidenum">
              <a:rPr lang="en-US" smtClean="0"/>
              <a:pPr/>
              <a:t>‹#›</a:t>
            </a:fld>
            <a:endParaRPr lang="en-US"/>
          </a:p>
        </p:txBody>
      </p:sp>
    </p:spTree>
    <p:extLst>
      <p:ext uri="{BB962C8B-B14F-4D97-AF65-F5344CB8AC3E}">
        <p14:creationId xmlns="" xmlns:p14="http://schemas.microsoft.com/office/powerpoint/2010/main" val="3908515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352800"/>
            <a:ext cx="4572000" cy="3286125"/>
          </a:xfrm>
          <a:noFill/>
        </p:spPr>
        <p:txBody>
          <a:bodyPr/>
          <a:lstStyle>
            <a:lvl1pPr marL="0" indent="0" algn="ctr">
              <a:buNone/>
              <a:defRPr>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Rectangle 8"/>
          <p:cNvSpPr/>
          <p:nvPr userDrawn="1"/>
        </p:nvSpPr>
        <p:spPr>
          <a:xfrm>
            <a:off x="0" y="0"/>
            <a:ext cx="9144000" cy="2819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userDrawn="1"/>
        </p:nvCxnSpPr>
        <p:spPr>
          <a:xfrm>
            <a:off x="0" y="2971800"/>
            <a:ext cx="9144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457200" y="914400"/>
            <a:ext cx="4588412" cy="2286000"/>
          </a:xfrm>
        </p:spPr>
        <p:txBody>
          <a:bodyPr>
            <a:normAutofit/>
          </a:bodyPr>
          <a:lstStyle>
            <a:lvl1pPr algn="l">
              <a:defRPr sz="6000" b="1">
                <a:solidFill>
                  <a:schemeClr val="tx2"/>
                </a:solidFill>
                <a:latin typeface="Franklin Gothic Medium" pitchFamily="34" charset="0"/>
                <a:cs typeface="Arial" pitchFamily="34" charset="0"/>
              </a:defRPr>
            </a:lvl1pPr>
          </a:lstStyle>
          <a:p>
            <a:r>
              <a:rPr lang="en-US" dirty="0" smtClean="0"/>
              <a:t>Microsoft</a:t>
            </a:r>
            <a:br>
              <a:rPr lang="en-US" dirty="0" smtClean="0"/>
            </a:br>
            <a:r>
              <a:rPr lang="en-US" dirty="0" smtClean="0"/>
              <a:t>WORD 2010</a:t>
            </a:r>
            <a:endParaRPr lang="en-US" dirty="0"/>
          </a:p>
        </p:txBody>
      </p:sp>
      <p:pic>
        <p:nvPicPr>
          <p:cNvPr id="15" name="Picture 6" descr="SCSite"/>
          <p:cNvPicPr>
            <a:picLocks noChangeAspect="1" noChangeArrowheads="1"/>
          </p:cNvPicPr>
          <p:nvPr userDrawn="1"/>
        </p:nvPicPr>
        <p:blipFill rotWithShape="1">
          <a:blip r:embed="rId2" cstate="print">
            <a:extLst>
              <a:ext uri="{28A0092B-C50C-407E-A947-70E740481C1C}">
                <a14:useLocalDpi xmlns="" xmlns:a14="http://schemas.microsoft.com/office/drawing/2010/main" val="0"/>
              </a:ext>
            </a:extLst>
          </a:blip>
          <a:srcRect l="82102" t="9073" r="5147" b="8212"/>
          <a:stretch/>
        </p:blipFill>
        <p:spPr bwMode="auto">
          <a:xfrm>
            <a:off x="76200" y="6019800"/>
            <a:ext cx="1156225" cy="74058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p:cNvPicPr>
            <a:picLocks noChangeAspect="1" noChangeArrowheads="1"/>
          </p:cNvPicPr>
          <p:nvPr userDrawn="1"/>
        </p:nvPicPr>
        <p:blipFill>
          <a:blip r:embed="rId3" cstate="print">
            <a:extLst>
              <a:ext uri="{28A0092B-C50C-407E-A947-70E740481C1C}">
                <a14:useLocalDpi xmlns="" xmlns:a14="http://schemas.microsoft.com/office/drawing/2010/main" val="0"/>
              </a:ext>
            </a:extLst>
          </a:blip>
          <a:srcRect/>
          <a:stretch>
            <a:fillRect/>
          </a:stretch>
        </p:blipFill>
        <p:spPr bwMode="auto">
          <a:xfrm>
            <a:off x="5086068" y="3505200"/>
            <a:ext cx="4057931" cy="3343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0600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Rectangle 13"/>
          <p:cNvSpPr/>
          <p:nvPr userDrawn="1"/>
        </p:nvSpPr>
        <p:spPr>
          <a:xfrm>
            <a:off x="0" y="1066800"/>
            <a:ext cx="914400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52400" y="1371600"/>
            <a:ext cx="8839200" cy="495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1371600"/>
            <a:ext cx="8839200" cy="48659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152400" y="6237511"/>
            <a:ext cx="8839199" cy="468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152400" y="6340475"/>
            <a:ext cx="8382000" cy="365125"/>
          </a:xfrm>
          <a:prstGeom prst="rect">
            <a:avLst/>
          </a:prstGeom>
        </p:spPr>
        <p:txBody>
          <a:bodyPr/>
          <a:lstStyle>
            <a:lvl1pPr>
              <a:defRPr sz="1200"/>
            </a:lvl1pPr>
          </a:lstStyle>
          <a:p>
            <a:r>
              <a:rPr lang="en-US" smtClean="0"/>
              <a:t>Creating a Research Paper with Citations and References</a:t>
            </a:r>
            <a:endParaRPr lang="en-US" dirty="0"/>
          </a:p>
        </p:txBody>
      </p:sp>
      <p:sp>
        <p:nvSpPr>
          <p:cNvPr id="6" name="Slide Number Placeholder 5"/>
          <p:cNvSpPr>
            <a:spLocks noGrp="1"/>
          </p:cNvSpPr>
          <p:nvPr>
            <p:ph type="sldNum" sz="quarter" idx="12"/>
          </p:nvPr>
        </p:nvSpPr>
        <p:spPr>
          <a:xfrm>
            <a:off x="8534399" y="6340475"/>
            <a:ext cx="457199" cy="365125"/>
          </a:xfrm>
          <a:prstGeom prst="rect">
            <a:avLst/>
          </a:prstGeom>
        </p:spPr>
        <p:txBody>
          <a:bodyPr/>
          <a:lstStyle>
            <a:lvl1pPr algn="ctr">
              <a:defRPr sz="1200"/>
            </a:lvl1pPr>
          </a:lstStyle>
          <a:p>
            <a:fld id="{C5B040E3-E7AD-4D6F-84F3-0CFC8A5C384E}" type="slidenum">
              <a:rPr lang="en-US" smtClean="0"/>
              <a:pPr/>
              <a:t>‹#›</a:t>
            </a:fld>
            <a:endParaRPr lang="en-US" dirty="0"/>
          </a:p>
        </p:txBody>
      </p:sp>
      <p:cxnSp>
        <p:nvCxnSpPr>
          <p:cNvPr id="11" name="Straight Connector 10"/>
          <p:cNvCxnSpPr/>
          <p:nvPr userDrawn="1"/>
        </p:nvCxnSpPr>
        <p:spPr>
          <a:xfrm>
            <a:off x="152400" y="6324600"/>
            <a:ext cx="8839199"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10/main" val="123097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Rectangle 8"/>
          <p:cNvSpPr/>
          <p:nvPr userDrawn="1"/>
        </p:nvSpPr>
        <p:spPr>
          <a:xfrm>
            <a:off x="0" y="1066800"/>
            <a:ext cx="9144000" cy="5791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441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447800"/>
            <a:ext cx="4419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8382000" y="6324600"/>
            <a:ext cx="609600" cy="381000"/>
          </a:xfrm>
          <a:prstGeom prst="rect">
            <a:avLst/>
          </a:prstGeom>
          <a:solidFill>
            <a:schemeClr val="bg1"/>
          </a:solidFill>
        </p:spPr>
        <p:txBody>
          <a:bodyPr/>
          <a:lstStyle>
            <a:lvl1pPr algn="ctr">
              <a:defRPr sz="1200"/>
            </a:lvl1pPr>
          </a:lstStyle>
          <a:p>
            <a:fld id="{C5B040E3-E7AD-4D6F-84F3-0CFC8A5C384E}" type="slidenum">
              <a:rPr lang="en-US" smtClean="0"/>
              <a:pPr/>
              <a:t>‹#›</a:t>
            </a:fld>
            <a:endParaRPr lang="en-US" dirty="0"/>
          </a:p>
        </p:txBody>
      </p:sp>
      <p:sp>
        <p:nvSpPr>
          <p:cNvPr id="6" name="Footer Placeholder 5"/>
          <p:cNvSpPr>
            <a:spLocks noGrp="1"/>
          </p:cNvSpPr>
          <p:nvPr>
            <p:ph type="ftr" sz="quarter" idx="11"/>
          </p:nvPr>
        </p:nvSpPr>
        <p:spPr>
          <a:xfrm>
            <a:off x="152400" y="6324600"/>
            <a:ext cx="8229600" cy="381000"/>
          </a:xfrm>
          <a:prstGeom prst="rect">
            <a:avLst/>
          </a:prstGeom>
          <a:solidFill>
            <a:schemeClr val="bg1"/>
          </a:solidFill>
        </p:spPr>
        <p:txBody>
          <a:bodyPr/>
          <a:lstStyle>
            <a:lvl1pPr>
              <a:defRPr sz="1200"/>
            </a:lvl1pPr>
          </a:lstStyle>
          <a:p>
            <a:r>
              <a:rPr lang="en-US" smtClean="0"/>
              <a:t>Creating a Research Paper with Citations and References</a:t>
            </a:r>
            <a:endParaRPr lang="en-US" dirty="0"/>
          </a:p>
        </p:txBody>
      </p:sp>
      <p:cxnSp>
        <p:nvCxnSpPr>
          <p:cNvPr id="10" name="Straight Connector 9"/>
          <p:cNvCxnSpPr/>
          <p:nvPr userDrawn="1"/>
        </p:nvCxnSpPr>
        <p:spPr>
          <a:xfrm>
            <a:off x="152400" y="6324600"/>
            <a:ext cx="8839200"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08440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762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152400" y="1371600"/>
            <a:ext cx="8839200" cy="5410200"/>
          </a:xfrm>
          <a:prstGeom prst="rect">
            <a:avLst/>
          </a:prstGeom>
          <a:solidFill>
            <a:schemeClr val="bg1"/>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0" y="914400"/>
            <a:ext cx="9144000"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2400" y="76200"/>
            <a:ext cx="8153400" cy="1219200"/>
          </a:xfrm>
          <a:prstGeom prst="rect">
            <a:avLst/>
          </a:prstGeom>
          <a:solidFill>
            <a:schemeClr val="bg1"/>
          </a:solidFill>
          <a:ln w="28575">
            <a:solidFill>
              <a:schemeClr val="tx1"/>
            </a:solidFill>
            <a:prstDash val="dash"/>
          </a:ln>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 xmlns:p14="http://schemas.microsoft.com/office/powerpoint/2010/main" val="177312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hdr="0" dt="0"/>
  <p:txStyles>
    <p:titleStyle>
      <a:lvl1pPr algn="l" defTabSz="914400" rtl="0" eaLnBrk="1" latinLnBrk="0" hangingPunct="1">
        <a:spcBef>
          <a:spcPct val="0"/>
        </a:spcBef>
        <a:buNone/>
        <a:defRPr sz="3600" kern="1200">
          <a:solidFill>
            <a:srgbClr val="C00000"/>
          </a:solidFill>
          <a:latin typeface="Franklin Gothic Medium"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Microsoft</a:t>
            </a:r>
            <a:br>
              <a:rPr lang="en-US" dirty="0" smtClean="0"/>
            </a:br>
            <a:r>
              <a:rPr lang="en-US" dirty="0" smtClean="0"/>
              <a:t>Word 2010</a:t>
            </a:r>
            <a:endParaRPr lang="en-US" dirty="0"/>
          </a:p>
        </p:txBody>
      </p:sp>
      <p:sp>
        <p:nvSpPr>
          <p:cNvPr id="3" name="Subtitle 2"/>
          <p:cNvSpPr>
            <a:spLocks noGrp="1"/>
          </p:cNvSpPr>
          <p:nvPr>
            <p:ph type="subTitle" idx="1"/>
          </p:nvPr>
        </p:nvSpPr>
        <p:spPr/>
        <p:txBody>
          <a:bodyPr/>
          <a:lstStyle/>
          <a:p>
            <a:r>
              <a:rPr lang="en-US" dirty="0" smtClean="0"/>
              <a:t>Chapter 2</a:t>
            </a:r>
            <a:br>
              <a:rPr lang="en-US" dirty="0" smtClean="0"/>
            </a:br>
            <a:endParaRPr lang="en-US" dirty="0" smtClean="0"/>
          </a:p>
          <a:p>
            <a:r>
              <a:rPr lang="en-US" dirty="0" smtClean="0"/>
              <a:t>Creating a Research Paper with Citations</a:t>
            </a:r>
            <a:br>
              <a:rPr lang="en-US" dirty="0" smtClean="0"/>
            </a:br>
            <a:r>
              <a:rPr lang="en-US" dirty="0" smtClean="0"/>
              <a:t>and References</a:t>
            </a:r>
            <a:endParaRPr lang="en-US" dirty="0"/>
          </a:p>
        </p:txBody>
      </p:sp>
    </p:spTree>
    <p:extLst>
      <p:ext uri="{BB962C8B-B14F-4D97-AF65-F5344CB8AC3E}">
        <p14:creationId xmlns="" xmlns:p14="http://schemas.microsoft.com/office/powerpoint/2010/main" val="747360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Click the Line and Paragraph Spacing button (Home tab | Paragraph group) to display the Line and Paragraph Spacing gallery</a:t>
            </a:r>
          </a:p>
          <a:p>
            <a:r>
              <a:rPr lang="en-US" sz="2800" dirty="0" smtClean="0"/>
              <a:t>Click Remove Space After Paragraph in the Line and Paragraph Spacing gallery so that no blank space appears after paragraphs</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10</a:t>
            </a:fld>
            <a:endParaRPr lang="en-US" dirty="0"/>
          </a:p>
        </p:txBody>
      </p:sp>
      <p:sp>
        <p:nvSpPr>
          <p:cNvPr id="5" name="Title 4"/>
          <p:cNvSpPr>
            <a:spLocks noGrp="1"/>
          </p:cNvSpPr>
          <p:nvPr>
            <p:ph type="title"/>
          </p:nvPr>
        </p:nvSpPr>
        <p:spPr/>
        <p:txBody>
          <a:bodyPr/>
          <a:lstStyle/>
          <a:p>
            <a:r>
              <a:rPr lang="en-US" dirty="0" smtClean="0"/>
              <a:t>Removing Space after a Paragraph</a:t>
            </a:r>
            <a:endParaRPr lang="en-US" dirty="0"/>
          </a:p>
        </p:txBody>
      </p:sp>
      <p:pic>
        <p:nvPicPr>
          <p:cNvPr id="6" name="Picture 5" descr="CFig2-06.gif"/>
          <p:cNvPicPr>
            <a:picLocks noChangeAspect="1"/>
          </p:cNvPicPr>
          <p:nvPr/>
        </p:nvPicPr>
        <p:blipFill>
          <a:blip r:embed="rId2" cstate="print"/>
          <a:stretch>
            <a:fillRect/>
          </a:stretch>
        </p:blipFill>
        <p:spPr>
          <a:xfrm>
            <a:off x="3429000" y="3733800"/>
            <a:ext cx="4038600" cy="2366367"/>
          </a:xfrm>
          <a:prstGeom prst="rect">
            <a:avLst/>
          </a:prstGeom>
        </p:spPr>
      </p:pic>
    </p:spTree>
    <p:extLst>
      <p:ext uri="{BB962C8B-B14F-4D97-AF65-F5344CB8AC3E}">
        <p14:creationId xmlns="" xmlns:p14="http://schemas.microsoft.com/office/powerpoint/2010/main" val="185393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Right-click </a:t>
            </a:r>
            <a:r>
              <a:rPr lang="en-US" sz="2800" dirty="0"/>
              <a:t>Normal in the Quick Style gallery (Home tab | Styles group) to display a shortcut </a:t>
            </a:r>
            <a:r>
              <a:rPr lang="en-US" sz="2800" dirty="0" smtClean="0"/>
              <a:t>menu</a:t>
            </a:r>
          </a:p>
          <a:p>
            <a:r>
              <a:rPr lang="en-US" sz="2800" dirty="0" smtClean="0"/>
              <a:t>Click </a:t>
            </a:r>
            <a:r>
              <a:rPr lang="en-US" sz="2800" dirty="0"/>
              <a:t>Update Normal to Match Selection on the shortcut menu to update the selected (or current) style to reflect the settings at the location of the insertion </a:t>
            </a:r>
            <a:r>
              <a:rPr lang="en-US" sz="2800" dirty="0" smtClean="0"/>
              <a:t>point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11</a:t>
            </a:fld>
            <a:endParaRPr lang="en-US" dirty="0"/>
          </a:p>
        </p:txBody>
      </p:sp>
      <p:sp>
        <p:nvSpPr>
          <p:cNvPr id="5" name="Title 4"/>
          <p:cNvSpPr>
            <a:spLocks noGrp="1"/>
          </p:cNvSpPr>
          <p:nvPr>
            <p:ph type="title"/>
          </p:nvPr>
        </p:nvSpPr>
        <p:spPr/>
        <p:txBody>
          <a:bodyPr/>
          <a:lstStyle/>
          <a:p>
            <a:r>
              <a:rPr lang="en-US" dirty="0" smtClean="0"/>
              <a:t>Updating a Style to Match a Selection</a:t>
            </a:r>
            <a:endParaRPr lang="en-US" dirty="0"/>
          </a:p>
        </p:txBody>
      </p:sp>
      <p:pic>
        <p:nvPicPr>
          <p:cNvPr id="6" name="Picture 5" descr="CFig2-07.gif"/>
          <p:cNvPicPr>
            <a:picLocks noChangeAspect="1"/>
          </p:cNvPicPr>
          <p:nvPr/>
        </p:nvPicPr>
        <p:blipFill>
          <a:blip r:embed="rId2" cstate="print"/>
          <a:stretch>
            <a:fillRect/>
          </a:stretch>
        </p:blipFill>
        <p:spPr>
          <a:xfrm>
            <a:off x="2209800" y="3657600"/>
            <a:ext cx="5011186" cy="2608361"/>
          </a:xfrm>
          <a:prstGeom prst="rect">
            <a:avLst/>
          </a:prstGeom>
        </p:spPr>
      </p:pic>
    </p:spTree>
    <p:extLst>
      <p:ext uri="{BB962C8B-B14F-4D97-AF65-F5344CB8AC3E}">
        <p14:creationId xmlns="" xmlns:p14="http://schemas.microsoft.com/office/powerpoint/2010/main" val="377936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Click </a:t>
            </a:r>
            <a:r>
              <a:rPr lang="en-US" sz="2800" dirty="0"/>
              <a:t>Insert on the Ribbon to display the Insert </a:t>
            </a:r>
            <a:r>
              <a:rPr lang="en-US" sz="2800" dirty="0" smtClean="0"/>
              <a:t>tab</a:t>
            </a:r>
          </a:p>
          <a:p>
            <a:r>
              <a:rPr lang="en-US" sz="2800" dirty="0" smtClean="0"/>
              <a:t>Click the Header button </a:t>
            </a:r>
            <a:r>
              <a:rPr lang="en-US" sz="2800" dirty="0"/>
              <a:t>(Insert tab | Header &amp; Footer group) to display the Header </a:t>
            </a:r>
            <a:r>
              <a:rPr lang="en-US" sz="2800" dirty="0" smtClean="0"/>
              <a:t>gallery</a:t>
            </a:r>
          </a:p>
          <a:p>
            <a:r>
              <a:rPr lang="en-US" sz="2800" dirty="0" smtClean="0"/>
              <a:t>Click </a:t>
            </a:r>
            <a:r>
              <a:rPr lang="en-US" sz="2800" dirty="0"/>
              <a:t>Edit Header in the Header gallery to switch from the document text to the header, which allows you to edit the contents of the </a:t>
            </a:r>
            <a:r>
              <a:rPr lang="en-US" sz="2800" dirty="0" smtClean="0"/>
              <a:t>header</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12</a:t>
            </a:fld>
            <a:endParaRPr lang="en-US" dirty="0"/>
          </a:p>
        </p:txBody>
      </p:sp>
      <p:sp>
        <p:nvSpPr>
          <p:cNvPr id="5" name="Title 4"/>
          <p:cNvSpPr>
            <a:spLocks noGrp="1"/>
          </p:cNvSpPr>
          <p:nvPr>
            <p:ph type="title"/>
          </p:nvPr>
        </p:nvSpPr>
        <p:spPr/>
        <p:txBody>
          <a:bodyPr/>
          <a:lstStyle/>
          <a:p>
            <a:r>
              <a:rPr lang="en-US" dirty="0" smtClean="0"/>
              <a:t>Switching to the Header</a:t>
            </a:r>
            <a:endParaRPr lang="en-US" dirty="0"/>
          </a:p>
        </p:txBody>
      </p:sp>
      <p:pic>
        <p:nvPicPr>
          <p:cNvPr id="6" name="Picture 5" descr="CFig2-09.gif"/>
          <p:cNvPicPr>
            <a:picLocks noChangeAspect="1"/>
          </p:cNvPicPr>
          <p:nvPr/>
        </p:nvPicPr>
        <p:blipFill>
          <a:blip r:embed="rId2" cstate="print"/>
          <a:stretch>
            <a:fillRect/>
          </a:stretch>
        </p:blipFill>
        <p:spPr>
          <a:xfrm>
            <a:off x="4572000" y="3733800"/>
            <a:ext cx="4191000" cy="2476128"/>
          </a:xfrm>
          <a:prstGeom prst="rect">
            <a:avLst/>
          </a:prstGeom>
        </p:spPr>
      </p:pic>
    </p:spTree>
    <p:extLst>
      <p:ext uri="{BB962C8B-B14F-4D97-AF65-F5344CB8AC3E}">
        <p14:creationId xmlns="" xmlns:p14="http://schemas.microsoft.com/office/powerpoint/2010/main" val="2035619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Home on the Ribbon to display the Home </a:t>
            </a:r>
            <a:r>
              <a:rPr lang="en-US" dirty="0" smtClean="0"/>
              <a:t>tab</a:t>
            </a:r>
            <a:endParaRPr lang="en-US" dirty="0"/>
          </a:p>
          <a:p>
            <a:r>
              <a:rPr lang="en-US" dirty="0"/>
              <a:t>Click the Align </a:t>
            </a:r>
            <a:r>
              <a:rPr lang="en-US" dirty="0" smtClean="0"/>
              <a:t>Text</a:t>
            </a:r>
            <a:r>
              <a:rPr lang="en-US" b="1" dirty="0" smtClean="0"/>
              <a:t> </a:t>
            </a:r>
            <a:r>
              <a:rPr lang="en-US" dirty="0"/>
              <a:t>Right button (Home tab | Paragraph group) to right-align the current </a:t>
            </a:r>
            <a:r>
              <a:rPr lang="en-US" dirty="0" smtClean="0"/>
              <a:t>paragraph</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13</a:t>
            </a:fld>
            <a:endParaRPr lang="en-US" dirty="0"/>
          </a:p>
        </p:txBody>
      </p:sp>
      <p:sp>
        <p:nvSpPr>
          <p:cNvPr id="5" name="Title 4"/>
          <p:cNvSpPr>
            <a:spLocks noGrp="1"/>
          </p:cNvSpPr>
          <p:nvPr>
            <p:ph type="title"/>
          </p:nvPr>
        </p:nvSpPr>
        <p:spPr/>
        <p:txBody>
          <a:bodyPr/>
          <a:lstStyle/>
          <a:p>
            <a:r>
              <a:rPr lang="en-US" dirty="0" smtClean="0"/>
              <a:t>Right-Aligning a Paragraph</a:t>
            </a:r>
            <a:endParaRPr lang="en-US" dirty="0"/>
          </a:p>
        </p:txBody>
      </p:sp>
      <p:pic>
        <p:nvPicPr>
          <p:cNvPr id="6" name="Picture 5" descr="CFig2-10.gif"/>
          <p:cNvPicPr>
            <a:picLocks noChangeAspect="1"/>
          </p:cNvPicPr>
          <p:nvPr/>
        </p:nvPicPr>
        <p:blipFill>
          <a:blip r:embed="rId2" cstate="print"/>
          <a:stretch>
            <a:fillRect/>
          </a:stretch>
        </p:blipFill>
        <p:spPr>
          <a:xfrm>
            <a:off x="2819400" y="3581400"/>
            <a:ext cx="5154303" cy="2697956"/>
          </a:xfrm>
          <a:prstGeom prst="rect">
            <a:avLst/>
          </a:prstGeom>
        </p:spPr>
      </p:pic>
    </p:spTree>
    <p:extLst>
      <p:ext uri="{BB962C8B-B14F-4D97-AF65-F5344CB8AC3E}">
        <p14:creationId xmlns="" xmlns:p14="http://schemas.microsoft.com/office/powerpoint/2010/main" val="286762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Insert Page Number button (Header &amp; Footer Tools Design tab | Header &amp; Footer group) to display the Insert Page </a:t>
            </a:r>
            <a:r>
              <a:rPr lang="en-US" dirty="0" smtClean="0"/>
              <a:t>Number</a:t>
            </a:r>
          </a:p>
          <a:p>
            <a:r>
              <a:rPr lang="en-US" dirty="0" smtClean="0"/>
              <a:t>Point to the position at which you want to insert the page number, and then select the desired style in the gallery</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14</a:t>
            </a:fld>
            <a:endParaRPr lang="en-US" dirty="0"/>
          </a:p>
        </p:txBody>
      </p:sp>
      <p:sp>
        <p:nvSpPr>
          <p:cNvPr id="5" name="Title 4"/>
          <p:cNvSpPr>
            <a:spLocks noGrp="1"/>
          </p:cNvSpPr>
          <p:nvPr>
            <p:ph type="title"/>
          </p:nvPr>
        </p:nvSpPr>
        <p:spPr/>
        <p:txBody>
          <a:bodyPr/>
          <a:lstStyle/>
          <a:p>
            <a:r>
              <a:rPr lang="en-US" dirty="0" smtClean="0"/>
              <a:t>Inserting a Page Number</a:t>
            </a:r>
            <a:endParaRPr lang="en-US" dirty="0"/>
          </a:p>
        </p:txBody>
      </p:sp>
    </p:spTree>
    <p:extLst>
      <p:ext uri="{BB962C8B-B14F-4D97-AF65-F5344CB8AC3E}">
        <p14:creationId xmlns="" xmlns:p14="http://schemas.microsoft.com/office/powerpoint/2010/main" val="3164767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15</a:t>
            </a:fld>
            <a:endParaRPr lang="en-US" dirty="0"/>
          </a:p>
        </p:txBody>
      </p:sp>
      <p:sp>
        <p:nvSpPr>
          <p:cNvPr id="5" name="Title 4"/>
          <p:cNvSpPr>
            <a:spLocks noGrp="1"/>
          </p:cNvSpPr>
          <p:nvPr>
            <p:ph type="title"/>
          </p:nvPr>
        </p:nvSpPr>
        <p:spPr/>
        <p:txBody>
          <a:bodyPr/>
          <a:lstStyle/>
          <a:p>
            <a:r>
              <a:rPr lang="en-US" dirty="0"/>
              <a:t>Inserting a Page Number</a:t>
            </a:r>
          </a:p>
        </p:txBody>
      </p:sp>
      <p:pic>
        <p:nvPicPr>
          <p:cNvPr id="7" name="Content Placeholder 6" descr="CFig2-11.gif"/>
          <p:cNvPicPr>
            <a:picLocks noGrp="1" noChangeAspect="1"/>
          </p:cNvPicPr>
          <p:nvPr>
            <p:ph idx="1"/>
          </p:nvPr>
        </p:nvPicPr>
        <p:blipFill>
          <a:blip r:embed="rId2" cstate="print"/>
          <a:stretch>
            <a:fillRect/>
          </a:stretch>
        </p:blipFill>
        <p:spPr>
          <a:xfrm>
            <a:off x="1356718" y="1371600"/>
            <a:ext cx="6430564" cy="4865688"/>
          </a:xfrm>
        </p:spPr>
      </p:pic>
    </p:spTree>
    <p:extLst>
      <p:ext uri="{BB962C8B-B14F-4D97-AF65-F5344CB8AC3E}">
        <p14:creationId xmlns="" xmlns:p14="http://schemas.microsoft.com/office/powerpoint/2010/main" val="685899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Close Header and Footer button (Header &amp; Footer Tools Design tab | Close group) </a:t>
            </a:r>
            <a:r>
              <a:rPr lang="en-US" dirty="0" smtClean="0"/>
              <a:t>to close the header and switch back to the document text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16</a:t>
            </a:fld>
            <a:endParaRPr lang="en-US" dirty="0"/>
          </a:p>
        </p:txBody>
      </p:sp>
      <p:sp>
        <p:nvSpPr>
          <p:cNvPr id="5" name="Title 4"/>
          <p:cNvSpPr>
            <a:spLocks noGrp="1"/>
          </p:cNvSpPr>
          <p:nvPr>
            <p:ph type="title"/>
          </p:nvPr>
        </p:nvSpPr>
        <p:spPr/>
        <p:txBody>
          <a:bodyPr/>
          <a:lstStyle/>
          <a:p>
            <a:r>
              <a:rPr lang="en-US" dirty="0" smtClean="0"/>
              <a:t>Closing the Header</a:t>
            </a:r>
            <a:endParaRPr lang="en-US" dirty="0"/>
          </a:p>
        </p:txBody>
      </p:sp>
      <p:pic>
        <p:nvPicPr>
          <p:cNvPr id="6" name="Picture 5" descr="CFig2-13.gif"/>
          <p:cNvPicPr>
            <a:picLocks noChangeAspect="1"/>
          </p:cNvPicPr>
          <p:nvPr/>
        </p:nvPicPr>
        <p:blipFill>
          <a:blip r:embed="rId2" cstate="print"/>
          <a:stretch>
            <a:fillRect/>
          </a:stretch>
        </p:blipFill>
        <p:spPr>
          <a:xfrm>
            <a:off x="1981200" y="2971800"/>
            <a:ext cx="5257800" cy="3234779"/>
          </a:xfrm>
          <a:prstGeom prst="rect">
            <a:avLst/>
          </a:prstGeom>
        </p:spPr>
      </p:pic>
    </p:spTree>
    <p:extLst>
      <p:ext uri="{BB962C8B-B14F-4D97-AF65-F5344CB8AC3E}">
        <p14:creationId xmlns="" xmlns:p14="http://schemas.microsoft.com/office/powerpoint/2010/main" val="993267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Position the mouse pointer in the location where you want to type, in the center of the document window until a center icon appears below the I-beam</a:t>
            </a:r>
          </a:p>
          <a:p>
            <a:r>
              <a:rPr lang="en-US" dirty="0" smtClean="0"/>
              <a:t>Double-click to center the paragraph and mark the insertion point between the left and right margins</a:t>
            </a:r>
          </a:p>
          <a:p>
            <a:r>
              <a:rPr lang="en-US" dirty="0" smtClean="0"/>
              <a:t>Type the desired text and then press the ENTER key to position the insertion point on the next line</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17</a:t>
            </a:fld>
            <a:endParaRPr lang="en-US" dirty="0"/>
          </a:p>
        </p:txBody>
      </p:sp>
      <p:sp>
        <p:nvSpPr>
          <p:cNvPr id="5" name="Title 4"/>
          <p:cNvSpPr>
            <a:spLocks noGrp="1"/>
          </p:cNvSpPr>
          <p:nvPr>
            <p:ph type="title"/>
          </p:nvPr>
        </p:nvSpPr>
        <p:spPr/>
        <p:txBody>
          <a:bodyPr/>
          <a:lstStyle/>
          <a:p>
            <a:r>
              <a:rPr lang="en-US" dirty="0" smtClean="0"/>
              <a:t>Click and Type</a:t>
            </a:r>
            <a:endParaRPr lang="en-US" dirty="0"/>
          </a:p>
        </p:txBody>
      </p:sp>
    </p:spTree>
    <p:extLst>
      <p:ext uri="{BB962C8B-B14F-4D97-AF65-F5344CB8AC3E}">
        <p14:creationId xmlns="" xmlns:p14="http://schemas.microsoft.com/office/powerpoint/2010/main" val="4021250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18</a:t>
            </a:fld>
            <a:endParaRPr lang="en-US" dirty="0"/>
          </a:p>
        </p:txBody>
      </p:sp>
      <p:sp>
        <p:nvSpPr>
          <p:cNvPr id="5" name="Title 4"/>
          <p:cNvSpPr>
            <a:spLocks noGrp="1"/>
          </p:cNvSpPr>
          <p:nvPr>
            <p:ph type="title"/>
          </p:nvPr>
        </p:nvSpPr>
        <p:spPr/>
        <p:txBody>
          <a:bodyPr/>
          <a:lstStyle/>
          <a:p>
            <a:r>
              <a:rPr lang="en-US" dirty="0"/>
              <a:t>Click and Type</a:t>
            </a:r>
          </a:p>
        </p:txBody>
      </p:sp>
      <p:pic>
        <p:nvPicPr>
          <p:cNvPr id="7" name="Content Placeholder 6" descr="CFig2-15.gif"/>
          <p:cNvPicPr>
            <a:picLocks noGrp="1" noChangeAspect="1"/>
          </p:cNvPicPr>
          <p:nvPr>
            <p:ph idx="1"/>
          </p:nvPr>
        </p:nvPicPr>
        <p:blipFill>
          <a:blip r:embed="rId2" cstate="print"/>
          <a:stretch>
            <a:fillRect/>
          </a:stretch>
        </p:blipFill>
        <p:spPr>
          <a:xfrm>
            <a:off x="1410570" y="1371600"/>
            <a:ext cx="6322860" cy="4865688"/>
          </a:xfrm>
        </p:spPr>
      </p:pic>
    </p:spTree>
    <p:extLst>
      <p:ext uri="{BB962C8B-B14F-4D97-AF65-F5344CB8AC3E}">
        <p14:creationId xmlns="" xmlns:p14="http://schemas.microsoft.com/office/powerpoint/2010/main" val="266428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19</a:t>
            </a:fld>
            <a:endParaRPr lang="en-US" dirty="0"/>
          </a:p>
        </p:txBody>
      </p:sp>
      <p:sp>
        <p:nvSpPr>
          <p:cNvPr id="5" name="Title 4"/>
          <p:cNvSpPr>
            <a:spLocks noGrp="1"/>
          </p:cNvSpPr>
          <p:nvPr>
            <p:ph type="title"/>
          </p:nvPr>
        </p:nvSpPr>
        <p:spPr/>
        <p:txBody>
          <a:bodyPr/>
          <a:lstStyle/>
          <a:p>
            <a:r>
              <a:rPr lang="en-US" dirty="0" smtClean="0"/>
              <a:t>Shortcut Keys</a:t>
            </a:r>
            <a:endParaRPr lang="en-US" dirty="0"/>
          </a:p>
        </p:txBody>
      </p:sp>
      <p:pic>
        <p:nvPicPr>
          <p:cNvPr id="7" name="Content Placeholder 6" descr="Table2-01.gif"/>
          <p:cNvPicPr>
            <a:picLocks noGrp="1" noChangeAspect="1"/>
          </p:cNvPicPr>
          <p:nvPr>
            <p:ph idx="1"/>
          </p:nvPr>
        </p:nvPicPr>
        <p:blipFill>
          <a:blip r:embed="rId2" cstate="print"/>
          <a:stretch>
            <a:fillRect/>
          </a:stretch>
        </p:blipFill>
        <p:spPr>
          <a:xfrm>
            <a:off x="838200" y="1447800"/>
            <a:ext cx="7662960" cy="2432092"/>
          </a:xfrm>
        </p:spPr>
      </p:pic>
      <p:pic>
        <p:nvPicPr>
          <p:cNvPr id="8" name="Picture 7" descr="Table2-02.gif"/>
          <p:cNvPicPr>
            <a:picLocks noChangeAspect="1"/>
          </p:cNvPicPr>
          <p:nvPr/>
        </p:nvPicPr>
        <p:blipFill>
          <a:blip r:embed="rId3" cstate="print"/>
          <a:stretch>
            <a:fillRect/>
          </a:stretch>
        </p:blipFill>
        <p:spPr>
          <a:xfrm>
            <a:off x="838200" y="3886200"/>
            <a:ext cx="7698600" cy="2217859"/>
          </a:xfrm>
          <a:prstGeom prst="rect">
            <a:avLst/>
          </a:prstGeom>
        </p:spPr>
      </p:pic>
    </p:spTree>
    <p:extLst>
      <p:ext uri="{BB962C8B-B14F-4D97-AF65-F5344CB8AC3E}">
        <p14:creationId xmlns="" xmlns:p14="http://schemas.microsoft.com/office/powerpoint/2010/main" val="290563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r>
              <a:rPr lang="en-US" dirty="0" smtClean="0"/>
              <a:t>Describe </a:t>
            </a:r>
            <a:r>
              <a:rPr lang="en-US" dirty="0"/>
              <a:t>the MLA documentation </a:t>
            </a:r>
            <a:r>
              <a:rPr lang="en-US" dirty="0" smtClean="0"/>
              <a:t>style </a:t>
            </a:r>
            <a:r>
              <a:rPr lang="en-US" dirty="0"/>
              <a:t>for research papers</a:t>
            </a:r>
          </a:p>
          <a:p>
            <a:r>
              <a:rPr lang="en-US" dirty="0"/>
              <a:t>Change line and paragraph </a:t>
            </a:r>
            <a:r>
              <a:rPr lang="en-US" dirty="0" smtClean="0"/>
              <a:t>spacing </a:t>
            </a:r>
            <a:r>
              <a:rPr lang="en-US" dirty="0"/>
              <a:t>in a document</a:t>
            </a:r>
          </a:p>
          <a:p>
            <a:r>
              <a:rPr lang="en-US" dirty="0"/>
              <a:t>Modify a </a:t>
            </a:r>
            <a:r>
              <a:rPr lang="en-US" dirty="0" smtClean="0"/>
              <a:t>style</a:t>
            </a:r>
            <a:endParaRPr lang="en-US" dirty="0"/>
          </a:p>
          <a:p>
            <a:r>
              <a:rPr lang="en-US" dirty="0"/>
              <a:t>Use a header to number </a:t>
            </a:r>
            <a:r>
              <a:rPr lang="en-US" dirty="0" smtClean="0"/>
              <a:t>pages </a:t>
            </a:r>
            <a:r>
              <a:rPr lang="en-US" dirty="0"/>
              <a:t>of a document</a:t>
            </a:r>
          </a:p>
          <a:p>
            <a:r>
              <a:rPr lang="en-US" dirty="0"/>
              <a:t>Apply formatting using </a:t>
            </a:r>
            <a:r>
              <a:rPr lang="en-US" dirty="0" smtClean="0"/>
              <a:t>shortcut </a:t>
            </a:r>
            <a:r>
              <a:rPr lang="en-US" dirty="0"/>
              <a:t>keys</a:t>
            </a:r>
          </a:p>
          <a:p>
            <a:r>
              <a:rPr lang="en-US" dirty="0"/>
              <a:t>Modify paragraph </a:t>
            </a:r>
            <a:r>
              <a:rPr lang="en-US" dirty="0" smtClean="0"/>
              <a:t>indentation</a:t>
            </a:r>
          </a:p>
          <a:p>
            <a:r>
              <a:rPr lang="en-US" dirty="0" smtClean="0"/>
              <a:t>Insert and edit citations and their sources</a:t>
            </a:r>
            <a:endParaRPr lang="en-US" dirty="0"/>
          </a:p>
        </p:txBody>
      </p:sp>
      <p:sp>
        <p:nvSpPr>
          <p:cNvPr id="13" name="Title 12"/>
          <p:cNvSpPr>
            <a:spLocks noGrp="1"/>
          </p:cNvSpPr>
          <p:nvPr>
            <p:ph type="title"/>
          </p:nvPr>
        </p:nvSpPr>
        <p:spPr>
          <a:xfrm>
            <a:off x="152400" y="76200"/>
            <a:ext cx="8229600" cy="1219200"/>
          </a:xfrm>
        </p:spPr>
        <p:txBody>
          <a:bodyPr/>
          <a:lstStyle/>
          <a:p>
            <a:r>
              <a:rPr lang="en-US" dirty="0" smtClean="0"/>
              <a:t>Objectives</a:t>
            </a:r>
            <a:endParaRPr lang="en-US" dirty="0"/>
          </a:p>
        </p:txBody>
      </p:sp>
      <p:sp>
        <p:nvSpPr>
          <p:cNvPr id="15" name="Footer Placeholder 14"/>
          <p:cNvSpPr>
            <a:spLocks noGrp="1"/>
          </p:cNvSpPr>
          <p:nvPr>
            <p:ph type="ftr" sz="quarter" idx="11"/>
          </p:nvPr>
        </p:nvSpPr>
        <p:spPr/>
        <p:txBody>
          <a:bodyPr/>
          <a:lstStyle/>
          <a:p>
            <a:r>
              <a:rPr lang="en-US" smtClean="0"/>
              <a:t>Creating a Research Paper with Citations and References</a:t>
            </a:r>
            <a:endParaRPr lang="en-US" dirty="0"/>
          </a:p>
        </p:txBody>
      </p:sp>
      <p:sp>
        <p:nvSpPr>
          <p:cNvPr id="16" name="Slide Number Placeholder 15"/>
          <p:cNvSpPr>
            <a:spLocks noGrp="1"/>
          </p:cNvSpPr>
          <p:nvPr>
            <p:ph type="sldNum" sz="quarter" idx="12"/>
          </p:nvPr>
        </p:nvSpPr>
        <p:spPr/>
        <p:txBody>
          <a:bodyPr/>
          <a:lstStyle/>
          <a:p>
            <a:fld id="{C5B040E3-E7AD-4D6F-84F3-0CFC8A5C384E}" type="slidenum">
              <a:rPr lang="en-US" smtClean="0"/>
              <a:pPr/>
              <a:t>2</a:t>
            </a:fld>
            <a:endParaRPr lang="en-US" dirty="0"/>
          </a:p>
        </p:txBody>
      </p:sp>
    </p:spTree>
    <p:extLst>
      <p:ext uri="{BB962C8B-B14F-4D97-AF65-F5344CB8AC3E}">
        <p14:creationId xmlns="" xmlns:p14="http://schemas.microsoft.com/office/powerpoint/2010/main" val="3093366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If </a:t>
            </a:r>
            <a:r>
              <a:rPr lang="en-US" dirty="0"/>
              <a:t>the rulers are not displayed, click the View Ruler button on the vertical scroll bar to display the horizontal and vertical rulers on the </a:t>
            </a:r>
            <a:r>
              <a:rPr lang="en-US" dirty="0" smtClean="0"/>
              <a:t>screen</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20</a:t>
            </a:fld>
            <a:endParaRPr lang="en-US" dirty="0"/>
          </a:p>
        </p:txBody>
      </p:sp>
      <p:sp>
        <p:nvSpPr>
          <p:cNvPr id="5" name="Title 4"/>
          <p:cNvSpPr>
            <a:spLocks noGrp="1"/>
          </p:cNvSpPr>
          <p:nvPr>
            <p:ph type="title"/>
          </p:nvPr>
        </p:nvSpPr>
        <p:spPr/>
        <p:txBody>
          <a:bodyPr/>
          <a:lstStyle/>
          <a:p>
            <a:r>
              <a:rPr lang="en-US" dirty="0" smtClean="0"/>
              <a:t>Displaying the Rulers</a:t>
            </a:r>
            <a:endParaRPr lang="en-US" dirty="0"/>
          </a:p>
        </p:txBody>
      </p:sp>
      <p:pic>
        <p:nvPicPr>
          <p:cNvPr id="7" name="Picture 6" descr="CFig2-17.gif"/>
          <p:cNvPicPr>
            <a:picLocks noChangeAspect="1"/>
          </p:cNvPicPr>
          <p:nvPr/>
        </p:nvPicPr>
        <p:blipFill>
          <a:blip r:embed="rId2" cstate="print"/>
          <a:stretch>
            <a:fillRect/>
          </a:stretch>
        </p:blipFill>
        <p:spPr>
          <a:xfrm>
            <a:off x="1905000" y="2971800"/>
            <a:ext cx="5562600" cy="3270200"/>
          </a:xfrm>
          <a:prstGeom prst="rect">
            <a:avLst/>
          </a:prstGeom>
        </p:spPr>
      </p:pic>
    </p:spTree>
    <p:extLst>
      <p:ext uri="{BB962C8B-B14F-4D97-AF65-F5344CB8AC3E}">
        <p14:creationId xmlns="" xmlns:p14="http://schemas.microsoft.com/office/powerpoint/2010/main" val="3477408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With the insertion point in the paragraph to be indented, drag the First Line Indent marker to the desired location on the ruler to set the location for the first-line indent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21</a:t>
            </a:fld>
            <a:endParaRPr lang="en-US" dirty="0"/>
          </a:p>
        </p:txBody>
      </p:sp>
      <p:sp>
        <p:nvSpPr>
          <p:cNvPr id="5" name="Title 4"/>
          <p:cNvSpPr>
            <a:spLocks noGrp="1"/>
          </p:cNvSpPr>
          <p:nvPr>
            <p:ph type="title"/>
          </p:nvPr>
        </p:nvSpPr>
        <p:spPr/>
        <p:txBody>
          <a:bodyPr/>
          <a:lstStyle/>
          <a:p>
            <a:r>
              <a:rPr lang="en-US" dirty="0" smtClean="0"/>
              <a:t>First-Line Indenting Paragraphs</a:t>
            </a:r>
            <a:endParaRPr lang="en-US" dirty="0"/>
          </a:p>
        </p:txBody>
      </p:sp>
      <p:pic>
        <p:nvPicPr>
          <p:cNvPr id="7" name="Picture 6" descr="CFig2-19.gif"/>
          <p:cNvPicPr>
            <a:picLocks noChangeAspect="1"/>
          </p:cNvPicPr>
          <p:nvPr/>
        </p:nvPicPr>
        <p:blipFill>
          <a:blip r:embed="rId2" cstate="print"/>
          <a:stretch>
            <a:fillRect/>
          </a:stretch>
        </p:blipFill>
        <p:spPr>
          <a:xfrm>
            <a:off x="2057400" y="3429000"/>
            <a:ext cx="4648200" cy="2814340"/>
          </a:xfrm>
          <a:prstGeom prst="rect">
            <a:avLst/>
          </a:prstGeom>
        </p:spPr>
      </p:pic>
    </p:spTree>
    <p:extLst>
      <p:ext uri="{BB962C8B-B14F-4D97-AF65-F5344CB8AC3E}">
        <p14:creationId xmlns="" xmlns:p14="http://schemas.microsoft.com/office/powerpoint/2010/main" val="3096298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Word </a:t>
            </a:r>
            <a:r>
              <a:rPr lang="en-US" dirty="0"/>
              <a:t>provides an </a:t>
            </a:r>
            <a:r>
              <a:rPr lang="en-US" b="1" dirty="0"/>
              <a:t>AutoCorrect </a:t>
            </a:r>
            <a:r>
              <a:rPr lang="en-US" dirty="0"/>
              <a:t>feature that automatically corrects </a:t>
            </a:r>
            <a:r>
              <a:rPr lang="en-US" dirty="0" smtClean="0"/>
              <a:t>certain typing, spelling, capitalization, or grammar errors </a:t>
            </a:r>
            <a:r>
              <a:rPr lang="en-US" dirty="0"/>
              <a:t>as you type </a:t>
            </a:r>
            <a:r>
              <a:rPr lang="en-US" dirty="0" smtClean="0"/>
              <a:t>a document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22</a:t>
            </a:fld>
            <a:endParaRPr lang="en-US" dirty="0"/>
          </a:p>
        </p:txBody>
      </p:sp>
      <p:sp>
        <p:nvSpPr>
          <p:cNvPr id="5" name="Title 4"/>
          <p:cNvSpPr>
            <a:spLocks noGrp="1"/>
          </p:cNvSpPr>
          <p:nvPr>
            <p:ph type="title"/>
          </p:nvPr>
        </p:nvSpPr>
        <p:spPr/>
        <p:txBody>
          <a:bodyPr/>
          <a:lstStyle/>
          <a:p>
            <a:r>
              <a:rPr lang="en-US" dirty="0" smtClean="0"/>
              <a:t>AutoCorrecting as You Type</a:t>
            </a:r>
            <a:endParaRPr lang="en-US" dirty="0"/>
          </a:p>
        </p:txBody>
      </p:sp>
      <p:pic>
        <p:nvPicPr>
          <p:cNvPr id="6" name="Picture 5" descr="CFig2-23.gif"/>
          <p:cNvPicPr>
            <a:picLocks noChangeAspect="1"/>
          </p:cNvPicPr>
          <p:nvPr/>
        </p:nvPicPr>
        <p:blipFill>
          <a:blip r:embed="rId2" cstate="print"/>
          <a:stretch>
            <a:fillRect/>
          </a:stretch>
        </p:blipFill>
        <p:spPr>
          <a:xfrm>
            <a:off x="1447800" y="3429000"/>
            <a:ext cx="6098651" cy="2739628"/>
          </a:xfrm>
          <a:prstGeom prst="rect">
            <a:avLst/>
          </a:prstGeom>
        </p:spPr>
      </p:pic>
    </p:spTree>
    <p:extLst>
      <p:ext uri="{BB962C8B-B14F-4D97-AF65-F5344CB8AC3E}">
        <p14:creationId xmlns="" xmlns:p14="http://schemas.microsoft.com/office/powerpoint/2010/main" val="3281163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smtClean="0"/>
              <a:t>Position </a:t>
            </a:r>
            <a:r>
              <a:rPr lang="en-US" sz="2400" dirty="0"/>
              <a:t>the mouse pointer in the text automatically corrected by Word </a:t>
            </a:r>
            <a:r>
              <a:rPr lang="en-US" sz="2400" dirty="0" smtClean="0"/>
              <a:t>to display a small blue box below the automatically corrected word</a:t>
            </a:r>
          </a:p>
          <a:p>
            <a:r>
              <a:rPr lang="en-US" sz="2400" dirty="0" smtClean="0"/>
              <a:t>Point to the small blue box to display the AutoCorrect Options button</a:t>
            </a:r>
          </a:p>
          <a:p>
            <a:r>
              <a:rPr lang="en-US" sz="2400" dirty="0" smtClean="0"/>
              <a:t>Click the AutoCorrect Options button to display the AutoCorrect Options menu</a:t>
            </a:r>
          </a:p>
          <a:p>
            <a:r>
              <a:rPr lang="en-US" sz="2400" dirty="0" smtClean="0"/>
              <a:t>Press the ESCAPE key to remove the AutoCorrect Options menu from the screen</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23</a:t>
            </a:fld>
            <a:endParaRPr lang="en-US" dirty="0"/>
          </a:p>
        </p:txBody>
      </p:sp>
      <p:sp>
        <p:nvSpPr>
          <p:cNvPr id="5" name="Title 4"/>
          <p:cNvSpPr>
            <a:spLocks noGrp="1"/>
          </p:cNvSpPr>
          <p:nvPr>
            <p:ph type="title"/>
          </p:nvPr>
        </p:nvSpPr>
        <p:spPr/>
        <p:txBody>
          <a:bodyPr/>
          <a:lstStyle/>
          <a:p>
            <a:r>
              <a:rPr lang="en-US" dirty="0" smtClean="0"/>
              <a:t>Using the AutoCorrect Options Button</a:t>
            </a:r>
            <a:endParaRPr lang="en-US" dirty="0"/>
          </a:p>
        </p:txBody>
      </p:sp>
      <p:pic>
        <p:nvPicPr>
          <p:cNvPr id="6" name="Picture 5" descr="CFig2-25.gif"/>
          <p:cNvPicPr>
            <a:picLocks noChangeAspect="1"/>
          </p:cNvPicPr>
          <p:nvPr/>
        </p:nvPicPr>
        <p:blipFill>
          <a:blip r:embed="rId2" cstate="print"/>
          <a:stretch>
            <a:fillRect/>
          </a:stretch>
        </p:blipFill>
        <p:spPr>
          <a:xfrm>
            <a:off x="3124200" y="4572000"/>
            <a:ext cx="5308119" cy="1648420"/>
          </a:xfrm>
          <a:prstGeom prst="rect">
            <a:avLst/>
          </a:prstGeom>
        </p:spPr>
      </p:pic>
    </p:spTree>
    <p:extLst>
      <p:ext uri="{BB962C8B-B14F-4D97-AF65-F5344CB8AC3E}">
        <p14:creationId xmlns="" xmlns:p14="http://schemas.microsoft.com/office/powerpoint/2010/main" val="653497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Click File on the Ribbon to open the Backstage view</a:t>
            </a:r>
          </a:p>
          <a:p>
            <a:r>
              <a:rPr lang="en-US" dirty="0" smtClean="0"/>
              <a:t>Click Options in the Backstage view to display the Word Options dialog box</a:t>
            </a:r>
          </a:p>
          <a:p>
            <a:r>
              <a:rPr lang="en-US" dirty="0" smtClean="0"/>
              <a:t>Click Proofing in the left pane to display proofing options in the right pane</a:t>
            </a:r>
          </a:p>
          <a:p>
            <a:r>
              <a:rPr lang="en-US" dirty="0" smtClean="0"/>
              <a:t>Click the AutoCorrect Options button in the right pane to display the AutoCorrect dialog box</a:t>
            </a:r>
          </a:p>
          <a:p>
            <a:r>
              <a:rPr lang="en-US" dirty="0" smtClean="0"/>
              <a:t>When Word displays the AutoCorrect dialog box, type the word you want to replace in the Replace text box, and the word to replace with in the With text box</a:t>
            </a:r>
          </a:p>
          <a:p>
            <a:r>
              <a:rPr lang="en-US" dirty="0" smtClean="0"/>
              <a:t>Click the Add button</a:t>
            </a:r>
          </a:p>
          <a:p>
            <a:r>
              <a:rPr lang="en-US" dirty="0" smtClean="0"/>
              <a:t>Click the OK button</a:t>
            </a:r>
          </a:p>
          <a:p>
            <a:r>
              <a:rPr lang="en-US" dirty="0" smtClean="0"/>
              <a:t>Click the OK button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24</a:t>
            </a:fld>
            <a:endParaRPr lang="en-US" dirty="0"/>
          </a:p>
        </p:txBody>
      </p:sp>
      <p:sp>
        <p:nvSpPr>
          <p:cNvPr id="5" name="Title 4"/>
          <p:cNvSpPr>
            <a:spLocks noGrp="1"/>
          </p:cNvSpPr>
          <p:nvPr>
            <p:ph type="title"/>
          </p:nvPr>
        </p:nvSpPr>
        <p:spPr/>
        <p:txBody>
          <a:bodyPr/>
          <a:lstStyle/>
          <a:p>
            <a:r>
              <a:rPr lang="en-US" dirty="0" smtClean="0"/>
              <a:t>Creating an AutoCorrect Entry</a:t>
            </a:r>
            <a:endParaRPr lang="en-US" dirty="0"/>
          </a:p>
        </p:txBody>
      </p:sp>
    </p:spTree>
    <p:extLst>
      <p:ext uri="{BB962C8B-B14F-4D97-AF65-F5344CB8AC3E}">
        <p14:creationId xmlns="" xmlns:p14="http://schemas.microsoft.com/office/powerpoint/2010/main" val="2323937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25</a:t>
            </a:fld>
            <a:endParaRPr lang="en-US" dirty="0"/>
          </a:p>
        </p:txBody>
      </p:sp>
      <p:sp>
        <p:nvSpPr>
          <p:cNvPr id="5" name="Title 4"/>
          <p:cNvSpPr>
            <a:spLocks noGrp="1"/>
          </p:cNvSpPr>
          <p:nvPr>
            <p:ph type="title"/>
          </p:nvPr>
        </p:nvSpPr>
        <p:spPr/>
        <p:txBody>
          <a:bodyPr/>
          <a:lstStyle/>
          <a:p>
            <a:r>
              <a:rPr lang="en-US" dirty="0"/>
              <a:t>Creating an AutoCorrect Entry</a:t>
            </a:r>
          </a:p>
        </p:txBody>
      </p:sp>
      <p:pic>
        <p:nvPicPr>
          <p:cNvPr id="7" name="Content Placeholder 6" descr="CFig2-27.gif"/>
          <p:cNvPicPr>
            <a:picLocks noGrp="1" noChangeAspect="1"/>
          </p:cNvPicPr>
          <p:nvPr>
            <p:ph idx="1"/>
          </p:nvPr>
        </p:nvPicPr>
        <p:blipFill>
          <a:blip r:embed="rId2" cstate="print"/>
          <a:stretch>
            <a:fillRect/>
          </a:stretch>
        </p:blipFill>
        <p:spPr>
          <a:xfrm>
            <a:off x="1149977" y="1371600"/>
            <a:ext cx="6844045" cy="4865688"/>
          </a:xfrm>
        </p:spPr>
      </p:pic>
    </p:spTree>
    <p:extLst>
      <p:ext uri="{BB962C8B-B14F-4D97-AF65-F5344CB8AC3E}">
        <p14:creationId xmlns="" xmlns:p14="http://schemas.microsoft.com/office/powerpoint/2010/main" val="3356067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References on the Ribbon to display the References tab</a:t>
            </a:r>
          </a:p>
          <a:p>
            <a:r>
              <a:rPr lang="en-US" dirty="0" smtClean="0"/>
              <a:t>Click </a:t>
            </a:r>
            <a:r>
              <a:rPr lang="en-US" dirty="0"/>
              <a:t>the Bibliography Style box arrow (References tab | Citations &amp; Bibliography group) to display a gallery of predefined documentation </a:t>
            </a:r>
            <a:r>
              <a:rPr lang="en-US" dirty="0" smtClean="0"/>
              <a:t>styles</a:t>
            </a:r>
          </a:p>
          <a:p>
            <a:r>
              <a:rPr lang="en-US" dirty="0" smtClean="0"/>
              <a:t>Click the desired style in the Bibliography Style gallery to change the documentation style </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26</a:t>
            </a:fld>
            <a:endParaRPr lang="en-US" dirty="0"/>
          </a:p>
        </p:txBody>
      </p:sp>
      <p:sp>
        <p:nvSpPr>
          <p:cNvPr id="5" name="Title 4"/>
          <p:cNvSpPr>
            <a:spLocks noGrp="1"/>
          </p:cNvSpPr>
          <p:nvPr>
            <p:ph type="title"/>
          </p:nvPr>
        </p:nvSpPr>
        <p:spPr/>
        <p:txBody>
          <a:bodyPr/>
          <a:lstStyle/>
          <a:p>
            <a:r>
              <a:rPr lang="en-US" dirty="0" smtClean="0"/>
              <a:t>Changing the Bibliography Style</a:t>
            </a:r>
            <a:endParaRPr lang="en-US" dirty="0"/>
          </a:p>
        </p:txBody>
      </p:sp>
    </p:spTree>
    <p:extLst>
      <p:ext uri="{BB962C8B-B14F-4D97-AF65-F5344CB8AC3E}">
        <p14:creationId xmlns="" xmlns:p14="http://schemas.microsoft.com/office/powerpoint/2010/main" val="602586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27</a:t>
            </a:fld>
            <a:endParaRPr lang="en-US" dirty="0"/>
          </a:p>
        </p:txBody>
      </p:sp>
      <p:sp>
        <p:nvSpPr>
          <p:cNvPr id="5" name="Title 4"/>
          <p:cNvSpPr>
            <a:spLocks noGrp="1"/>
          </p:cNvSpPr>
          <p:nvPr>
            <p:ph type="title"/>
          </p:nvPr>
        </p:nvSpPr>
        <p:spPr/>
        <p:txBody>
          <a:bodyPr/>
          <a:lstStyle/>
          <a:p>
            <a:r>
              <a:rPr lang="en-US" dirty="0"/>
              <a:t>Changing the Bibliography Style</a:t>
            </a:r>
          </a:p>
        </p:txBody>
      </p:sp>
      <p:pic>
        <p:nvPicPr>
          <p:cNvPr id="7" name="Content Placeholder 6" descr="CFig2-28.gif"/>
          <p:cNvPicPr>
            <a:picLocks noGrp="1" noChangeAspect="1"/>
          </p:cNvPicPr>
          <p:nvPr>
            <p:ph idx="1"/>
          </p:nvPr>
        </p:nvPicPr>
        <p:blipFill>
          <a:blip r:embed="rId2" cstate="print"/>
          <a:stretch>
            <a:fillRect/>
          </a:stretch>
        </p:blipFill>
        <p:spPr>
          <a:xfrm>
            <a:off x="1781198" y="1371600"/>
            <a:ext cx="5581603" cy="4865688"/>
          </a:xfrm>
        </p:spPr>
      </p:pic>
    </p:spTree>
    <p:extLst>
      <p:ext uri="{BB962C8B-B14F-4D97-AF65-F5344CB8AC3E}">
        <p14:creationId xmlns="" xmlns:p14="http://schemas.microsoft.com/office/powerpoint/2010/main" val="1576039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Click </a:t>
            </a:r>
            <a:r>
              <a:rPr lang="en-US" dirty="0"/>
              <a:t>the Insert Citation button (References tab | Citations &amp; Bibliography group) to display the Insert Citation </a:t>
            </a:r>
            <a:r>
              <a:rPr lang="en-US" dirty="0" smtClean="0"/>
              <a:t>menu</a:t>
            </a:r>
          </a:p>
          <a:p>
            <a:r>
              <a:rPr lang="en-US" dirty="0" smtClean="0"/>
              <a:t>Click </a:t>
            </a:r>
            <a:r>
              <a:rPr lang="en-US" dirty="0"/>
              <a:t>Add New Source on the Insert Citation menu to display the Create Source dialog </a:t>
            </a:r>
            <a:r>
              <a:rPr lang="en-US" dirty="0" smtClean="0"/>
              <a:t>box</a:t>
            </a:r>
          </a:p>
          <a:p>
            <a:r>
              <a:rPr lang="en-US" dirty="0" smtClean="0"/>
              <a:t>Click the Type of Source box arrow, and then click the type of source you are adding</a:t>
            </a:r>
          </a:p>
          <a:p>
            <a:r>
              <a:rPr lang="en-US" dirty="0" smtClean="0"/>
              <a:t>Type the source information in the appropriate text boxes, and then click the OK button to insert the citation in the document at the location of the insertion point</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28</a:t>
            </a:fld>
            <a:endParaRPr lang="en-US" dirty="0"/>
          </a:p>
        </p:txBody>
      </p:sp>
      <p:sp>
        <p:nvSpPr>
          <p:cNvPr id="5" name="Title 4"/>
          <p:cNvSpPr>
            <a:spLocks noGrp="1"/>
          </p:cNvSpPr>
          <p:nvPr>
            <p:ph type="title"/>
          </p:nvPr>
        </p:nvSpPr>
        <p:spPr/>
        <p:txBody>
          <a:bodyPr/>
          <a:lstStyle/>
          <a:p>
            <a:r>
              <a:rPr lang="en-US" dirty="0" smtClean="0"/>
              <a:t>Inserting a Citation </a:t>
            </a:r>
            <a:br>
              <a:rPr lang="en-US" dirty="0" smtClean="0"/>
            </a:br>
            <a:r>
              <a:rPr lang="en-US" dirty="0" smtClean="0"/>
              <a:t>and Creating Its Source</a:t>
            </a:r>
            <a:endParaRPr lang="en-US" dirty="0"/>
          </a:p>
        </p:txBody>
      </p:sp>
    </p:spTree>
    <p:extLst>
      <p:ext uri="{BB962C8B-B14F-4D97-AF65-F5344CB8AC3E}">
        <p14:creationId xmlns="" xmlns:p14="http://schemas.microsoft.com/office/powerpoint/2010/main" val="3800523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29</a:t>
            </a:fld>
            <a:endParaRPr lang="en-US" dirty="0"/>
          </a:p>
        </p:txBody>
      </p:sp>
      <p:sp>
        <p:nvSpPr>
          <p:cNvPr id="5" name="Title 4"/>
          <p:cNvSpPr>
            <a:spLocks noGrp="1"/>
          </p:cNvSpPr>
          <p:nvPr>
            <p:ph type="title"/>
          </p:nvPr>
        </p:nvSpPr>
        <p:spPr/>
        <p:txBody>
          <a:bodyPr/>
          <a:lstStyle/>
          <a:p>
            <a:r>
              <a:rPr lang="en-US" dirty="0"/>
              <a:t>Inserting a Citation </a:t>
            </a:r>
            <a:br>
              <a:rPr lang="en-US" dirty="0"/>
            </a:br>
            <a:r>
              <a:rPr lang="en-US" dirty="0"/>
              <a:t>and Creating Its Source</a:t>
            </a:r>
          </a:p>
        </p:txBody>
      </p:sp>
      <p:pic>
        <p:nvPicPr>
          <p:cNvPr id="7" name="Content Placeholder 6" descr="CFig2-31.gif"/>
          <p:cNvPicPr>
            <a:picLocks noGrp="1" noChangeAspect="1"/>
          </p:cNvPicPr>
          <p:nvPr>
            <p:ph idx="1"/>
          </p:nvPr>
        </p:nvPicPr>
        <p:blipFill>
          <a:blip r:embed="rId2" cstate="print"/>
          <a:stretch>
            <a:fillRect/>
          </a:stretch>
        </p:blipFill>
        <p:spPr>
          <a:xfrm>
            <a:off x="2209800" y="1524000"/>
            <a:ext cx="4428360" cy="2884488"/>
          </a:xfrm>
        </p:spPr>
      </p:pic>
      <p:pic>
        <p:nvPicPr>
          <p:cNvPr id="8" name="Picture 7" descr="CFig2-32.gif"/>
          <p:cNvPicPr>
            <a:picLocks noChangeAspect="1"/>
          </p:cNvPicPr>
          <p:nvPr/>
        </p:nvPicPr>
        <p:blipFill>
          <a:blip r:embed="rId3" cstate="print"/>
          <a:stretch>
            <a:fillRect/>
          </a:stretch>
        </p:blipFill>
        <p:spPr>
          <a:xfrm>
            <a:off x="1066800" y="4648200"/>
            <a:ext cx="6629400" cy="1521396"/>
          </a:xfrm>
          <a:prstGeom prst="rect">
            <a:avLst/>
          </a:prstGeom>
        </p:spPr>
      </p:pic>
    </p:spTree>
    <p:extLst>
      <p:ext uri="{BB962C8B-B14F-4D97-AF65-F5344CB8AC3E}">
        <p14:creationId xmlns="" xmlns:p14="http://schemas.microsoft.com/office/powerpoint/2010/main" val="1200802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Add </a:t>
            </a:r>
            <a:r>
              <a:rPr lang="en-US" dirty="0"/>
              <a:t>a footnote to a </a:t>
            </a:r>
            <a:r>
              <a:rPr lang="en-US" dirty="0" smtClean="0"/>
              <a:t>document</a:t>
            </a:r>
            <a:endParaRPr lang="en-US" dirty="0"/>
          </a:p>
          <a:p>
            <a:r>
              <a:rPr lang="en-US" dirty="0"/>
              <a:t>Insert a manual page </a:t>
            </a:r>
            <a:r>
              <a:rPr lang="en-US" dirty="0" smtClean="0"/>
              <a:t>break</a:t>
            </a:r>
            <a:endParaRPr lang="en-US" dirty="0"/>
          </a:p>
          <a:p>
            <a:r>
              <a:rPr lang="en-US" dirty="0"/>
              <a:t>Create a bibliographical list of </a:t>
            </a:r>
            <a:r>
              <a:rPr lang="en-US" dirty="0" smtClean="0"/>
              <a:t>sources</a:t>
            </a:r>
            <a:endParaRPr lang="en-US" dirty="0"/>
          </a:p>
          <a:p>
            <a:r>
              <a:rPr lang="en-US" dirty="0"/>
              <a:t>Cut, copy, and paste </a:t>
            </a:r>
            <a:r>
              <a:rPr lang="en-US" dirty="0" smtClean="0"/>
              <a:t>text</a:t>
            </a:r>
            <a:endParaRPr lang="en-US" dirty="0"/>
          </a:p>
          <a:p>
            <a:r>
              <a:rPr lang="en-US" dirty="0"/>
              <a:t>Find text and replace </a:t>
            </a:r>
            <a:r>
              <a:rPr lang="en-US" dirty="0" smtClean="0"/>
              <a:t>text</a:t>
            </a:r>
            <a:endParaRPr lang="en-US" dirty="0"/>
          </a:p>
          <a:p>
            <a:r>
              <a:rPr lang="en-US" dirty="0"/>
              <a:t>Find a </a:t>
            </a:r>
            <a:r>
              <a:rPr lang="en-US" dirty="0" smtClean="0"/>
              <a:t>synonym</a:t>
            </a:r>
            <a:endParaRPr lang="en-US" dirty="0"/>
          </a:p>
          <a:p>
            <a:r>
              <a:rPr lang="en-US" dirty="0"/>
              <a:t>Use the Research task pane to </a:t>
            </a:r>
            <a:r>
              <a:rPr lang="en-US" dirty="0" smtClean="0"/>
              <a:t>look </a:t>
            </a:r>
            <a:r>
              <a:rPr lang="en-US" dirty="0"/>
              <a:t>up </a:t>
            </a:r>
            <a:r>
              <a:rPr lang="en-US" dirty="0" smtClean="0"/>
              <a:t>information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a:t>
            </a:fld>
            <a:endParaRPr lang="en-US" dirty="0"/>
          </a:p>
        </p:txBody>
      </p:sp>
      <p:sp>
        <p:nvSpPr>
          <p:cNvPr id="5" name="Title 4"/>
          <p:cNvSpPr>
            <a:spLocks noGrp="1"/>
          </p:cNvSpPr>
          <p:nvPr>
            <p:ph type="title"/>
          </p:nvPr>
        </p:nvSpPr>
        <p:spPr/>
        <p:txBody>
          <a:bodyPr/>
          <a:lstStyle/>
          <a:p>
            <a:r>
              <a:rPr lang="en-US" dirty="0" smtClean="0"/>
              <a:t>Objectives</a:t>
            </a:r>
            <a:endParaRPr lang="en-US" dirty="0"/>
          </a:p>
        </p:txBody>
      </p:sp>
    </p:spTree>
    <p:extLst>
      <p:ext uri="{BB962C8B-B14F-4D97-AF65-F5344CB8AC3E}">
        <p14:creationId xmlns="" xmlns:p14="http://schemas.microsoft.com/office/powerpoint/2010/main" val="31426220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somewhere in the citation to be edited, which selects the citation and displays the Citation Options box arrow</a:t>
            </a:r>
          </a:p>
          <a:p>
            <a:r>
              <a:rPr lang="en-US" dirty="0" smtClean="0"/>
              <a:t>Click the Citation Options box arrow to display the Citation Options menu</a:t>
            </a:r>
          </a:p>
          <a:p>
            <a:r>
              <a:rPr lang="en-US" dirty="0" smtClean="0"/>
              <a:t>Click Edit Citation on the Citation Options menu to display the Edit Citation dialog box</a:t>
            </a:r>
          </a:p>
          <a:p>
            <a:r>
              <a:rPr lang="en-US" dirty="0" smtClean="0"/>
              <a:t>Change the information as necessary in the Edit Citation dialog box, and then click the OK button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30</a:t>
            </a:fld>
            <a:endParaRPr lang="en-US" dirty="0"/>
          </a:p>
        </p:txBody>
      </p:sp>
      <p:sp>
        <p:nvSpPr>
          <p:cNvPr id="5" name="Title 4"/>
          <p:cNvSpPr>
            <a:spLocks noGrp="1"/>
          </p:cNvSpPr>
          <p:nvPr>
            <p:ph type="title"/>
          </p:nvPr>
        </p:nvSpPr>
        <p:spPr/>
        <p:txBody>
          <a:bodyPr/>
          <a:lstStyle/>
          <a:p>
            <a:r>
              <a:rPr lang="en-US" dirty="0" smtClean="0"/>
              <a:t>Editing a Citation</a:t>
            </a:r>
            <a:endParaRPr lang="en-US" dirty="0"/>
          </a:p>
        </p:txBody>
      </p:sp>
    </p:spTree>
    <p:extLst>
      <p:ext uri="{BB962C8B-B14F-4D97-AF65-F5344CB8AC3E}">
        <p14:creationId xmlns="" xmlns:p14="http://schemas.microsoft.com/office/powerpoint/2010/main" val="3272873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31</a:t>
            </a:fld>
            <a:endParaRPr lang="en-US" dirty="0"/>
          </a:p>
        </p:txBody>
      </p:sp>
      <p:sp>
        <p:nvSpPr>
          <p:cNvPr id="5" name="Title 4"/>
          <p:cNvSpPr>
            <a:spLocks noGrp="1"/>
          </p:cNvSpPr>
          <p:nvPr>
            <p:ph type="title"/>
          </p:nvPr>
        </p:nvSpPr>
        <p:spPr/>
        <p:txBody>
          <a:bodyPr/>
          <a:lstStyle/>
          <a:p>
            <a:r>
              <a:rPr lang="en-US" dirty="0"/>
              <a:t>Editing a Citation</a:t>
            </a:r>
          </a:p>
        </p:txBody>
      </p:sp>
      <p:pic>
        <p:nvPicPr>
          <p:cNvPr id="7" name="Content Placeholder 6" descr="CFig2-34.gif"/>
          <p:cNvPicPr>
            <a:picLocks noGrp="1" noChangeAspect="1"/>
          </p:cNvPicPr>
          <p:nvPr>
            <p:ph idx="1"/>
          </p:nvPr>
        </p:nvPicPr>
        <p:blipFill>
          <a:blip r:embed="rId2" cstate="print"/>
          <a:stretch>
            <a:fillRect/>
          </a:stretch>
        </p:blipFill>
        <p:spPr>
          <a:xfrm>
            <a:off x="152400" y="2250678"/>
            <a:ext cx="8839200" cy="3107531"/>
          </a:xfrm>
        </p:spPr>
      </p:pic>
    </p:spTree>
    <p:extLst>
      <p:ext uri="{BB962C8B-B14F-4D97-AF65-F5344CB8AC3E}">
        <p14:creationId xmlns="" xmlns:p14="http://schemas.microsoft.com/office/powerpoint/2010/main" val="625081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Insert Footnote button (References tab | Footnotes group) to display a note reference mark (a superscripted 1) in two places: (1) in the document window at the location of the insertion point and (2) at the bottom of the page where the footnote will be positioned, just below a separator </a:t>
            </a:r>
            <a:r>
              <a:rPr lang="en-US" dirty="0" smtClean="0"/>
              <a:t>line</a:t>
            </a:r>
          </a:p>
          <a:p>
            <a:r>
              <a:rPr lang="en-US" dirty="0" smtClean="0"/>
              <a:t>Type the footnote text</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32</a:t>
            </a:fld>
            <a:endParaRPr lang="en-US" dirty="0"/>
          </a:p>
        </p:txBody>
      </p:sp>
      <p:sp>
        <p:nvSpPr>
          <p:cNvPr id="5" name="Title 4"/>
          <p:cNvSpPr>
            <a:spLocks noGrp="1"/>
          </p:cNvSpPr>
          <p:nvPr>
            <p:ph type="title"/>
          </p:nvPr>
        </p:nvSpPr>
        <p:spPr/>
        <p:txBody>
          <a:bodyPr/>
          <a:lstStyle/>
          <a:p>
            <a:r>
              <a:rPr lang="en-US" dirty="0" smtClean="0"/>
              <a:t>Inserting a Footnote Reference Mark</a:t>
            </a:r>
            <a:endParaRPr lang="en-US" dirty="0"/>
          </a:p>
        </p:txBody>
      </p:sp>
    </p:spTree>
    <p:extLst>
      <p:ext uri="{BB962C8B-B14F-4D97-AF65-F5344CB8AC3E}">
        <p14:creationId xmlns="" xmlns:p14="http://schemas.microsoft.com/office/powerpoint/2010/main" val="22312411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33</a:t>
            </a:fld>
            <a:endParaRPr lang="en-US" dirty="0"/>
          </a:p>
        </p:txBody>
      </p:sp>
      <p:sp>
        <p:nvSpPr>
          <p:cNvPr id="5" name="Title 4"/>
          <p:cNvSpPr>
            <a:spLocks noGrp="1"/>
          </p:cNvSpPr>
          <p:nvPr>
            <p:ph type="title"/>
          </p:nvPr>
        </p:nvSpPr>
        <p:spPr/>
        <p:txBody>
          <a:bodyPr/>
          <a:lstStyle/>
          <a:p>
            <a:r>
              <a:rPr lang="en-US" dirty="0"/>
              <a:t>Inserting a Footnote Reference Mark</a:t>
            </a:r>
          </a:p>
        </p:txBody>
      </p:sp>
      <p:pic>
        <p:nvPicPr>
          <p:cNvPr id="7" name="Content Placeholder 6" descr="CFig2-37.gif"/>
          <p:cNvPicPr>
            <a:picLocks noGrp="1" noChangeAspect="1"/>
          </p:cNvPicPr>
          <p:nvPr>
            <p:ph idx="1"/>
          </p:nvPr>
        </p:nvPicPr>
        <p:blipFill>
          <a:blip r:embed="rId2" cstate="print"/>
          <a:stretch>
            <a:fillRect/>
          </a:stretch>
        </p:blipFill>
        <p:spPr>
          <a:xfrm>
            <a:off x="1857225" y="1371600"/>
            <a:ext cx="5429550" cy="4865688"/>
          </a:xfrm>
        </p:spPr>
      </p:pic>
    </p:spTree>
    <p:extLst>
      <p:ext uri="{BB962C8B-B14F-4D97-AF65-F5344CB8AC3E}">
        <p14:creationId xmlns="" xmlns:p14="http://schemas.microsoft.com/office/powerpoint/2010/main" val="30178008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Insert Citation button (References tab | Citations &amp; Bibliography group) to display the </a:t>
            </a:r>
            <a:r>
              <a:rPr lang="en-US" dirty="0" smtClean="0"/>
              <a:t>Insert Citation menu</a:t>
            </a:r>
          </a:p>
          <a:p>
            <a:r>
              <a:rPr lang="en-US" dirty="0" smtClean="0"/>
              <a:t>Click </a:t>
            </a:r>
            <a:r>
              <a:rPr lang="en-US" dirty="0"/>
              <a:t>Add New Placeholder on the Insert Citation menu to display the Placeholder Name dialog </a:t>
            </a:r>
            <a:r>
              <a:rPr lang="en-US" dirty="0" smtClean="0"/>
              <a:t>box</a:t>
            </a:r>
          </a:p>
          <a:p>
            <a:r>
              <a:rPr lang="en-US" dirty="0" smtClean="0"/>
              <a:t>Click the placeholder name, and then click the OK button</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34</a:t>
            </a:fld>
            <a:endParaRPr lang="en-US" dirty="0"/>
          </a:p>
        </p:txBody>
      </p:sp>
      <p:sp>
        <p:nvSpPr>
          <p:cNvPr id="5" name="Title 4"/>
          <p:cNvSpPr>
            <a:spLocks noGrp="1"/>
          </p:cNvSpPr>
          <p:nvPr>
            <p:ph type="title"/>
          </p:nvPr>
        </p:nvSpPr>
        <p:spPr/>
        <p:txBody>
          <a:bodyPr/>
          <a:lstStyle/>
          <a:p>
            <a:r>
              <a:rPr lang="en-US" dirty="0" smtClean="0"/>
              <a:t>Inserting a Citation Placeholder</a:t>
            </a:r>
            <a:endParaRPr lang="en-US" dirty="0"/>
          </a:p>
        </p:txBody>
      </p:sp>
      <p:pic>
        <p:nvPicPr>
          <p:cNvPr id="6" name="Picture 5" descr="CFig2-39.gif"/>
          <p:cNvPicPr>
            <a:picLocks noChangeAspect="1"/>
          </p:cNvPicPr>
          <p:nvPr/>
        </p:nvPicPr>
        <p:blipFill>
          <a:blip r:embed="rId2" cstate="print"/>
          <a:stretch>
            <a:fillRect/>
          </a:stretch>
        </p:blipFill>
        <p:spPr>
          <a:xfrm>
            <a:off x="3200400" y="4495800"/>
            <a:ext cx="4289590" cy="1767780"/>
          </a:xfrm>
          <a:prstGeom prst="rect">
            <a:avLst/>
          </a:prstGeom>
        </p:spPr>
      </p:pic>
    </p:spTree>
    <p:extLst>
      <p:ext uri="{BB962C8B-B14F-4D97-AF65-F5344CB8AC3E}">
        <p14:creationId xmlns="" xmlns:p14="http://schemas.microsoft.com/office/powerpoint/2010/main" val="1720298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Click somewhere in the citation placeholder to be edited to select the citation placeholder</a:t>
            </a:r>
          </a:p>
          <a:p>
            <a:r>
              <a:rPr lang="en-US" dirty="0" smtClean="0"/>
              <a:t>Click the Citation Options box arrow to display the Citation Options menu</a:t>
            </a:r>
          </a:p>
          <a:p>
            <a:r>
              <a:rPr lang="en-US" dirty="0" smtClean="0"/>
              <a:t>Click Edit Source on the Citation Options menu to display the Edit Source dialog box</a:t>
            </a:r>
          </a:p>
          <a:p>
            <a:r>
              <a:rPr lang="en-US" dirty="0" smtClean="0"/>
              <a:t>If necessary, click the Type of Source box arrow and then select the type of source</a:t>
            </a:r>
          </a:p>
          <a:p>
            <a:r>
              <a:rPr lang="en-US" dirty="0" smtClean="0"/>
              <a:t>Enter the source information, and then click the OK button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35</a:t>
            </a:fld>
            <a:endParaRPr lang="en-US" dirty="0"/>
          </a:p>
        </p:txBody>
      </p:sp>
      <p:sp>
        <p:nvSpPr>
          <p:cNvPr id="5" name="Title 4"/>
          <p:cNvSpPr>
            <a:spLocks noGrp="1"/>
          </p:cNvSpPr>
          <p:nvPr>
            <p:ph type="title"/>
          </p:nvPr>
        </p:nvSpPr>
        <p:spPr/>
        <p:txBody>
          <a:bodyPr/>
          <a:lstStyle/>
          <a:p>
            <a:r>
              <a:rPr lang="en-US" dirty="0" smtClean="0"/>
              <a:t>Editing a Source</a:t>
            </a:r>
            <a:endParaRPr lang="en-US" dirty="0"/>
          </a:p>
        </p:txBody>
      </p:sp>
    </p:spTree>
    <p:extLst>
      <p:ext uri="{BB962C8B-B14F-4D97-AF65-F5344CB8AC3E}">
        <p14:creationId xmlns="" xmlns:p14="http://schemas.microsoft.com/office/powerpoint/2010/main" val="264560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36</a:t>
            </a:fld>
            <a:endParaRPr lang="en-US" dirty="0"/>
          </a:p>
        </p:txBody>
      </p:sp>
      <p:sp>
        <p:nvSpPr>
          <p:cNvPr id="5" name="Title 4"/>
          <p:cNvSpPr>
            <a:spLocks noGrp="1"/>
          </p:cNvSpPr>
          <p:nvPr>
            <p:ph type="title"/>
          </p:nvPr>
        </p:nvSpPr>
        <p:spPr/>
        <p:txBody>
          <a:bodyPr/>
          <a:lstStyle/>
          <a:p>
            <a:r>
              <a:rPr lang="en-US" dirty="0"/>
              <a:t>Editing a Source</a:t>
            </a:r>
          </a:p>
        </p:txBody>
      </p:sp>
      <p:pic>
        <p:nvPicPr>
          <p:cNvPr id="7" name="Content Placeholder 6" descr="CFig2-44.gif"/>
          <p:cNvPicPr>
            <a:picLocks noGrp="1" noChangeAspect="1"/>
          </p:cNvPicPr>
          <p:nvPr>
            <p:ph idx="1"/>
          </p:nvPr>
        </p:nvPicPr>
        <p:blipFill>
          <a:blip r:embed="rId2" cstate="print"/>
          <a:stretch>
            <a:fillRect/>
          </a:stretch>
        </p:blipFill>
        <p:spPr>
          <a:xfrm>
            <a:off x="186027" y="1371600"/>
            <a:ext cx="8771945" cy="4865688"/>
          </a:xfrm>
        </p:spPr>
      </p:pic>
    </p:spTree>
    <p:extLst>
      <p:ext uri="{BB962C8B-B14F-4D97-AF65-F5344CB8AC3E}">
        <p14:creationId xmlns="" xmlns:p14="http://schemas.microsoft.com/office/powerpoint/2010/main" val="3003807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the Word Count indicator on the status bar to display the Word Count dialog box</a:t>
            </a:r>
          </a:p>
          <a:p>
            <a:r>
              <a:rPr lang="en-US" dirty="0" smtClean="0"/>
              <a:t>If necessary, place a check mark in the ‘Include textboxes, footnotes and endnotes’ check box</a:t>
            </a:r>
          </a:p>
          <a:p>
            <a:r>
              <a:rPr lang="en-US" dirty="0" smtClean="0"/>
              <a:t>Click the Close button to close the dialog box</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37</a:t>
            </a:fld>
            <a:endParaRPr lang="en-US" dirty="0"/>
          </a:p>
        </p:txBody>
      </p:sp>
      <p:sp>
        <p:nvSpPr>
          <p:cNvPr id="5" name="Title 4"/>
          <p:cNvSpPr>
            <a:spLocks noGrp="1"/>
          </p:cNvSpPr>
          <p:nvPr>
            <p:ph type="title"/>
          </p:nvPr>
        </p:nvSpPr>
        <p:spPr/>
        <p:txBody>
          <a:bodyPr/>
          <a:lstStyle/>
          <a:p>
            <a:r>
              <a:rPr lang="en-US" dirty="0" smtClean="0"/>
              <a:t>Counting Words</a:t>
            </a:r>
            <a:endParaRPr lang="en-US" dirty="0"/>
          </a:p>
        </p:txBody>
      </p:sp>
    </p:spTree>
    <p:extLst>
      <p:ext uri="{BB962C8B-B14F-4D97-AF65-F5344CB8AC3E}">
        <p14:creationId xmlns="" xmlns:p14="http://schemas.microsoft.com/office/powerpoint/2010/main" val="610881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38</a:t>
            </a:fld>
            <a:endParaRPr lang="en-US" dirty="0"/>
          </a:p>
        </p:txBody>
      </p:sp>
      <p:sp>
        <p:nvSpPr>
          <p:cNvPr id="5" name="Title 4"/>
          <p:cNvSpPr>
            <a:spLocks noGrp="1"/>
          </p:cNvSpPr>
          <p:nvPr>
            <p:ph type="title"/>
          </p:nvPr>
        </p:nvSpPr>
        <p:spPr/>
        <p:txBody>
          <a:bodyPr/>
          <a:lstStyle/>
          <a:p>
            <a:r>
              <a:rPr lang="en-US" dirty="0"/>
              <a:t>Counting Words</a:t>
            </a:r>
          </a:p>
        </p:txBody>
      </p:sp>
      <p:pic>
        <p:nvPicPr>
          <p:cNvPr id="7" name="Content Placeholder 6" descr="CFig2-47.gif"/>
          <p:cNvPicPr>
            <a:picLocks noGrp="1" noChangeAspect="1"/>
          </p:cNvPicPr>
          <p:nvPr>
            <p:ph idx="1"/>
          </p:nvPr>
        </p:nvPicPr>
        <p:blipFill>
          <a:blip r:embed="rId2" cstate="print"/>
          <a:stretch>
            <a:fillRect/>
          </a:stretch>
        </p:blipFill>
        <p:spPr>
          <a:xfrm>
            <a:off x="1344047" y="1371600"/>
            <a:ext cx="6455906" cy="4865688"/>
          </a:xfrm>
        </p:spPr>
      </p:pic>
    </p:spTree>
    <p:extLst>
      <p:ext uri="{BB962C8B-B14F-4D97-AF65-F5344CB8AC3E}">
        <p14:creationId xmlns="" xmlns:p14="http://schemas.microsoft.com/office/powerpoint/2010/main" val="2270733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Position the insertion point where you wish to insert the page break</a:t>
            </a:r>
          </a:p>
          <a:p>
            <a:r>
              <a:rPr lang="en-US" dirty="0" smtClean="0"/>
              <a:t>Click Insert on the Ribbon to display the Insert tab</a:t>
            </a:r>
          </a:p>
          <a:p>
            <a:r>
              <a:rPr lang="en-US" dirty="0" smtClean="0"/>
              <a:t>Click </a:t>
            </a:r>
            <a:r>
              <a:rPr lang="en-US" dirty="0"/>
              <a:t>the Page Break button (Insert tab | Pages group) to insert a manual page break immediately to the left of the insertion point and position the insertion point immediately below the manual page break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39</a:t>
            </a:fld>
            <a:endParaRPr lang="en-US" dirty="0"/>
          </a:p>
        </p:txBody>
      </p:sp>
      <p:sp>
        <p:nvSpPr>
          <p:cNvPr id="5" name="Title 4"/>
          <p:cNvSpPr>
            <a:spLocks noGrp="1"/>
          </p:cNvSpPr>
          <p:nvPr>
            <p:ph type="title"/>
          </p:nvPr>
        </p:nvSpPr>
        <p:spPr/>
        <p:txBody>
          <a:bodyPr/>
          <a:lstStyle/>
          <a:p>
            <a:r>
              <a:rPr lang="en-US" dirty="0" smtClean="0"/>
              <a:t>Page Breaking Manually</a:t>
            </a:r>
            <a:endParaRPr lang="en-US" dirty="0"/>
          </a:p>
        </p:txBody>
      </p:sp>
    </p:spTree>
    <p:extLst>
      <p:ext uri="{BB962C8B-B14F-4D97-AF65-F5344CB8AC3E}">
        <p14:creationId xmlns="" xmlns:p14="http://schemas.microsoft.com/office/powerpoint/2010/main" val="8931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a:t>
            </a:fld>
            <a:endParaRPr lang="en-US" dirty="0"/>
          </a:p>
        </p:txBody>
      </p:sp>
      <p:sp>
        <p:nvSpPr>
          <p:cNvPr id="5" name="Title 4"/>
          <p:cNvSpPr>
            <a:spLocks noGrp="1"/>
          </p:cNvSpPr>
          <p:nvPr>
            <p:ph type="title"/>
          </p:nvPr>
        </p:nvSpPr>
        <p:spPr/>
        <p:txBody>
          <a:bodyPr/>
          <a:lstStyle/>
          <a:p>
            <a:r>
              <a:rPr lang="en-US" dirty="0" smtClean="0"/>
              <a:t>Project – Research Paper</a:t>
            </a:r>
            <a:endParaRPr lang="en-US" dirty="0"/>
          </a:p>
        </p:txBody>
      </p:sp>
      <p:pic>
        <p:nvPicPr>
          <p:cNvPr id="7" name="Content Placeholder 6" descr="CFig2-01.gif"/>
          <p:cNvPicPr>
            <a:picLocks noGrp="1" noChangeAspect="1"/>
          </p:cNvPicPr>
          <p:nvPr>
            <p:ph idx="1"/>
          </p:nvPr>
        </p:nvPicPr>
        <p:blipFill>
          <a:blip r:embed="rId2" cstate="print"/>
          <a:stretch>
            <a:fillRect/>
          </a:stretch>
        </p:blipFill>
        <p:spPr>
          <a:xfrm>
            <a:off x="2696682" y="1371600"/>
            <a:ext cx="3750635" cy="4865688"/>
          </a:xfrm>
        </p:spPr>
      </p:pic>
    </p:spTree>
    <p:extLst>
      <p:ext uri="{BB962C8B-B14F-4D97-AF65-F5344CB8AC3E}">
        <p14:creationId xmlns="" xmlns:p14="http://schemas.microsoft.com/office/powerpoint/2010/main" val="33723145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40</a:t>
            </a:fld>
            <a:endParaRPr lang="en-US" dirty="0"/>
          </a:p>
        </p:txBody>
      </p:sp>
      <p:sp>
        <p:nvSpPr>
          <p:cNvPr id="5" name="Title 4"/>
          <p:cNvSpPr>
            <a:spLocks noGrp="1"/>
          </p:cNvSpPr>
          <p:nvPr>
            <p:ph type="title"/>
          </p:nvPr>
        </p:nvSpPr>
        <p:spPr/>
        <p:txBody>
          <a:bodyPr/>
          <a:lstStyle/>
          <a:p>
            <a:r>
              <a:rPr lang="en-US" dirty="0"/>
              <a:t>Page Breaking Manually</a:t>
            </a:r>
          </a:p>
        </p:txBody>
      </p:sp>
      <p:pic>
        <p:nvPicPr>
          <p:cNvPr id="7" name="Content Placeholder 6" descr="CFig2-52.gif"/>
          <p:cNvPicPr>
            <a:picLocks noGrp="1" noChangeAspect="1"/>
          </p:cNvPicPr>
          <p:nvPr>
            <p:ph idx="1"/>
          </p:nvPr>
        </p:nvPicPr>
        <p:blipFill>
          <a:blip r:embed="rId2" cstate="print"/>
          <a:stretch>
            <a:fillRect/>
          </a:stretch>
        </p:blipFill>
        <p:spPr>
          <a:xfrm>
            <a:off x="1987103" y="1371600"/>
            <a:ext cx="5169794" cy="4865688"/>
          </a:xfrm>
        </p:spPr>
      </p:pic>
    </p:spTree>
    <p:extLst>
      <p:ext uri="{BB962C8B-B14F-4D97-AF65-F5344CB8AC3E}">
        <p14:creationId xmlns="" xmlns:p14="http://schemas.microsoft.com/office/powerpoint/2010/main" val="17918457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Home on the Ribbon to display the Home </a:t>
            </a:r>
            <a:r>
              <a:rPr lang="en-US" dirty="0" smtClean="0"/>
              <a:t>tab</a:t>
            </a:r>
          </a:p>
          <a:p>
            <a:r>
              <a:rPr lang="en-US" dirty="0" smtClean="0"/>
              <a:t>With the insertion point in the paragraph to be modified, click the desired style in the Styles gallery</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41</a:t>
            </a:fld>
            <a:endParaRPr lang="en-US" dirty="0"/>
          </a:p>
        </p:txBody>
      </p:sp>
      <p:sp>
        <p:nvSpPr>
          <p:cNvPr id="5" name="Title 4"/>
          <p:cNvSpPr>
            <a:spLocks noGrp="1"/>
          </p:cNvSpPr>
          <p:nvPr>
            <p:ph type="title"/>
          </p:nvPr>
        </p:nvSpPr>
        <p:spPr/>
        <p:txBody>
          <a:bodyPr/>
          <a:lstStyle/>
          <a:p>
            <a:r>
              <a:rPr lang="en-US" dirty="0" smtClean="0"/>
              <a:t>Applying a Style</a:t>
            </a:r>
            <a:endParaRPr lang="en-US" dirty="0"/>
          </a:p>
        </p:txBody>
      </p:sp>
      <p:pic>
        <p:nvPicPr>
          <p:cNvPr id="6" name="Picture 5" descr="CFig2-53.gif"/>
          <p:cNvPicPr>
            <a:picLocks noChangeAspect="1"/>
          </p:cNvPicPr>
          <p:nvPr/>
        </p:nvPicPr>
        <p:blipFill>
          <a:blip r:embed="rId2" cstate="print"/>
          <a:stretch>
            <a:fillRect/>
          </a:stretch>
        </p:blipFill>
        <p:spPr>
          <a:xfrm>
            <a:off x="3352800" y="3429000"/>
            <a:ext cx="3352800" cy="2851551"/>
          </a:xfrm>
          <a:prstGeom prst="rect">
            <a:avLst/>
          </a:prstGeom>
        </p:spPr>
      </p:pic>
    </p:spTree>
    <p:extLst>
      <p:ext uri="{BB962C8B-B14F-4D97-AF65-F5344CB8AC3E}">
        <p14:creationId xmlns="" xmlns:p14="http://schemas.microsoft.com/office/powerpoint/2010/main" val="580847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Click References on the Ribbon to display the References tab</a:t>
            </a:r>
          </a:p>
          <a:p>
            <a:r>
              <a:rPr lang="en-US" dirty="0" smtClean="0"/>
              <a:t>With the insertion point positioned where the bibliographical list is to be inserted, click the Bibliography button to display the Bibliography gallery</a:t>
            </a:r>
          </a:p>
          <a:p>
            <a:r>
              <a:rPr lang="en-US" dirty="0" smtClean="0"/>
              <a:t>Click </a:t>
            </a:r>
            <a:r>
              <a:rPr lang="en-US" dirty="0"/>
              <a:t>Insert Bibliography in the Bibliography gallery to insert a list of sources at the location of the insertion point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42</a:t>
            </a:fld>
            <a:endParaRPr lang="en-US" dirty="0"/>
          </a:p>
        </p:txBody>
      </p:sp>
      <p:sp>
        <p:nvSpPr>
          <p:cNvPr id="5" name="Title 4"/>
          <p:cNvSpPr>
            <a:spLocks noGrp="1"/>
          </p:cNvSpPr>
          <p:nvPr>
            <p:ph type="title"/>
          </p:nvPr>
        </p:nvSpPr>
        <p:spPr/>
        <p:txBody>
          <a:bodyPr/>
          <a:lstStyle/>
          <a:p>
            <a:r>
              <a:rPr lang="en-US" dirty="0" smtClean="0"/>
              <a:t>Creating a Bibliographical List</a:t>
            </a:r>
            <a:endParaRPr lang="en-US" dirty="0"/>
          </a:p>
        </p:txBody>
      </p:sp>
    </p:spTree>
    <p:extLst>
      <p:ext uri="{BB962C8B-B14F-4D97-AF65-F5344CB8AC3E}">
        <p14:creationId xmlns="" xmlns:p14="http://schemas.microsoft.com/office/powerpoint/2010/main" val="259033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43</a:t>
            </a:fld>
            <a:endParaRPr lang="en-US" dirty="0"/>
          </a:p>
        </p:txBody>
      </p:sp>
      <p:sp>
        <p:nvSpPr>
          <p:cNvPr id="5" name="Title 4"/>
          <p:cNvSpPr>
            <a:spLocks noGrp="1"/>
          </p:cNvSpPr>
          <p:nvPr>
            <p:ph type="title"/>
          </p:nvPr>
        </p:nvSpPr>
        <p:spPr/>
        <p:txBody>
          <a:bodyPr/>
          <a:lstStyle/>
          <a:p>
            <a:r>
              <a:rPr lang="en-US" dirty="0"/>
              <a:t>Creating a Bibliographical List</a:t>
            </a:r>
          </a:p>
        </p:txBody>
      </p:sp>
      <p:pic>
        <p:nvPicPr>
          <p:cNvPr id="7" name="Content Placeholder 6" descr="CFig2-55.gif"/>
          <p:cNvPicPr>
            <a:picLocks noGrp="1" noChangeAspect="1"/>
          </p:cNvPicPr>
          <p:nvPr>
            <p:ph idx="1"/>
          </p:nvPr>
        </p:nvPicPr>
        <p:blipFill>
          <a:blip r:embed="rId2" cstate="print"/>
          <a:stretch>
            <a:fillRect/>
          </a:stretch>
        </p:blipFill>
        <p:spPr>
          <a:xfrm>
            <a:off x="152400" y="1762968"/>
            <a:ext cx="8839200" cy="4082951"/>
          </a:xfrm>
        </p:spPr>
      </p:pic>
    </p:spTree>
    <p:extLst>
      <p:ext uri="{BB962C8B-B14F-4D97-AF65-F5344CB8AC3E}">
        <p14:creationId xmlns="" xmlns:p14="http://schemas.microsoft.com/office/powerpoint/2010/main" val="557538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Click </a:t>
            </a:r>
            <a:r>
              <a:rPr lang="en-US" dirty="0"/>
              <a:t>the Manage Sources button (References tab | Citations &amp; Bibliography group) to display the Source Manager dialog </a:t>
            </a:r>
            <a:r>
              <a:rPr lang="en-US" dirty="0" smtClean="0"/>
              <a:t>box</a:t>
            </a:r>
            <a:endParaRPr lang="en-US" dirty="0"/>
          </a:p>
          <a:p>
            <a:r>
              <a:rPr lang="en-US" dirty="0"/>
              <a:t>Click the source you wish to </a:t>
            </a:r>
            <a:r>
              <a:rPr lang="en-US" dirty="0" smtClean="0"/>
              <a:t>edit</a:t>
            </a:r>
            <a:r>
              <a:rPr lang="en-US" b="1" dirty="0" smtClean="0"/>
              <a:t> </a:t>
            </a:r>
            <a:r>
              <a:rPr lang="en-US" dirty="0"/>
              <a:t>in the Current </a:t>
            </a:r>
            <a:r>
              <a:rPr lang="en-US" dirty="0" smtClean="0"/>
              <a:t>List</a:t>
            </a:r>
          </a:p>
          <a:p>
            <a:r>
              <a:rPr lang="en-US" dirty="0" smtClean="0"/>
              <a:t>Click the Edit button to display the Edit Source dialog box</a:t>
            </a:r>
          </a:p>
          <a:p>
            <a:r>
              <a:rPr lang="en-US" dirty="0" smtClean="0"/>
              <a:t>Make the desired changes to the source, and then click the OK button</a:t>
            </a:r>
          </a:p>
          <a:p>
            <a:r>
              <a:rPr lang="en-US" dirty="0" smtClean="0"/>
              <a:t>If necessary, click Yes to update all occurrences of the source</a:t>
            </a:r>
          </a:p>
          <a:p>
            <a:r>
              <a:rPr lang="en-US" dirty="0" smtClean="0"/>
              <a:t>Click the Close button to update the list of sources in the document and close the dialog box</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44</a:t>
            </a:fld>
            <a:endParaRPr lang="en-US" dirty="0"/>
          </a:p>
        </p:txBody>
      </p:sp>
      <p:sp>
        <p:nvSpPr>
          <p:cNvPr id="5" name="Title 4"/>
          <p:cNvSpPr>
            <a:spLocks noGrp="1"/>
          </p:cNvSpPr>
          <p:nvPr>
            <p:ph type="title"/>
          </p:nvPr>
        </p:nvSpPr>
        <p:spPr/>
        <p:txBody>
          <a:bodyPr/>
          <a:lstStyle/>
          <a:p>
            <a:r>
              <a:rPr lang="en-US" dirty="0" smtClean="0"/>
              <a:t>Modifying a Source and Updating the Bibliographical List</a:t>
            </a:r>
            <a:endParaRPr lang="en-US" dirty="0"/>
          </a:p>
        </p:txBody>
      </p:sp>
    </p:spTree>
    <p:extLst>
      <p:ext uri="{BB962C8B-B14F-4D97-AF65-F5344CB8AC3E}">
        <p14:creationId xmlns="" xmlns:p14="http://schemas.microsoft.com/office/powerpoint/2010/main" val="1411877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45</a:t>
            </a:fld>
            <a:endParaRPr lang="en-US" dirty="0"/>
          </a:p>
        </p:txBody>
      </p:sp>
      <p:sp>
        <p:nvSpPr>
          <p:cNvPr id="5" name="Title 4"/>
          <p:cNvSpPr>
            <a:spLocks noGrp="1"/>
          </p:cNvSpPr>
          <p:nvPr>
            <p:ph type="title"/>
          </p:nvPr>
        </p:nvSpPr>
        <p:spPr/>
        <p:txBody>
          <a:bodyPr/>
          <a:lstStyle/>
          <a:p>
            <a:r>
              <a:rPr lang="en-US" dirty="0"/>
              <a:t>Modifying a Source and Updating the Bibliographical List</a:t>
            </a:r>
          </a:p>
        </p:txBody>
      </p:sp>
      <p:pic>
        <p:nvPicPr>
          <p:cNvPr id="7" name="Content Placeholder 6" descr="CFig2-56.gif"/>
          <p:cNvPicPr>
            <a:picLocks noGrp="1" noChangeAspect="1"/>
          </p:cNvPicPr>
          <p:nvPr>
            <p:ph idx="1"/>
          </p:nvPr>
        </p:nvPicPr>
        <p:blipFill>
          <a:blip r:embed="rId2" cstate="print"/>
          <a:stretch>
            <a:fillRect/>
          </a:stretch>
        </p:blipFill>
        <p:spPr>
          <a:xfrm>
            <a:off x="1873063" y="1371600"/>
            <a:ext cx="5397873" cy="4865688"/>
          </a:xfrm>
        </p:spPr>
      </p:pic>
    </p:spTree>
    <p:extLst>
      <p:ext uri="{BB962C8B-B14F-4D97-AF65-F5344CB8AC3E}">
        <p14:creationId xmlns="" xmlns:p14="http://schemas.microsoft.com/office/powerpoint/2010/main" val="1514616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somewhere in the field to select it</a:t>
            </a:r>
          </a:p>
          <a:p>
            <a:r>
              <a:rPr lang="en-US" dirty="0" smtClean="0"/>
              <a:t>Press CTRL+SHIFT+F9 to convert the selected field to regular text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46</a:t>
            </a:fld>
            <a:endParaRPr lang="en-US" dirty="0"/>
          </a:p>
        </p:txBody>
      </p:sp>
      <p:sp>
        <p:nvSpPr>
          <p:cNvPr id="5" name="Title 4"/>
          <p:cNvSpPr>
            <a:spLocks noGrp="1"/>
          </p:cNvSpPr>
          <p:nvPr>
            <p:ph type="title"/>
          </p:nvPr>
        </p:nvSpPr>
        <p:spPr/>
        <p:txBody>
          <a:bodyPr/>
          <a:lstStyle/>
          <a:p>
            <a:r>
              <a:rPr lang="en-US" dirty="0" smtClean="0"/>
              <a:t>Converting a Field to Regular Text</a:t>
            </a:r>
            <a:endParaRPr lang="en-US" dirty="0"/>
          </a:p>
        </p:txBody>
      </p:sp>
      <p:pic>
        <p:nvPicPr>
          <p:cNvPr id="6" name="Picture 5" descr="CFig2-58.gif"/>
          <p:cNvPicPr>
            <a:picLocks noChangeAspect="1"/>
          </p:cNvPicPr>
          <p:nvPr/>
        </p:nvPicPr>
        <p:blipFill>
          <a:blip r:embed="rId2" cstate="print"/>
          <a:stretch>
            <a:fillRect/>
          </a:stretch>
        </p:blipFill>
        <p:spPr>
          <a:xfrm>
            <a:off x="1066800" y="3200400"/>
            <a:ext cx="7052133" cy="2816721"/>
          </a:xfrm>
          <a:prstGeom prst="rect">
            <a:avLst/>
          </a:prstGeom>
        </p:spPr>
      </p:pic>
    </p:spTree>
    <p:extLst>
      <p:ext uri="{BB962C8B-B14F-4D97-AF65-F5344CB8AC3E}">
        <p14:creationId xmlns="" xmlns:p14="http://schemas.microsoft.com/office/powerpoint/2010/main" val="41509236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the Previous Page button or Next Page button on the vertical scroll bar to scroll through the document</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47</a:t>
            </a:fld>
            <a:endParaRPr lang="en-US" dirty="0"/>
          </a:p>
        </p:txBody>
      </p:sp>
      <p:sp>
        <p:nvSpPr>
          <p:cNvPr id="5" name="Title 4"/>
          <p:cNvSpPr>
            <a:spLocks noGrp="1"/>
          </p:cNvSpPr>
          <p:nvPr>
            <p:ph type="title"/>
          </p:nvPr>
        </p:nvSpPr>
        <p:spPr/>
        <p:txBody>
          <a:bodyPr/>
          <a:lstStyle/>
          <a:p>
            <a:r>
              <a:rPr lang="en-US" dirty="0" smtClean="0"/>
              <a:t>Scrolling Page by Page </a:t>
            </a:r>
            <a:br>
              <a:rPr lang="en-US" dirty="0" smtClean="0"/>
            </a:br>
            <a:r>
              <a:rPr lang="en-US" dirty="0" smtClean="0"/>
              <a:t>through a Document</a:t>
            </a:r>
            <a:endParaRPr lang="en-US" dirty="0"/>
          </a:p>
        </p:txBody>
      </p:sp>
      <p:pic>
        <p:nvPicPr>
          <p:cNvPr id="6" name="Picture 5" descr="CFig2-60.gif"/>
          <p:cNvPicPr>
            <a:picLocks noChangeAspect="1"/>
          </p:cNvPicPr>
          <p:nvPr/>
        </p:nvPicPr>
        <p:blipFill>
          <a:blip r:embed="rId2" cstate="print"/>
          <a:stretch>
            <a:fillRect/>
          </a:stretch>
        </p:blipFill>
        <p:spPr>
          <a:xfrm>
            <a:off x="3200399" y="2667000"/>
            <a:ext cx="5617097" cy="3505200"/>
          </a:xfrm>
          <a:prstGeom prst="rect">
            <a:avLst/>
          </a:prstGeom>
        </p:spPr>
      </p:pic>
    </p:spTree>
    <p:extLst>
      <p:ext uri="{BB962C8B-B14F-4D97-AF65-F5344CB8AC3E}">
        <p14:creationId xmlns="" xmlns:p14="http://schemas.microsoft.com/office/powerpoint/2010/main" val="30555906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Select the item to be copied</a:t>
            </a:r>
          </a:p>
          <a:p>
            <a:r>
              <a:rPr lang="en-US" dirty="0" smtClean="0"/>
              <a:t>Click the Copy </a:t>
            </a:r>
            <a:r>
              <a:rPr lang="en-US" dirty="0"/>
              <a:t>button (Home tab | Clipboard group) to copy the selected item in the document to the Office </a:t>
            </a:r>
            <a:r>
              <a:rPr lang="en-US" dirty="0" smtClean="0"/>
              <a:t>Clipboard</a:t>
            </a:r>
          </a:p>
          <a:p>
            <a:r>
              <a:rPr lang="en-US" dirty="0" smtClean="0"/>
              <a:t>Position </a:t>
            </a:r>
            <a:r>
              <a:rPr lang="en-US" dirty="0"/>
              <a:t>the insertion point at the location where the item should be </a:t>
            </a:r>
            <a:r>
              <a:rPr lang="en-US" dirty="0" smtClean="0"/>
              <a:t>pasted</a:t>
            </a:r>
          </a:p>
          <a:p>
            <a:r>
              <a:rPr lang="en-US" dirty="0" smtClean="0"/>
              <a:t>Click </a:t>
            </a:r>
            <a:r>
              <a:rPr lang="en-US" dirty="0"/>
              <a:t>the Paste button (Home tab | Clipboard group) to paste the copied item in the document at the location of the insertion point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48</a:t>
            </a:fld>
            <a:endParaRPr lang="en-US" dirty="0"/>
          </a:p>
        </p:txBody>
      </p:sp>
      <p:sp>
        <p:nvSpPr>
          <p:cNvPr id="5" name="Title 4"/>
          <p:cNvSpPr>
            <a:spLocks noGrp="1"/>
          </p:cNvSpPr>
          <p:nvPr>
            <p:ph type="title"/>
          </p:nvPr>
        </p:nvSpPr>
        <p:spPr/>
        <p:txBody>
          <a:bodyPr/>
          <a:lstStyle/>
          <a:p>
            <a:r>
              <a:rPr lang="en-US" dirty="0" smtClean="0"/>
              <a:t>Copying and Pasting</a:t>
            </a:r>
            <a:endParaRPr lang="en-US" dirty="0"/>
          </a:p>
        </p:txBody>
      </p:sp>
    </p:spTree>
    <p:extLst>
      <p:ext uri="{BB962C8B-B14F-4D97-AF65-F5344CB8AC3E}">
        <p14:creationId xmlns="" xmlns:p14="http://schemas.microsoft.com/office/powerpoint/2010/main" val="20787881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49</a:t>
            </a:fld>
            <a:endParaRPr lang="en-US" dirty="0"/>
          </a:p>
        </p:txBody>
      </p:sp>
      <p:sp>
        <p:nvSpPr>
          <p:cNvPr id="5" name="Title 4"/>
          <p:cNvSpPr>
            <a:spLocks noGrp="1"/>
          </p:cNvSpPr>
          <p:nvPr>
            <p:ph type="title"/>
          </p:nvPr>
        </p:nvSpPr>
        <p:spPr/>
        <p:txBody>
          <a:bodyPr/>
          <a:lstStyle/>
          <a:p>
            <a:r>
              <a:rPr lang="en-US" dirty="0"/>
              <a:t>Copying and Pasting</a:t>
            </a:r>
          </a:p>
        </p:txBody>
      </p:sp>
      <p:pic>
        <p:nvPicPr>
          <p:cNvPr id="7" name="Content Placeholder 6" descr="CFig2-63.gif"/>
          <p:cNvPicPr>
            <a:picLocks noGrp="1" noChangeAspect="1"/>
          </p:cNvPicPr>
          <p:nvPr>
            <p:ph idx="1"/>
          </p:nvPr>
        </p:nvPicPr>
        <p:blipFill>
          <a:blip r:embed="rId2" cstate="print"/>
          <a:stretch>
            <a:fillRect/>
          </a:stretch>
        </p:blipFill>
        <p:spPr>
          <a:xfrm>
            <a:off x="152400" y="1422003"/>
            <a:ext cx="8839200" cy="4764881"/>
          </a:xfrm>
        </p:spPr>
      </p:pic>
    </p:spTree>
    <p:extLst>
      <p:ext uri="{BB962C8B-B14F-4D97-AF65-F5344CB8AC3E}">
        <p14:creationId xmlns="" xmlns:p14="http://schemas.microsoft.com/office/powerpoint/2010/main" val="84019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Select a topic</a:t>
            </a:r>
          </a:p>
          <a:p>
            <a:r>
              <a:rPr lang="en-US" dirty="0" smtClean="0"/>
              <a:t>Research the topic and take notes</a:t>
            </a:r>
          </a:p>
          <a:p>
            <a:r>
              <a:rPr lang="en-US" dirty="0" smtClean="0"/>
              <a:t>Organize your ideas</a:t>
            </a:r>
          </a:p>
          <a:p>
            <a:r>
              <a:rPr lang="en-US" dirty="0" smtClean="0"/>
              <a:t>Write the first draft, referencing sources</a:t>
            </a:r>
          </a:p>
          <a:p>
            <a:r>
              <a:rPr lang="en-US" dirty="0" smtClean="0"/>
              <a:t>Create the list of sources</a:t>
            </a:r>
          </a:p>
          <a:p>
            <a:r>
              <a:rPr lang="en-US" dirty="0" smtClean="0"/>
              <a:t>Proofread and revise the paper</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a:t>
            </a:fld>
            <a:endParaRPr lang="en-US" dirty="0"/>
          </a:p>
        </p:txBody>
      </p:sp>
      <p:sp>
        <p:nvSpPr>
          <p:cNvPr id="5" name="Title 4"/>
          <p:cNvSpPr>
            <a:spLocks noGrp="1"/>
          </p:cNvSpPr>
          <p:nvPr>
            <p:ph type="title"/>
          </p:nvPr>
        </p:nvSpPr>
        <p:spPr/>
        <p:txBody>
          <a:bodyPr/>
          <a:lstStyle/>
          <a:p>
            <a:r>
              <a:rPr lang="en-US" dirty="0" smtClean="0"/>
              <a:t>General Project Guidelines</a:t>
            </a:r>
            <a:endParaRPr lang="en-US" dirty="0"/>
          </a:p>
        </p:txBody>
      </p:sp>
    </p:spTree>
    <p:extLst>
      <p:ext uri="{BB962C8B-B14F-4D97-AF65-F5344CB8AC3E}">
        <p14:creationId xmlns="" xmlns:p14="http://schemas.microsoft.com/office/powerpoint/2010/main" val="3302949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Immediately after pasting text, click the Paste Options button to display the Paste Options menu</a:t>
            </a:r>
          </a:p>
          <a:p>
            <a:r>
              <a:rPr lang="en-US" dirty="0" smtClean="0"/>
              <a:t>Press the ESCAPE key to remove the Paste Options menu from the window</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50</a:t>
            </a:fld>
            <a:endParaRPr lang="en-US" dirty="0"/>
          </a:p>
        </p:txBody>
      </p:sp>
      <p:sp>
        <p:nvSpPr>
          <p:cNvPr id="5" name="Title 4"/>
          <p:cNvSpPr>
            <a:spLocks noGrp="1"/>
          </p:cNvSpPr>
          <p:nvPr>
            <p:ph type="title"/>
          </p:nvPr>
        </p:nvSpPr>
        <p:spPr/>
        <p:txBody>
          <a:bodyPr/>
          <a:lstStyle/>
          <a:p>
            <a:r>
              <a:rPr lang="en-US" dirty="0" smtClean="0"/>
              <a:t>Displaying the Paste Options Menu</a:t>
            </a:r>
            <a:endParaRPr lang="en-US" dirty="0"/>
          </a:p>
        </p:txBody>
      </p:sp>
      <p:pic>
        <p:nvPicPr>
          <p:cNvPr id="6" name="Picture 5" descr="CFig2-64.gif"/>
          <p:cNvPicPr>
            <a:picLocks noChangeAspect="1"/>
          </p:cNvPicPr>
          <p:nvPr/>
        </p:nvPicPr>
        <p:blipFill>
          <a:blip r:embed="rId2" cstate="print"/>
          <a:stretch>
            <a:fillRect/>
          </a:stretch>
        </p:blipFill>
        <p:spPr>
          <a:xfrm>
            <a:off x="1981200" y="3429000"/>
            <a:ext cx="5673212" cy="2747962"/>
          </a:xfrm>
          <a:prstGeom prst="rect">
            <a:avLst/>
          </a:prstGeom>
        </p:spPr>
      </p:pic>
    </p:spTree>
    <p:extLst>
      <p:ext uri="{BB962C8B-B14F-4D97-AF65-F5344CB8AC3E}">
        <p14:creationId xmlns="" xmlns:p14="http://schemas.microsoft.com/office/powerpoint/2010/main" val="21268137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Find button (Home tab | Editing group) to display the Navigation </a:t>
            </a:r>
            <a:r>
              <a:rPr lang="en-US" dirty="0" smtClean="0"/>
              <a:t>Pane</a:t>
            </a:r>
          </a:p>
          <a:p>
            <a:r>
              <a:rPr lang="en-US" dirty="0" smtClean="0"/>
              <a:t>Type the text to find in the Navigation Pane text box to display all occurrences of the typed text, called the search text, in the Navigation Pane and to highlight the occurrences of the search text in the document window</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51</a:t>
            </a:fld>
            <a:endParaRPr lang="en-US" dirty="0"/>
          </a:p>
        </p:txBody>
      </p:sp>
      <p:sp>
        <p:nvSpPr>
          <p:cNvPr id="5" name="Title 4"/>
          <p:cNvSpPr>
            <a:spLocks noGrp="1"/>
          </p:cNvSpPr>
          <p:nvPr>
            <p:ph type="title"/>
          </p:nvPr>
        </p:nvSpPr>
        <p:spPr/>
        <p:txBody>
          <a:bodyPr/>
          <a:lstStyle/>
          <a:p>
            <a:r>
              <a:rPr lang="en-US" dirty="0" smtClean="0"/>
              <a:t>Finding Text</a:t>
            </a:r>
            <a:endParaRPr lang="en-US" dirty="0"/>
          </a:p>
        </p:txBody>
      </p:sp>
    </p:spTree>
    <p:extLst>
      <p:ext uri="{BB962C8B-B14F-4D97-AF65-F5344CB8AC3E}">
        <p14:creationId xmlns="" xmlns:p14="http://schemas.microsoft.com/office/powerpoint/2010/main" val="18869266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52</a:t>
            </a:fld>
            <a:endParaRPr lang="en-US" dirty="0"/>
          </a:p>
        </p:txBody>
      </p:sp>
      <p:sp>
        <p:nvSpPr>
          <p:cNvPr id="5" name="Title 4"/>
          <p:cNvSpPr>
            <a:spLocks noGrp="1"/>
          </p:cNvSpPr>
          <p:nvPr>
            <p:ph type="title"/>
          </p:nvPr>
        </p:nvSpPr>
        <p:spPr/>
        <p:txBody>
          <a:bodyPr/>
          <a:lstStyle/>
          <a:p>
            <a:r>
              <a:rPr lang="en-US" dirty="0"/>
              <a:t>Finding Text</a:t>
            </a:r>
          </a:p>
        </p:txBody>
      </p:sp>
      <p:pic>
        <p:nvPicPr>
          <p:cNvPr id="7" name="Content Placeholder 6" descr="CFig2-66.gif"/>
          <p:cNvPicPr>
            <a:picLocks noGrp="1" noChangeAspect="1"/>
          </p:cNvPicPr>
          <p:nvPr>
            <p:ph idx="1"/>
          </p:nvPr>
        </p:nvPicPr>
        <p:blipFill>
          <a:blip r:embed="rId2" cstate="print"/>
          <a:stretch>
            <a:fillRect/>
          </a:stretch>
        </p:blipFill>
        <p:spPr>
          <a:xfrm>
            <a:off x="733429" y="1371600"/>
            <a:ext cx="7677141" cy="4865688"/>
          </a:xfrm>
        </p:spPr>
      </p:pic>
    </p:spTree>
    <p:extLst>
      <p:ext uri="{BB962C8B-B14F-4D97-AF65-F5344CB8AC3E}">
        <p14:creationId xmlns="" xmlns:p14="http://schemas.microsoft.com/office/powerpoint/2010/main" val="1869534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Click </a:t>
            </a:r>
            <a:r>
              <a:rPr lang="en-US" dirty="0"/>
              <a:t>the Replace button (Home tab | Editing group) to display the Replace sheet in the Find and Replace dialog </a:t>
            </a:r>
            <a:r>
              <a:rPr lang="en-US" dirty="0" smtClean="0"/>
              <a:t>box</a:t>
            </a:r>
          </a:p>
          <a:p>
            <a:r>
              <a:rPr lang="en-US" dirty="0" smtClean="0"/>
              <a:t>Type the text to find in the Find what text box</a:t>
            </a:r>
          </a:p>
          <a:p>
            <a:r>
              <a:rPr lang="en-US" dirty="0" smtClean="0"/>
              <a:t>Press the TAB key. Type the text to replace </a:t>
            </a:r>
            <a:r>
              <a:rPr lang="en-US" dirty="0" smtClean="0"/>
              <a:t>within </a:t>
            </a:r>
            <a:r>
              <a:rPr lang="en-US" dirty="0" smtClean="0"/>
              <a:t>the Replace with text box</a:t>
            </a:r>
          </a:p>
          <a:p>
            <a:r>
              <a:rPr lang="en-US" dirty="0" smtClean="0"/>
              <a:t>Click </a:t>
            </a:r>
            <a:r>
              <a:rPr lang="en-US" dirty="0"/>
              <a:t>the Replace All button to instruct Word to replace all occurrences of the Find what text with the Replace with </a:t>
            </a:r>
            <a:r>
              <a:rPr lang="en-US" dirty="0" smtClean="0"/>
              <a:t>text. </a:t>
            </a:r>
            <a:r>
              <a:rPr lang="en-US" dirty="0"/>
              <a:t>If Word displays a dialog box asking if you want to continue searching from the beginning of the document, click the Yes </a:t>
            </a:r>
            <a:r>
              <a:rPr lang="en-US" dirty="0" smtClean="0"/>
              <a:t>button</a:t>
            </a:r>
          </a:p>
          <a:p>
            <a:r>
              <a:rPr lang="en-US" dirty="0" smtClean="0"/>
              <a:t>Click the OK button</a:t>
            </a:r>
          </a:p>
          <a:p>
            <a:r>
              <a:rPr lang="en-US" dirty="0" smtClean="0"/>
              <a:t>Click the Close button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53</a:t>
            </a:fld>
            <a:endParaRPr lang="en-US" dirty="0"/>
          </a:p>
        </p:txBody>
      </p:sp>
      <p:sp>
        <p:nvSpPr>
          <p:cNvPr id="5" name="Title 4"/>
          <p:cNvSpPr>
            <a:spLocks noGrp="1"/>
          </p:cNvSpPr>
          <p:nvPr>
            <p:ph type="title"/>
          </p:nvPr>
        </p:nvSpPr>
        <p:spPr/>
        <p:txBody>
          <a:bodyPr/>
          <a:lstStyle/>
          <a:p>
            <a:r>
              <a:rPr lang="en-US" dirty="0" smtClean="0"/>
              <a:t>Replacing Text</a:t>
            </a:r>
            <a:endParaRPr lang="en-US" dirty="0"/>
          </a:p>
        </p:txBody>
      </p:sp>
    </p:spTree>
    <p:extLst>
      <p:ext uri="{BB962C8B-B14F-4D97-AF65-F5344CB8AC3E}">
        <p14:creationId xmlns="" xmlns:p14="http://schemas.microsoft.com/office/powerpoint/2010/main" val="750837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54</a:t>
            </a:fld>
            <a:endParaRPr lang="en-US" dirty="0"/>
          </a:p>
        </p:txBody>
      </p:sp>
      <p:sp>
        <p:nvSpPr>
          <p:cNvPr id="5" name="Title 4"/>
          <p:cNvSpPr>
            <a:spLocks noGrp="1"/>
          </p:cNvSpPr>
          <p:nvPr>
            <p:ph type="title"/>
          </p:nvPr>
        </p:nvSpPr>
        <p:spPr/>
        <p:txBody>
          <a:bodyPr/>
          <a:lstStyle/>
          <a:p>
            <a:r>
              <a:rPr lang="en-US" dirty="0"/>
              <a:t>Replacing Text</a:t>
            </a:r>
          </a:p>
        </p:txBody>
      </p:sp>
      <p:pic>
        <p:nvPicPr>
          <p:cNvPr id="7" name="Content Placeholder 6" descr="CFig2-67.gif"/>
          <p:cNvPicPr>
            <a:picLocks noGrp="1" noChangeAspect="1"/>
          </p:cNvPicPr>
          <p:nvPr>
            <p:ph idx="1"/>
          </p:nvPr>
        </p:nvPicPr>
        <p:blipFill>
          <a:blip r:embed="rId2" cstate="print"/>
          <a:stretch>
            <a:fillRect/>
          </a:stretch>
        </p:blipFill>
        <p:spPr>
          <a:xfrm>
            <a:off x="152400" y="1806129"/>
            <a:ext cx="8839200" cy="3996630"/>
          </a:xfrm>
        </p:spPr>
      </p:pic>
    </p:spTree>
    <p:extLst>
      <p:ext uri="{BB962C8B-B14F-4D97-AF65-F5344CB8AC3E}">
        <p14:creationId xmlns="" xmlns:p14="http://schemas.microsoft.com/office/powerpoint/2010/main" val="10669998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the ‘Browse the pages in your document’ tab in the Navigation Pane to display thumbnail images of the pages in the </a:t>
            </a:r>
            <a:r>
              <a:rPr lang="en-US" dirty="0" smtClean="0"/>
              <a:t>document</a:t>
            </a:r>
          </a:p>
          <a:p>
            <a:r>
              <a:rPr lang="en-US" dirty="0" smtClean="0"/>
              <a:t>Click the thumbnail of the page you wish to display to display the top of the selected page in the top of the document window</a:t>
            </a:r>
          </a:p>
          <a:p>
            <a:r>
              <a:rPr lang="en-US" dirty="0" smtClean="0"/>
              <a:t>Click the Close button in the Navigation Pane to close the pane</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55</a:t>
            </a:fld>
            <a:endParaRPr lang="en-US" dirty="0"/>
          </a:p>
        </p:txBody>
      </p:sp>
      <p:sp>
        <p:nvSpPr>
          <p:cNvPr id="5" name="Title 4"/>
          <p:cNvSpPr>
            <a:spLocks noGrp="1"/>
          </p:cNvSpPr>
          <p:nvPr>
            <p:ph type="title"/>
          </p:nvPr>
        </p:nvSpPr>
        <p:spPr/>
        <p:txBody>
          <a:bodyPr/>
          <a:lstStyle/>
          <a:p>
            <a:r>
              <a:rPr lang="en-US" dirty="0" smtClean="0"/>
              <a:t>Going to a Page</a:t>
            </a:r>
            <a:endParaRPr lang="en-US" dirty="0"/>
          </a:p>
        </p:txBody>
      </p:sp>
    </p:spTree>
    <p:extLst>
      <p:ext uri="{BB962C8B-B14F-4D97-AF65-F5344CB8AC3E}">
        <p14:creationId xmlns="" xmlns:p14="http://schemas.microsoft.com/office/powerpoint/2010/main" val="11967688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56</a:t>
            </a:fld>
            <a:endParaRPr lang="en-US" dirty="0"/>
          </a:p>
        </p:txBody>
      </p:sp>
      <p:sp>
        <p:nvSpPr>
          <p:cNvPr id="5" name="Title 4"/>
          <p:cNvSpPr>
            <a:spLocks noGrp="1"/>
          </p:cNvSpPr>
          <p:nvPr>
            <p:ph type="title"/>
          </p:nvPr>
        </p:nvSpPr>
        <p:spPr/>
        <p:txBody>
          <a:bodyPr/>
          <a:lstStyle/>
          <a:p>
            <a:r>
              <a:rPr lang="en-US" dirty="0"/>
              <a:t>Going to a Page</a:t>
            </a:r>
          </a:p>
        </p:txBody>
      </p:sp>
      <p:pic>
        <p:nvPicPr>
          <p:cNvPr id="7" name="Content Placeholder 6" descr="CFig2-69.gif"/>
          <p:cNvPicPr>
            <a:picLocks noGrp="1" noChangeAspect="1"/>
          </p:cNvPicPr>
          <p:nvPr>
            <p:ph idx="1"/>
          </p:nvPr>
        </p:nvPicPr>
        <p:blipFill>
          <a:blip r:embed="rId2" cstate="print"/>
          <a:stretch>
            <a:fillRect/>
          </a:stretch>
        </p:blipFill>
        <p:spPr>
          <a:xfrm>
            <a:off x="1698836" y="1371600"/>
            <a:ext cx="5746327" cy="4865688"/>
          </a:xfrm>
        </p:spPr>
      </p:pic>
    </p:spTree>
    <p:extLst>
      <p:ext uri="{BB962C8B-B14F-4D97-AF65-F5344CB8AC3E}">
        <p14:creationId xmlns="" xmlns:p14="http://schemas.microsoft.com/office/powerpoint/2010/main" val="30322952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Locate </a:t>
            </a:r>
            <a:r>
              <a:rPr lang="en-US" dirty="0"/>
              <a:t>and then right-click the word for which you want to find a synonym </a:t>
            </a:r>
            <a:r>
              <a:rPr lang="en-US" dirty="0" smtClean="0"/>
              <a:t>to display a shortcut menu related to the word you right-clicked</a:t>
            </a:r>
          </a:p>
          <a:p>
            <a:r>
              <a:rPr lang="en-US" dirty="0" smtClean="0"/>
              <a:t>Point to Synonyms on the shortcut menu to display a list of synonyms for the word you right-clicked</a:t>
            </a:r>
          </a:p>
          <a:p>
            <a:r>
              <a:rPr lang="en-US" dirty="0" smtClean="0"/>
              <a:t>Click the synonym you want on the Synonyms submenu to replace the selected word in the document with the selected synonym</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57</a:t>
            </a:fld>
            <a:endParaRPr lang="en-US" dirty="0"/>
          </a:p>
        </p:txBody>
      </p:sp>
      <p:sp>
        <p:nvSpPr>
          <p:cNvPr id="5" name="Title 4"/>
          <p:cNvSpPr>
            <a:spLocks noGrp="1"/>
          </p:cNvSpPr>
          <p:nvPr>
            <p:ph type="title"/>
          </p:nvPr>
        </p:nvSpPr>
        <p:spPr/>
        <p:txBody>
          <a:bodyPr/>
          <a:lstStyle/>
          <a:p>
            <a:r>
              <a:rPr lang="en-US" dirty="0" smtClean="0"/>
              <a:t>Finding and Inserting a Synonym</a:t>
            </a:r>
            <a:endParaRPr lang="en-US" dirty="0"/>
          </a:p>
        </p:txBody>
      </p:sp>
    </p:spTree>
    <p:extLst>
      <p:ext uri="{BB962C8B-B14F-4D97-AF65-F5344CB8AC3E}">
        <p14:creationId xmlns="" xmlns:p14="http://schemas.microsoft.com/office/powerpoint/2010/main" val="34599133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58</a:t>
            </a:fld>
            <a:endParaRPr lang="en-US" dirty="0"/>
          </a:p>
        </p:txBody>
      </p:sp>
      <p:sp>
        <p:nvSpPr>
          <p:cNvPr id="5" name="Title 4"/>
          <p:cNvSpPr>
            <a:spLocks noGrp="1"/>
          </p:cNvSpPr>
          <p:nvPr>
            <p:ph type="title"/>
          </p:nvPr>
        </p:nvSpPr>
        <p:spPr/>
        <p:txBody>
          <a:bodyPr/>
          <a:lstStyle/>
          <a:p>
            <a:r>
              <a:rPr lang="en-US" dirty="0"/>
              <a:t>Finding and Inserting a Synonym</a:t>
            </a:r>
          </a:p>
        </p:txBody>
      </p:sp>
      <p:pic>
        <p:nvPicPr>
          <p:cNvPr id="7" name="Content Placeholder 6" descr="CFig2-70.gif"/>
          <p:cNvPicPr>
            <a:picLocks noGrp="1" noChangeAspect="1"/>
          </p:cNvPicPr>
          <p:nvPr>
            <p:ph idx="1"/>
          </p:nvPr>
        </p:nvPicPr>
        <p:blipFill>
          <a:blip r:embed="rId2" cstate="print"/>
          <a:stretch>
            <a:fillRect/>
          </a:stretch>
        </p:blipFill>
        <p:spPr>
          <a:xfrm>
            <a:off x="977148" y="1371600"/>
            <a:ext cx="7189703" cy="4865688"/>
          </a:xfrm>
        </p:spPr>
      </p:pic>
    </p:spTree>
    <p:extLst>
      <p:ext uri="{BB962C8B-B14F-4D97-AF65-F5344CB8AC3E}">
        <p14:creationId xmlns="" xmlns:p14="http://schemas.microsoft.com/office/powerpoint/2010/main" val="2679022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Press CTRL+HOME </a:t>
            </a:r>
            <a:r>
              <a:rPr lang="en-US" dirty="0"/>
              <a:t>because you want the spelling and grammar check to begin from the top of the </a:t>
            </a:r>
            <a:r>
              <a:rPr lang="en-US" dirty="0" smtClean="0"/>
              <a:t>document</a:t>
            </a:r>
          </a:p>
          <a:p>
            <a:r>
              <a:rPr lang="en-US" dirty="0" smtClean="0"/>
              <a:t>Click </a:t>
            </a:r>
            <a:r>
              <a:rPr lang="en-US" dirty="0"/>
              <a:t>Review on the Ribbon to display the Review </a:t>
            </a:r>
            <a:r>
              <a:rPr lang="en-US" dirty="0" smtClean="0"/>
              <a:t>tab </a:t>
            </a:r>
            <a:endParaRPr lang="en-US" dirty="0"/>
          </a:p>
          <a:p>
            <a:r>
              <a:rPr lang="en-US" dirty="0"/>
              <a:t>Click the Spelling &amp; Grammar button </a:t>
            </a:r>
            <a:r>
              <a:rPr lang="en-US" dirty="0" smtClean="0"/>
              <a:t>(</a:t>
            </a:r>
            <a:r>
              <a:rPr lang="en-US" dirty="0"/>
              <a:t>Review tab | Proofing group) to begin the spelling and grammar check at the location of the insertion point, which in this case, is at the beginning of the </a:t>
            </a:r>
            <a:r>
              <a:rPr lang="en-US" dirty="0" smtClean="0"/>
              <a:t>document </a:t>
            </a:r>
            <a:endParaRPr lang="en-US" dirty="0"/>
          </a:p>
          <a:p>
            <a:r>
              <a:rPr lang="en-US" dirty="0"/>
              <a:t>Click the desired spelling in the </a:t>
            </a:r>
            <a:r>
              <a:rPr lang="en-US" dirty="0" smtClean="0"/>
              <a:t>Suggestions list</a:t>
            </a:r>
          </a:p>
          <a:p>
            <a:r>
              <a:rPr lang="en-US" dirty="0" smtClean="0"/>
              <a:t>If items are found, click the desired selection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59</a:t>
            </a:fld>
            <a:endParaRPr lang="en-US" dirty="0"/>
          </a:p>
        </p:txBody>
      </p:sp>
      <p:sp>
        <p:nvSpPr>
          <p:cNvPr id="5" name="Title 4"/>
          <p:cNvSpPr>
            <a:spLocks noGrp="1"/>
          </p:cNvSpPr>
          <p:nvPr>
            <p:ph type="title"/>
          </p:nvPr>
        </p:nvSpPr>
        <p:spPr/>
        <p:txBody>
          <a:bodyPr/>
          <a:lstStyle/>
          <a:p>
            <a:r>
              <a:rPr lang="en-US" dirty="0" smtClean="0"/>
              <a:t>Checking Spelling and Grammar at Once</a:t>
            </a:r>
            <a:endParaRPr lang="en-US" dirty="0"/>
          </a:p>
        </p:txBody>
      </p:sp>
    </p:spTree>
    <p:extLst>
      <p:ext uri="{BB962C8B-B14F-4D97-AF65-F5344CB8AC3E}">
        <p14:creationId xmlns="" xmlns:p14="http://schemas.microsoft.com/office/powerpoint/2010/main" val="109389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Right-click the style to modify in the Quick Style gallery (Home tab | Styles group) to display a shortcut menu related to styles</a:t>
            </a:r>
          </a:p>
          <a:p>
            <a:r>
              <a:rPr lang="en-US" dirty="0" smtClean="0"/>
              <a:t>Click Modify on the shortcut menu to display the Modify Style dialog box</a:t>
            </a:r>
          </a:p>
          <a:p>
            <a:r>
              <a:rPr lang="en-US" dirty="0" smtClean="0"/>
              <a:t>Make the desired changes to the style in the Modify Style dialog box, and then click the OK button to update the style</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a:t>
            </a:fld>
            <a:endParaRPr lang="en-US" dirty="0"/>
          </a:p>
        </p:txBody>
      </p:sp>
      <p:sp>
        <p:nvSpPr>
          <p:cNvPr id="5" name="Title 4"/>
          <p:cNvSpPr>
            <a:spLocks noGrp="1"/>
          </p:cNvSpPr>
          <p:nvPr>
            <p:ph type="title"/>
          </p:nvPr>
        </p:nvSpPr>
        <p:spPr/>
        <p:txBody>
          <a:bodyPr/>
          <a:lstStyle/>
          <a:p>
            <a:r>
              <a:rPr lang="en-US" dirty="0" smtClean="0"/>
              <a:t>Modifying a Style</a:t>
            </a:r>
            <a:endParaRPr lang="en-US" dirty="0"/>
          </a:p>
        </p:txBody>
      </p:sp>
    </p:spTree>
    <p:extLst>
      <p:ext uri="{BB962C8B-B14F-4D97-AF65-F5344CB8AC3E}">
        <p14:creationId xmlns="" xmlns:p14="http://schemas.microsoft.com/office/powerpoint/2010/main" val="964372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60</a:t>
            </a:fld>
            <a:endParaRPr lang="en-US" dirty="0"/>
          </a:p>
        </p:txBody>
      </p:sp>
      <p:sp>
        <p:nvSpPr>
          <p:cNvPr id="5" name="Title 4"/>
          <p:cNvSpPr>
            <a:spLocks noGrp="1"/>
          </p:cNvSpPr>
          <p:nvPr>
            <p:ph type="title"/>
          </p:nvPr>
        </p:nvSpPr>
        <p:spPr/>
        <p:txBody>
          <a:bodyPr/>
          <a:lstStyle/>
          <a:p>
            <a:r>
              <a:rPr lang="en-US" dirty="0"/>
              <a:t>Checking Spelling and Grammar at Once</a:t>
            </a:r>
          </a:p>
        </p:txBody>
      </p:sp>
      <p:pic>
        <p:nvPicPr>
          <p:cNvPr id="7" name="Content Placeholder 6" descr="CFig2-72.gif"/>
          <p:cNvPicPr>
            <a:picLocks noGrp="1" noChangeAspect="1"/>
          </p:cNvPicPr>
          <p:nvPr>
            <p:ph idx="1"/>
          </p:nvPr>
        </p:nvPicPr>
        <p:blipFill>
          <a:blip r:embed="rId2" cstate="print"/>
          <a:stretch>
            <a:fillRect/>
          </a:stretch>
        </p:blipFill>
        <p:spPr>
          <a:xfrm>
            <a:off x="413014" y="1371600"/>
            <a:ext cx="8317971" cy="4865688"/>
          </a:xfrm>
        </p:spPr>
      </p:pic>
    </p:spTree>
    <p:extLst>
      <p:ext uri="{BB962C8B-B14F-4D97-AF65-F5344CB8AC3E}">
        <p14:creationId xmlns="" xmlns:p14="http://schemas.microsoft.com/office/powerpoint/2010/main" val="3678767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Locate </a:t>
            </a:r>
            <a:r>
              <a:rPr lang="en-US" dirty="0"/>
              <a:t>the word you want to look </a:t>
            </a:r>
            <a:r>
              <a:rPr lang="en-US" dirty="0" smtClean="0"/>
              <a:t>up</a:t>
            </a:r>
            <a:endParaRPr lang="en-US" dirty="0"/>
          </a:p>
          <a:p>
            <a:r>
              <a:rPr lang="en-US" dirty="0"/>
              <a:t>While holding down the </a:t>
            </a:r>
            <a:r>
              <a:rPr lang="en-US" dirty="0" smtClean="0"/>
              <a:t>ALT </a:t>
            </a:r>
            <a:r>
              <a:rPr lang="en-US" dirty="0"/>
              <a:t>key, click the word you want to look up </a:t>
            </a:r>
            <a:r>
              <a:rPr lang="en-US" dirty="0" smtClean="0"/>
              <a:t>to </a:t>
            </a:r>
            <a:r>
              <a:rPr lang="en-US" dirty="0"/>
              <a:t>open the Research task pane and display a dictionary entry for the </a:t>
            </a:r>
            <a:r>
              <a:rPr lang="en-US" dirty="0" err="1" smtClean="0"/>
              <a:t>ALT+clicked</a:t>
            </a:r>
            <a:r>
              <a:rPr lang="en-US" dirty="0" smtClean="0"/>
              <a:t> </a:t>
            </a:r>
            <a:r>
              <a:rPr lang="en-US" dirty="0"/>
              <a:t>word. Release the </a:t>
            </a:r>
            <a:r>
              <a:rPr lang="en-US" dirty="0" smtClean="0"/>
              <a:t>ALT key</a:t>
            </a:r>
          </a:p>
          <a:p>
            <a:r>
              <a:rPr lang="en-US" dirty="0" smtClean="0"/>
              <a:t>Click the Search for box arrow in the Research task pane to display a list of search locations</a:t>
            </a:r>
          </a:p>
          <a:p>
            <a:r>
              <a:rPr lang="en-US" dirty="0" smtClean="0"/>
              <a:t>Click the desired search location</a:t>
            </a:r>
          </a:p>
          <a:p>
            <a:r>
              <a:rPr lang="en-US" dirty="0" smtClean="0"/>
              <a:t>Click the Close button in the Research task pane</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61</a:t>
            </a:fld>
            <a:endParaRPr lang="en-US" dirty="0"/>
          </a:p>
        </p:txBody>
      </p:sp>
      <p:sp>
        <p:nvSpPr>
          <p:cNvPr id="5" name="Title 4"/>
          <p:cNvSpPr>
            <a:spLocks noGrp="1"/>
          </p:cNvSpPr>
          <p:nvPr>
            <p:ph type="title"/>
          </p:nvPr>
        </p:nvSpPr>
        <p:spPr/>
        <p:txBody>
          <a:bodyPr/>
          <a:lstStyle/>
          <a:p>
            <a:r>
              <a:rPr lang="en-US" dirty="0" smtClean="0"/>
              <a:t>Using the Research Task Pane </a:t>
            </a:r>
            <a:br>
              <a:rPr lang="en-US" dirty="0" smtClean="0"/>
            </a:br>
            <a:r>
              <a:rPr lang="en-US" dirty="0" smtClean="0"/>
              <a:t>to Look Up Information</a:t>
            </a:r>
            <a:endParaRPr lang="en-US" dirty="0"/>
          </a:p>
        </p:txBody>
      </p:sp>
    </p:spTree>
    <p:extLst>
      <p:ext uri="{BB962C8B-B14F-4D97-AF65-F5344CB8AC3E}">
        <p14:creationId xmlns="" xmlns:p14="http://schemas.microsoft.com/office/powerpoint/2010/main" val="42731860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62</a:t>
            </a:fld>
            <a:endParaRPr lang="en-US" dirty="0"/>
          </a:p>
        </p:txBody>
      </p:sp>
      <p:sp>
        <p:nvSpPr>
          <p:cNvPr id="5" name="Title 4"/>
          <p:cNvSpPr>
            <a:spLocks noGrp="1"/>
          </p:cNvSpPr>
          <p:nvPr>
            <p:ph type="title"/>
          </p:nvPr>
        </p:nvSpPr>
        <p:spPr/>
        <p:txBody>
          <a:bodyPr/>
          <a:lstStyle/>
          <a:p>
            <a:r>
              <a:rPr lang="en-US" dirty="0"/>
              <a:t>Using the Research Task Pane </a:t>
            </a:r>
            <a:br>
              <a:rPr lang="en-US" dirty="0"/>
            </a:br>
            <a:r>
              <a:rPr lang="en-US" dirty="0"/>
              <a:t>to Look Up Information</a:t>
            </a:r>
          </a:p>
        </p:txBody>
      </p:sp>
      <p:pic>
        <p:nvPicPr>
          <p:cNvPr id="7" name="Content Placeholder 6" descr="CFig2-75.gif"/>
          <p:cNvPicPr>
            <a:picLocks noGrp="1" noChangeAspect="1"/>
          </p:cNvPicPr>
          <p:nvPr>
            <p:ph idx="1"/>
          </p:nvPr>
        </p:nvPicPr>
        <p:blipFill>
          <a:blip r:embed="rId2" cstate="print"/>
          <a:stretch>
            <a:fillRect/>
          </a:stretch>
        </p:blipFill>
        <p:spPr>
          <a:xfrm>
            <a:off x="1606971" y="1371600"/>
            <a:ext cx="5930057" cy="4865688"/>
          </a:xfrm>
        </p:spPr>
      </p:pic>
    </p:spTree>
    <p:extLst>
      <p:ext uri="{BB962C8B-B14F-4D97-AF65-F5344CB8AC3E}">
        <p14:creationId xmlns="" xmlns:p14="http://schemas.microsoft.com/office/powerpoint/2010/main" val="3579144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Click </a:t>
            </a:r>
            <a:r>
              <a:rPr lang="en-US" dirty="0"/>
              <a:t>File on the Ribbon to open the Backstage view and then click the Print tab in the Backstage view to display the Print </a:t>
            </a:r>
            <a:r>
              <a:rPr lang="en-US" dirty="0" smtClean="0"/>
              <a:t>gallery</a:t>
            </a:r>
            <a:endParaRPr lang="en-US" dirty="0"/>
          </a:p>
          <a:p>
            <a:r>
              <a:rPr lang="en-US" dirty="0"/>
              <a:t>Verify the printer name that appears </a:t>
            </a:r>
            <a:r>
              <a:rPr lang="en-US" dirty="0" smtClean="0"/>
              <a:t>on </a:t>
            </a:r>
            <a:r>
              <a:rPr lang="en-US" dirty="0"/>
              <a:t>the Printer Status button will print a hard copy of the document. If necessary, click the Printer Status button to display a list of available printer options and then click the desired printer to change the currently selected </a:t>
            </a:r>
            <a:r>
              <a:rPr lang="en-US" dirty="0" smtClean="0"/>
              <a:t>printer</a:t>
            </a:r>
            <a:endParaRPr lang="en-US" dirty="0"/>
          </a:p>
          <a:p>
            <a:r>
              <a:rPr lang="en-US" dirty="0"/>
              <a:t>Click the first button in the </a:t>
            </a:r>
            <a:r>
              <a:rPr lang="en-US" dirty="0" smtClean="0"/>
              <a:t>Settings</a:t>
            </a:r>
            <a:r>
              <a:rPr lang="en-US" b="1" dirty="0" smtClean="0"/>
              <a:t> </a:t>
            </a:r>
            <a:r>
              <a:rPr lang="en-US" dirty="0"/>
              <a:t>area to display a list of options specifying what you can print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63</a:t>
            </a:fld>
            <a:endParaRPr lang="en-US" dirty="0"/>
          </a:p>
        </p:txBody>
      </p:sp>
      <p:sp>
        <p:nvSpPr>
          <p:cNvPr id="5" name="Title 4"/>
          <p:cNvSpPr>
            <a:spLocks noGrp="1"/>
          </p:cNvSpPr>
          <p:nvPr>
            <p:ph type="title"/>
          </p:nvPr>
        </p:nvSpPr>
        <p:spPr/>
        <p:txBody>
          <a:bodyPr/>
          <a:lstStyle/>
          <a:p>
            <a:r>
              <a:rPr lang="en-US" dirty="0" smtClean="0"/>
              <a:t>Printing Document Properties</a:t>
            </a:r>
            <a:endParaRPr lang="en-US" dirty="0"/>
          </a:p>
        </p:txBody>
      </p:sp>
    </p:spTree>
    <p:extLst>
      <p:ext uri="{BB962C8B-B14F-4D97-AF65-F5344CB8AC3E}">
        <p14:creationId xmlns="" xmlns:p14="http://schemas.microsoft.com/office/powerpoint/2010/main" val="12652743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a:t>
            </a:r>
            <a:r>
              <a:rPr lang="en-US" dirty="0"/>
              <a:t>Document Properties in the list to specify you want to print the document properties instead of the actual </a:t>
            </a:r>
            <a:r>
              <a:rPr lang="en-US" dirty="0" smtClean="0"/>
              <a:t>document</a:t>
            </a:r>
            <a:endParaRPr lang="en-US" dirty="0"/>
          </a:p>
          <a:p>
            <a:r>
              <a:rPr lang="en-US" dirty="0"/>
              <a:t>Click the Print button in the </a:t>
            </a:r>
            <a:r>
              <a:rPr lang="en-US" dirty="0" smtClean="0"/>
              <a:t>Print</a:t>
            </a:r>
            <a:r>
              <a:rPr lang="en-US" b="1" dirty="0" smtClean="0"/>
              <a:t> </a:t>
            </a:r>
            <a:r>
              <a:rPr lang="en-US" dirty="0"/>
              <a:t>gallery to print the document properties on the currently selected </a:t>
            </a:r>
            <a:r>
              <a:rPr lang="en-US" dirty="0" smtClean="0"/>
              <a:t>printer</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64</a:t>
            </a:fld>
            <a:endParaRPr lang="en-US" dirty="0"/>
          </a:p>
        </p:txBody>
      </p:sp>
      <p:sp>
        <p:nvSpPr>
          <p:cNvPr id="5" name="Title 4"/>
          <p:cNvSpPr>
            <a:spLocks noGrp="1"/>
          </p:cNvSpPr>
          <p:nvPr>
            <p:ph type="title"/>
          </p:nvPr>
        </p:nvSpPr>
        <p:spPr/>
        <p:txBody>
          <a:bodyPr/>
          <a:lstStyle/>
          <a:p>
            <a:r>
              <a:rPr lang="en-US" dirty="0"/>
              <a:t>Printing Document Properties</a:t>
            </a:r>
          </a:p>
        </p:txBody>
      </p:sp>
    </p:spTree>
    <p:extLst>
      <p:ext uri="{BB962C8B-B14F-4D97-AF65-F5344CB8AC3E}">
        <p14:creationId xmlns="" xmlns:p14="http://schemas.microsoft.com/office/powerpoint/2010/main" val="38863273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65</a:t>
            </a:fld>
            <a:endParaRPr lang="en-US" dirty="0"/>
          </a:p>
        </p:txBody>
      </p:sp>
      <p:sp>
        <p:nvSpPr>
          <p:cNvPr id="5" name="Title 4"/>
          <p:cNvSpPr>
            <a:spLocks noGrp="1"/>
          </p:cNvSpPr>
          <p:nvPr>
            <p:ph type="title"/>
          </p:nvPr>
        </p:nvSpPr>
        <p:spPr/>
        <p:txBody>
          <a:bodyPr/>
          <a:lstStyle/>
          <a:p>
            <a:r>
              <a:rPr lang="en-US" dirty="0"/>
              <a:t>Printing Document Properties</a:t>
            </a:r>
          </a:p>
        </p:txBody>
      </p:sp>
      <p:pic>
        <p:nvPicPr>
          <p:cNvPr id="7" name="Content Placeholder 6" descr="CFig2-77.gif"/>
          <p:cNvPicPr>
            <a:picLocks noGrp="1" noChangeAspect="1"/>
          </p:cNvPicPr>
          <p:nvPr>
            <p:ph idx="1"/>
          </p:nvPr>
        </p:nvPicPr>
        <p:blipFill>
          <a:blip r:embed="rId2" cstate="print"/>
          <a:stretch>
            <a:fillRect/>
          </a:stretch>
        </p:blipFill>
        <p:spPr>
          <a:xfrm>
            <a:off x="152400" y="1624856"/>
            <a:ext cx="8839200" cy="4359176"/>
          </a:xfrm>
        </p:spPr>
      </p:pic>
    </p:spTree>
    <p:extLst>
      <p:ext uri="{BB962C8B-B14F-4D97-AF65-F5344CB8AC3E}">
        <p14:creationId xmlns="" xmlns:p14="http://schemas.microsoft.com/office/powerpoint/2010/main" val="35539383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Position </a:t>
            </a:r>
            <a:r>
              <a:rPr lang="en-US" dirty="0"/>
              <a:t>the insertion point at the top of the document because you want initially to view the first page in the </a:t>
            </a:r>
            <a:r>
              <a:rPr lang="en-US" dirty="0" smtClean="0"/>
              <a:t>document</a:t>
            </a:r>
            <a:endParaRPr lang="en-US" dirty="0"/>
          </a:p>
          <a:p>
            <a:r>
              <a:rPr lang="en-US" dirty="0"/>
              <a:t>Click File on the </a:t>
            </a:r>
            <a:r>
              <a:rPr lang="en-US" dirty="0" smtClean="0"/>
              <a:t>Ribbon </a:t>
            </a:r>
            <a:r>
              <a:rPr lang="en-US" dirty="0"/>
              <a:t>to open the Backstage view and then click the Print tab in the Backstage view to display the Print </a:t>
            </a:r>
            <a:r>
              <a:rPr lang="en-US" dirty="0" smtClean="0"/>
              <a:t>gallery</a:t>
            </a:r>
            <a:endParaRPr lang="en-US" dirty="0"/>
          </a:p>
          <a:p>
            <a:r>
              <a:rPr lang="en-US" dirty="0"/>
              <a:t>Verify the printer </a:t>
            </a:r>
            <a:r>
              <a:rPr lang="en-US" dirty="0" smtClean="0"/>
              <a:t>name</a:t>
            </a:r>
            <a:r>
              <a:rPr lang="en-US" b="1" dirty="0" smtClean="0"/>
              <a:t> </a:t>
            </a:r>
            <a:r>
              <a:rPr lang="en-US" dirty="0"/>
              <a:t>that appears on the Printer Status button will print a hard copy of the document. If necessary, select a different </a:t>
            </a:r>
            <a:r>
              <a:rPr lang="en-US" dirty="0" smtClean="0"/>
              <a:t>printer</a:t>
            </a:r>
            <a:endParaRPr lang="en-US" dirty="0"/>
          </a:p>
          <a:p>
            <a:r>
              <a:rPr lang="en-US" dirty="0"/>
              <a:t>Click the first button </a:t>
            </a:r>
            <a:r>
              <a:rPr lang="en-US" dirty="0" smtClean="0"/>
              <a:t>in </a:t>
            </a:r>
            <a:r>
              <a:rPr lang="en-US" dirty="0"/>
              <a:t>the Settings area to display a list of options specifying what you can print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66</a:t>
            </a:fld>
            <a:endParaRPr lang="en-US" dirty="0"/>
          </a:p>
        </p:txBody>
      </p:sp>
      <p:sp>
        <p:nvSpPr>
          <p:cNvPr id="5" name="Title 4"/>
          <p:cNvSpPr>
            <a:spLocks noGrp="1"/>
          </p:cNvSpPr>
          <p:nvPr>
            <p:ph type="title"/>
          </p:nvPr>
        </p:nvSpPr>
        <p:spPr/>
        <p:txBody>
          <a:bodyPr/>
          <a:lstStyle/>
          <a:p>
            <a:r>
              <a:rPr lang="en-US" dirty="0" smtClean="0"/>
              <a:t>Previewing the Document </a:t>
            </a:r>
            <a:br>
              <a:rPr lang="en-US" dirty="0" smtClean="0"/>
            </a:br>
            <a:r>
              <a:rPr lang="en-US" dirty="0" smtClean="0"/>
              <a:t>and Then Printing It</a:t>
            </a:r>
            <a:endParaRPr lang="en-US" dirty="0"/>
          </a:p>
        </p:txBody>
      </p:sp>
    </p:spTree>
    <p:extLst>
      <p:ext uri="{BB962C8B-B14F-4D97-AF65-F5344CB8AC3E}">
        <p14:creationId xmlns="" xmlns:p14="http://schemas.microsoft.com/office/powerpoint/2010/main" val="35353862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Click </a:t>
            </a:r>
            <a:r>
              <a:rPr lang="en-US" dirty="0"/>
              <a:t>Print All Pages in the list to specify you want to print all pages in the actual </a:t>
            </a:r>
            <a:r>
              <a:rPr lang="en-US" dirty="0" smtClean="0"/>
              <a:t>document</a:t>
            </a:r>
            <a:endParaRPr lang="en-US" dirty="0"/>
          </a:p>
          <a:p>
            <a:r>
              <a:rPr lang="en-US" dirty="0"/>
              <a:t>Click the Next Page button in the </a:t>
            </a:r>
            <a:r>
              <a:rPr lang="en-US" dirty="0" smtClean="0"/>
              <a:t>Print </a:t>
            </a:r>
            <a:r>
              <a:rPr lang="en-US" dirty="0"/>
              <a:t>gallery to preview the </a:t>
            </a:r>
            <a:r>
              <a:rPr lang="en-US" dirty="0" smtClean="0"/>
              <a:t>next page of the document </a:t>
            </a:r>
            <a:r>
              <a:rPr lang="en-US" dirty="0"/>
              <a:t>in the Print </a:t>
            </a:r>
            <a:r>
              <a:rPr lang="en-US" dirty="0" smtClean="0"/>
              <a:t>gallery</a:t>
            </a:r>
            <a:endParaRPr lang="en-US" dirty="0"/>
          </a:p>
          <a:p>
            <a:r>
              <a:rPr lang="en-US" dirty="0" smtClean="0"/>
              <a:t>Click </a:t>
            </a:r>
            <a:r>
              <a:rPr lang="en-US" dirty="0"/>
              <a:t>the Print button in the </a:t>
            </a:r>
            <a:r>
              <a:rPr lang="en-US" dirty="0" smtClean="0"/>
              <a:t>Print</a:t>
            </a:r>
            <a:r>
              <a:rPr lang="en-US" b="1" dirty="0" smtClean="0"/>
              <a:t> </a:t>
            </a:r>
            <a:r>
              <a:rPr lang="en-US" dirty="0"/>
              <a:t>gallery to print the </a:t>
            </a:r>
            <a:r>
              <a:rPr lang="en-US" dirty="0" smtClean="0"/>
              <a:t>document </a:t>
            </a:r>
            <a:r>
              <a:rPr lang="en-US" dirty="0"/>
              <a:t>on the currently selected printer </a:t>
            </a:r>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67</a:t>
            </a:fld>
            <a:endParaRPr lang="en-US" dirty="0"/>
          </a:p>
        </p:txBody>
      </p:sp>
      <p:sp>
        <p:nvSpPr>
          <p:cNvPr id="5" name="Title 4"/>
          <p:cNvSpPr>
            <a:spLocks noGrp="1"/>
          </p:cNvSpPr>
          <p:nvPr>
            <p:ph type="title"/>
          </p:nvPr>
        </p:nvSpPr>
        <p:spPr/>
        <p:txBody>
          <a:bodyPr/>
          <a:lstStyle/>
          <a:p>
            <a:r>
              <a:rPr lang="en-US" dirty="0"/>
              <a:t>Previewing the Document </a:t>
            </a:r>
            <a:br>
              <a:rPr lang="en-US" dirty="0"/>
            </a:br>
            <a:r>
              <a:rPr lang="en-US" dirty="0"/>
              <a:t>and Then Printing It</a:t>
            </a:r>
          </a:p>
        </p:txBody>
      </p:sp>
    </p:spTree>
    <p:extLst>
      <p:ext uri="{BB962C8B-B14F-4D97-AF65-F5344CB8AC3E}">
        <p14:creationId xmlns="" xmlns:p14="http://schemas.microsoft.com/office/powerpoint/2010/main" val="1373525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68</a:t>
            </a:fld>
            <a:endParaRPr lang="en-US" dirty="0"/>
          </a:p>
        </p:txBody>
      </p:sp>
      <p:sp>
        <p:nvSpPr>
          <p:cNvPr id="5" name="Title 4"/>
          <p:cNvSpPr>
            <a:spLocks noGrp="1"/>
          </p:cNvSpPr>
          <p:nvPr>
            <p:ph type="title"/>
          </p:nvPr>
        </p:nvSpPr>
        <p:spPr/>
        <p:txBody>
          <a:bodyPr/>
          <a:lstStyle/>
          <a:p>
            <a:r>
              <a:rPr lang="en-US" dirty="0"/>
              <a:t>Previewing the Document </a:t>
            </a:r>
            <a:br>
              <a:rPr lang="en-US" dirty="0"/>
            </a:br>
            <a:r>
              <a:rPr lang="en-US" dirty="0"/>
              <a:t>and Then Printing It</a:t>
            </a:r>
          </a:p>
        </p:txBody>
      </p:sp>
      <p:pic>
        <p:nvPicPr>
          <p:cNvPr id="7" name="Content Placeholder 6" descr="CFig2-78.gif"/>
          <p:cNvPicPr>
            <a:picLocks noGrp="1" noChangeAspect="1"/>
          </p:cNvPicPr>
          <p:nvPr>
            <p:ph idx="1"/>
          </p:nvPr>
        </p:nvPicPr>
        <p:blipFill>
          <a:blip r:embed="rId2" cstate="print"/>
          <a:stretch>
            <a:fillRect/>
          </a:stretch>
        </p:blipFill>
        <p:spPr>
          <a:xfrm>
            <a:off x="1356718" y="1371600"/>
            <a:ext cx="6430564" cy="4865688"/>
          </a:xfrm>
        </p:spPr>
      </p:pic>
    </p:spTree>
    <p:extLst>
      <p:ext uri="{BB962C8B-B14F-4D97-AF65-F5344CB8AC3E}">
        <p14:creationId xmlns="" xmlns:p14="http://schemas.microsoft.com/office/powerpoint/2010/main" val="14912336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normAutofit/>
          </a:bodyPr>
          <a:lstStyle/>
          <a:p>
            <a:r>
              <a:rPr lang="en-US" dirty="0" smtClean="0"/>
              <a:t>Describe </a:t>
            </a:r>
            <a:r>
              <a:rPr lang="en-US" dirty="0"/>
              <a:t>the MLA documentation </a:t>
            </a:r>
            <a:r>
              <a:rPr lang="en-US" dirty="0" smtClean="0"/>
              <a:t>style </a:t>
            </a:r>
            <a:r>
              <a:rPr lang="en-US" dirty="0"/>
              <a:t>for research papers</a:t>
            </a:r>
          </a:p>
          <a:p>
            <a:r>
              <a:rPr lang="en-US" dirty="0"/>
              <a:t>Change line and paragraph </a:t>
            </a:r>
            <a:r>
              <a:rPr lang="en-US" dirty="0" smtClean="0"/>
              <a:t>spacing </a:t>
            </a:r>
            <a:r>
              <a:rPr lang="en-US" dirty="0"/>
              <a:t>in a document</a:t>
            </a:r>
          </a:p>
          <a:p>
            <a:r>
              <a:rPr lang="en-US" dirty="0"/>
              <a:t>Modify a </a:t>
            </a:r>
            <a:r>
              <a:rPr lang="en-US" dirty="0" smtClean="0"/>
              <a:t>style</a:t>
            </a:r>
            <a:endParaRPr lang="en-US" dirty="0"/>
          </a:p>
          <a:p>
            <a:r>
              <a:rPr lang="en-US" dirty="0"/>
              <a:t>Use a header to number </a:t>
            </a:r>
            <a:r>
              <a:rPr lang="en-US" dirty="0" smtClean="0"/>
              <a:t>pages </a:t>
            </a:r>
            <a:r>
              <a:rPr lang="en-US" dirty="0"/>
              <a:t>of a document</a:t>
            </a:r>
          </a:p>
          <a:p>
            <a:r>
              <a:rPr lang="en-US" dirty="0"/>
              <a:t>Apply formatting using </a:t>
            </a:r>
            <a:r>
              <a:rPr lang="en-US" dirty="0" smtClean="0"/>
              <a:t>shortcut </a:t>
            </a:r>
            <a:r>
              <a:rPr lang="en-US" dirty="0"/>
              <a:t>keys</a:t>
            </a:r>
          </a:p>
          <a:p>
            <a:r>
              <a:rPr lang="en-US" dirty="0"/>
              <a:t>Modify paragraph </a:t>
            </a:r>
            <a:r>
              <a:rPr lang="en-US" dirty="0" smtClean="0"/>
              <a:t>indentation</a:t>
            </a:r>
          </a:p>
          <a:p>
            <a:r>
              <a:rPr lang="en-US" dirty="0" smtClean="0"/>
              <a:t>Insert and edit citations and their sources</a:t>
            </a:r>
            <a:endParaRPr lang="en-US" dirty="0"/>
          </a:p>
        </p:txBody>
      </p:sp>
      <p:sp>
        <p:nvSpPr>
          <p:cNvPr id="13" name="Title 12"/>
          <p:cNvSpPr>
            <a:spLocks noGrp="1"/>
          </p:cNvSpPr>
          <p:nvPr>
            <p:ph type="title"/>
          </p:nvPr>
        </p:nvSpPr>
        <p:spPr>
          <a:xfrm>
            <a:off x="152400" y="76200"/>
            <a:ext cx="8229600" cy="1219200"/>
          </a:xfrm>
        </p:spPr>
        <p:txBody>
          <a:bodyPr/>
          <a:lstStyle/>
          <a:p>
            <a:r>
              <a:rPr lang="en-US" dirty="0" smtClean="0"/>
              <a:t>Chapter Summary</a:t>
            </a:r>
            <a:endParaRPr lang="en-US" dirty="0"/>
          </a:p>
        </p:txBody>
      </p:sp>
      <p:sp>
        <p:nvSpPr>
          <p:cNvPr id="15" name="Footer Placeholder 14"/>
          <p:cNvSpPr>
            <a:spLocks noGrp="1"/>
          </p:cNvSpPr>
          <p:nvPr>
            <p:ph type="ftr" sz="quarter" idx="11"/>
          </p:nvPr>
        </p:nvSpPr>
        <p:spPr/>
        <p:txBody>
          <a:bodyPr/>
          <a:lstStyle/>
          <a:p>
            <a:r>
              <a:rPr lang="en-US" smtClean="0"/>
              <a:t>Creating a Research Paper with Citations and References</a:t>
            </a:r>
            <a:endParaRPr lang="en-US" dirty="0"/>
          </a:p>
        </p:txBody>
      </p:sp>
      <p:sp>
        <p:nvSpPr>
          <p:cNvPr id="16" name="Slide Number Placeholder 15"/>
          <p:cNvSpPr>
            <a:spLocks noGrp="1"/>
          </p:cNvSpPr>
          <p:nvPr>
            <p:ph type="sldNum" sz="quarter" idx="12"/>
          </p:nvPr>
        </p:nvSpPr>
        <p:spPr/>
        <p:txBody>
          <a:bodyPr/>
          <a:lstStyle/>
          <a:p>
            <a:fld id="{C5B040E3-E7AD-4D6F-84F3-0CFC8A5C384E}" type="slidenum">
              <a:rPr lang="en-US" smtClean="0"/>
              <a:pPr/>
              <a:t>69</a:t>
            </a:fld>
            <a:endParaRPr lang="en-US" dirty="0"/>
          </a:p>
        </p:txBody>
      </p:sp>
    </p:spTree>
    <p:extLst>
      <p:ext uri="{BB962C8B-B14F-4D97-AF65-F5344CB8AC3E}">
        <p14:creationId xmlns="" xmlns:p14="http://schemas.microsoft.com/office/powerpoint/2010/main" val="253795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7</a:t>
            </a:fld>
            <a:endParaRPr lang="en-US" dirty="0"/>
          </a:p>
        </p:txBody>
      </p:sp>
      <p:sp>
        <p:nvSpPr>
          <p:cNvPr id="5" name="Title 4"/>
          <p:cNvSpPr>
            <a:spLocks noGrp="1"/>
          </p:cNvSpPr>
          <p:nvPr>
            <p:ph type="title"/>
          </p:nvPr>
        </p:nvSpPr>
        <p:spPr/>
        <p:txBody>
          <a:bodyPr/>
          <a:lstStyle/>
          <a:p>
            <a:r>
              <a:rPr lang="en-US" dirty="0"/>
              <a:t>Modifying a Style</a:t>
            </a:r>
          </a:p>
        </p:txBody>
      </p:sp>
      <p:pic>
        <p:nvPicPr>
          <p:cNvPr id="7" name="Content Placeholder 6" descr="CFig2-04.gif"/>
          <p:cNvPicPr>
            <a:picLocks noGrp="1" noChangeAspect="1"/>
          </p:cNvPicPr>
          <p:nvPr>
            <p:ph idx="1"/>
          </p:nvPr>
        </p:nvPicPr>
        <p:blipFill>
          <a:blip r:embed="rId2" cstate="print"/>
          <a:stretch>
            <a:fillRect/>
          </a:stretch>
        </p:blipFill>
        <p:spPr>
          <a:xfrm>
            <a:off x="2167666" y="1371600"/>
            <a:ext cx="4808668" cy="4865688"/>
          </a:xfrm>
        </p:spPr>
      </p:pic>
    </p:spTree>
    <p:extLst>
      <p:ext uri="{BB962C8B-B14F-4D97-AF65-F5344CB8AC3E}">
        <p14:creationId xmlns="" xmlns:p14="http://schemas.microsoft.com/office/powerpoint/2010/main" val="8812428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Add </a:t>
            </a:r>
            <a:r>
              <a:rPr lang="en-US" dirty="0"/>
              <a:t>a footnote to a </a:t>
            </a:r>
            <a:r>
              <a:rPr lang="en-US" dirty="0" smtClean="0"/>
              <a:t>document</a:t>
            </a:r>
            <a:endParaRPr lang="en-US" dirty="0"/>
          </a:p>
          <a:p>
            <a:r>
              <a:rPr lang="en-US" dirty="0"/>
              <a:t>Insert a manual page </a:t>
            </a:r>
            <a:r>
              <a:rPr lang="en-US" dirty="0" smtClean="0"/>
              <a:t>break</a:t>
            </a:r>
            <a:endParaRPr lang="en-US" dirty="0"/>
          </a:p>
          <a:p>
            <a:r>
              <a:rPr lang="en-US" dirty="0"/>
              <a:t>Create a bibliographical list of </a:t>
            </a:r>
            <a:r>
              <a:rPr lang="en-US" dirty="0" smtClean="0"/>
              <a:t>sources</a:t>
            </a:r>
            <a:endParaRPr lang="en-US" dirty="0"/>
          </a:p>
          <a:p>
            <a:r>
              <a:rPr lang="en-US" dirty="0"/>
              <a:t>Cut, copy, and paste </a:t>
            </a:r>
            <a:r>
              <a:rPr lang="en-US" dirty="0" smtClean="0"/>
              <a:t>text</a:t>
            </a:r>
            <a:endParaRPr lang="en-US" dirty="0"/>
          </a:p>
          <a:p>
            <a:r>
              <a:rPr lang="en-US" dirty="0"/>
              <a:t>Find text and replace </a:t>
            </a:r>
            <a:r>
              <a:rPr lang="en-US" dirty="0" smtClean="0"/>
              <a:t>text</a:t>
            </a:r>
            <a:endParaRPr lang="en-US" dirty="0"/>
          </a:p>
          <a:p>
            <a:r>
              <a:rPr lang="en-US" dirty="0"/>
              <a:t>Find a </a:t>
            </a:r>
            <a:r>
              <a:rPr lang="en-US" dirty="0" smtClean="0"/>
              <a:t>synonym</a:t>
            </a:r>
            <a:endParaRPr lang="en-US" dirty="0"/>
          </a:p>
          <a:p>
            <a:r>
              <a:rPr lang="en-US" dirty="0"/>
              <a:t>Use the Research task pane to </a:t>
            </a:r>
            <a:r>
              <a:rPr lang="en-US" dirty="0" smtClean="0"/>
              <a:t>look </a:t>
            </a:r>
            <a:r>
              <a:rPr lang="en-US" dirty="0"/>
              <a:t>up </a:t>
            </a:r>
            <a:r>
              <a:rPr lang="en-US" dirty="0" smtClean="0"/>
              <a:t>information</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70</a:t>
            </a:fld>
            <a:endParaRPr lang="en-US" dirty="0"/>
          </a:p>
        </p:txBody>
      </p:sp>
      <p:sp>
        <p:nvSpPr>
          <p:cNvPr id="5" name="Title 4"/>
          <p:cNvSpPr>
            <a:spLocks noGrp="1"/>
          </p:cNvSpPr>
          <p:nvPr>
            <p:ph type="title"/>
          </p:nvPr>
        </p:nvSpPr>
        <p:spPr/>
        <p:txBody>
          <a:bodyPr/>
          <a:lstStyle/>
          <a:p>
            <a:r>
              <a:rPr lang="en-US" dirty="0" smtClean="0"/>
              <a:t>Chapter Summary</a:t>
            </a:r>
            <a:endParaRPr lang="en-US" dirty="0"/>
          </a:p>
        </p:txBody>
      </p:sp>
    </p:spTree>
    <p:extLst>
      <p:ext uri="{BB962C8B-B14F-4D97-AF65-F5344CB8AC3E}">
        <p14:creationId xmlns="" xmlns:p14="http://schemas.microsoft.com/office/powerpoint/2010/main" val="21191202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57200" y="3352801"/>
            <a:ext cx="4572000" cy="2590800"/>
          </a:xfrm>
        </p:spPr>
        <p:txBody>
          <a:bodyPr/>
          <a:lstStyle/>
          <a:p>
            <a:r>
              <a:rPr lang="en-US" dirty="0" smtClean="0"/>
              <a:t>Chapter 2 Complete</a:t>
            </a:r>
            <a:endParaRPr lang="en-US" dirty="0"/>
          </a:p>
        </p:txBody>
      </p:sp>
      <p:sp>
        <p:nvSpPr>
          <p:cNvPr id="6" name="Title 5"/>
          <p:cNvSpPr>
            <a:spLocks noGrp="1"/>
          </p:cNvSpPr>
          <p:nvPr>
            <p:ph type="ctrTitle"/>
          </p:nvPr>
        </p:nvSpPr>
        <p:spPr/>
        <p:txBody>
          <a:bodyPr/>
          <a:lstStyle/>
          <a:p>
            <a:r>
              <a:rPr lang="en-US" dirty="0" smtClean="0"/>
              <a:t>Microsoft</a:t>
            </a:r>
            <a:br>
              <a:rPr lang="en-US" dirty="0" smtClean="0"/>
            </a:br>
            <a:r>
              <a:rPr lang="en-US" dirty="0" smtClean="0"/>
              <a:t>Word 2010</a:t>
            </a:r>
            <a:endParaRPr lang="en-US" dirty="0"/>
          </a:p>
        </p:txBody>
      </p:sp>
    </p:spTree>
    <p:extLst>
      <p:ext uri="{BB962C8B-B14F-4D97-AF65-F5344CB8AC3E}">
        <p14:creationId xmlns="" xmlns:p14="http://schemas.microsoft.com/office/powerpoint/2010/main" val="998909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Click the Line and Paragraph Spacing button (Home tab | Paragraph group) to display the Line and Paragraph Spacing gallery</a:t>
            </a:r>
          </a:p>
          <a:p>
            <a:r>
              <a:rPr lang="en-US" dirty="0" smtClean="0"/>
              <a:t>Click the desired setting in the Line and Paragraph Spacing gallery to change the line spacing at the location of the insertion point</a:t>
            </a:r>
            <a:endParaRPr lang="en-US" dirty="0"/>
          </a:p>
        </p:txBody>
      </p:sp>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8</a:t>
            </a:fld>
            <a:endParaRPr lang="en-US" dirty="0"/>
          </a:p>
        </p:txBody>
      </p:sp>
      <p:sp>
        <p:nvSpPr>
          <p:cNvPr id="5" name="Title 4"/>
          <p:cNvSpPr>
            <a:spLocks noGrp="1"/>
          </p:cNvSpPr>
          <p:nvPr>
            <p:ph type="title"/>
          </p:nvPr>
        </p:nvSpPr>
        <p:spPr/>
        <p:txBody>
          <a:bodyPr/>
          <a:lstStyle/>
          <a:p>
            <a:r>
              <a:rPr lang="en-US" dirty="0" smtClean="0"/>
              <a:t>Changing Line Spacing</a:t>
            </a:r>
            <a:endParaRPr lang="en-US" dirty="0"/>
          </a:p>
        </p:txBody>
      </p:sp>
    </p:spTree>
    <p:extLst>
      <p:ext uri="{BB962C8B-B14F-4D97-AF65-F5344CB8AC3E}">
        <p14:creationId xmlns="" xmlns:p14="http://schemas.microsoft.com/office/powerpoint/2010/main" val="81265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Creating a Research Paper with Citations and References</a:t>
            </a:r>
            <a:endParaRPr lang="en-US" dirty="0"/>
          </a:p>
        </p:txBody>
      </p:sp>
      <p:sp>
        <p:nvSpPr>
          <p:cNvPr id="4" name="Slide Number Placeholder 3"/>
          <p:cNvSpPr>
            <a:spLocks noGrp="1"/>
          </p:cNvSpPr>
          <p:nvPr>
            <p:ph type="sldNum" sz="quarter" idx="12"/>
          </p:nvPr>
        </p:nvSpPr>
        <p:spPr/>
        <p:txBody>
          <a:bodyPr/>
          <a:lstStyle/>
          <a:p>
            <a:fld id="{C5B040E3-E7AD-4D6F-84F3-0CFC8A5C384E}" type="slidenum">
              <a:rPr lang="en-US" smtClean="0"/>
              <a:pPr/>
              <a:t>9</a:t>
            </a:fld>
            <a:endParaRPr lang="en-US" dirty="0"/>
          </a:p>
        </p:txBody>
      </p:sp>
      <p:sp>
        <p:nvSpPr>
          <p:cNvPr id="5" name="Title 4"/>
          <p:cNvSpPr>
            <a:spLocks noGrp="1"/>
          </p:cNvSpPr>
          <p:nvPr>
            <p:ph type="title"/>
          </p:nvPr>
        </p:nvSpPr>
        <p:spPr/>
        <p:txBody>
          <a:bodyPr/>
          <a:lstStyle/>
          <a:p>
            <a:r>
              <a:rPr lang="en-US" dirty="0"/>
              <a:t>Changing Line Spacing</a:t>
            </a:r>
          </a:p>
        </p:txBody>
      </p:sp>
      <p:pic>
        <p:nvPicPr>
          <p:cNvPr id="7" name="Content Placeholder 6" descr="CFig2-05.gif"/>
          <p:cNvPicPr>
            <a:picLocks noGrp="1" noChangeAspect="1"/>
          </p:cNvPicPr>
          <p:nvPr>
            <p:ph idx="1"/>
          </p:nvPr>
        </p:nvPicPr>
        <p:blipFill>
          <a:blip r:embed="rId2" cstate="print"/>
          <a:stretch>
            <a:fillRect/>
          </a:stretch>
        </p:blipFill>
        <p:spPr>
          <a:xfrm>
            <a:off x="2082136" y="1371600"/>
            <a:ext cx="4979728" cy="4865688"/>
          </a:xfrm>
        </p:spPr>
      </p:pic>
    </p:spTree>
    <p:extLst>
      <p:ext uri="{BB962C8B-B14F-4D97-AF65-F5344CB8AC3E}">
        <p14:creationId xmlns="" xmlns:p14="http://schemas.microsoft.com/office/powerpoint/2010/main" val="3646523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354</TotalTime>
  <Words>3246</Words>
  <Application>Microsoft Office PowerPoint</Application>
  <PresentationFormat>On-screen Show (4:3)</PresentationFormat>
  <Paragraphs>364</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Microsoft Word 2010</vt:lpstr>
      <vt:lpstr>Objectives</vt:lpstr>
      <vt:lpstr>Objectives</vt:lpstr>
      <vt:lpstr>Project – Research Paper</vt:lpstr>
      <vt:lpstr>General Project Guidelines</vt:lpstr>
      <vt:lpstr>Modifying a Style</vt:lpstr>
      <vt:lpstr>Modifying a Style</vt:lpstr>
      <vt:lpstr>Changing Line Spacing</vt:lpstr>
      <vt:lpstr>Changing Line Spacing</vt:lpstr>
      <vt:lpstr>Removing Space after a Paragraph</vt:lpstr>
      <vt:lpstr>Updating a Style to Match a Selection</vt:lpstr>
      <vt:lpstr>Switching to the Header</vt:lpstr>
      <vt:lpstr>Right-Aligning a Paragraph</vt:lpstr>
      <vt:lpstr>Inserting a Page Number</vt:lpstr>
      <vt:lpstr>Inserting a Page Number</vt:lpstr>
      <vt:lpstr>Closing the Header</vt:lpstr>
      <vt:lpstr>Click and Type</vt:lpstr>
      <vt:lpstr>Click and Type</vt:lpstr>
      <vt:lpstr>Shortcut Keys</vt:lpstr>
      <vt:lpstr>Displaying the Rulers</vt:lpstr>
      <vt:lpstr>First-Line Indenting Paragraphs</vt:lpstr>
      <vt:lpstr>AutoCorrecting as You Type</vt:lpstr>
      <vt:lpstr>Using the AutoCorrect Options Button</vt:lpstr>
      <vt:lpstr>Creating an AutoCorrect Entry</vt:lpstr>
      <vt:lpstr>Creating an AutoCorrect Entry</vt:lpstr>
      <vt:lpstr>Changing the Bibliography Style</vt:lpstr>
      <vt:lpstr>Changing the Bibliography Style</vt:lpstr>
      <vt:lpstr>Inserting a Citation  and Creating Its Source</vt:lpstr>
      <vt:lpstr>Inserting a Citation  and Creating Its Source</vt:lpstr>
      <vt:lpstr>Editing a Citation</vt:lpstr>
      <vt:lpstr>Editing a Citation</vt:lpstr>
      <vt:lpstr>Inserting a Footnote Reference Mark</vt:lpstr>
      <vt:lpstr>Inserting a Footnote Reference Mark</vt:lpstr>
      <vt:lpstr>Inserting a Citation Placeholder</vt:lpstr>
      <vt:lpstr>Editing a Source</vt:lpstr>
      <vt:lpstr>Editing a Source</vt:lpstr>
      <vt:lpstr>Counting Words</vt:lpstr>
      <vt:lpstr>Counting Words</vt:lpstr>
      <vt:lpstr>Page Breaking Manually</vt:lpstr>
      <vt:lpstr>Page Breaking Manually</vt:lpstr>
      <vt:lpstr>Applying a Style</vt:lpstr>
      <vt:lpstr>Creating a Bibliographical List</vt:lpstr>
      <vt:lpstr>Creating a Bibliographical List</vt:lpstr>
      <vt:lpstr>Modifying a Source and Updating the Bibliographical List</vt:lpstr>
      <vt:lpstr>Modifying a Source and Updating the Bibliographical List</vt:lpstr>
      <vt:lpstr>Converting a Field to Regular Text</vt:lpstr>
      <vt:lpstr>Scrolling Page by Page  through a Document</vt:lpstr>
      <vt:lpstr>Copying and Pasting</vt:lpstr>
      <vt:lpstr>Copying and Pasting</vt:lpstr>
      <vt:lpstr>Displaying the Paste Options Menu</vt:lpstr>
      <vt:lpstr>Finding Text</vt:lpstr>
      <vt:lpstr>Finding Text</vt:lpstr>
      <vt:lpstr>Replacing Text</vt:lpstr>
      <vt:lpstr>Replacing Text</vt:lpstr>
      <vt:lpstr>Going to a Page</vt:lpstr>
      <vt:lpstr>Going to a Page</vt:lpstr>
      <vt:lpstr>Finding and Inserting a Synonym</vt:lpstr>
      <vt:lpstr>Finding and Inserting a Synonym</vt:lpstr>
      <vt:lpstr>Checking Spelling and Grammar at Once</vt:lpstr>
      <vt:lpstr>Checking Spelling and Grammar at Once</vt:lpstr>
      <vt:lpstr>Using the Research Task Pane  to Look Up Information</vt:lpstr>
      <vt:lpstr>Using the Research Task Pane  to Look Up Information</vt:lpstr>
      <vt:lpstr>Printing Document Properties</vt:lpstr>
      <vt:lpstr>Printing Document Properties</vt:lpstr>
      <vt:lpstr>Printing Document Properties</vt:lpstr>
      <vt:lpstr>Previewing the Document  and Then Printing It</vt:lpstr>
      <vt:lpstr>Previewing the Document  and Then Printing It</vt:lpstr>
      <vt:lpstr>Previewing the Document  and Then Printing It</vt:lpstr>
      <vt:lpstr>Chapter Summary</vt:lpstr>
      <vt:lpstr>Chapter Summary</vt:lpstr>
      <vt:lpstr>Microsoft Word 2010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Freund</dc:creator>
  <cp:lastModifiedBy>apoirier</cp:lastModifiedBy>
  <cp:revision>26</cp:revision>
  <dcterms:created xsi:type="dcterms:W3CDTF">2010-06-07T21:24:17Z</dcterms:created>
  <dcterms:modified xsi:type="dcterms:W3CDTF">2010-06-21T17:53:03Z</dcterms:modified>
</cp:coreProperties>
</file>