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42"/>
  </p:notesMasterIdLst>
  <p:sldIdLst>
    <p:sldId id="256" r:id="rId2"/>
    <p:sldId id="257" r:id="rId3"/>
    <p:sldId id="260" r:id="rId4"/>
    <p:sldId id="297"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3" autoAdjust="0"/>
    <p:restoredTop sz="96583" autoAdjust="0"/>
  </p:normalViewPr>
  <p:slideViewPr>
    <p:cSldViewPr>
      <p:cViewPr varScale="1">
        <p:scale>
          <a:sx n="73" d="100"/>
          <a:sy n="73" d="100"/>
        </p:scale>
        <p:origin x="12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57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8927829-6351-4DAD-818D-E34031102EB3}" type="slidenum">
              <a:rPr lang="en-US"/>
              <a:pPr/>
              <a:t>‹#›</a:t>
            </a:fld>
            <a:endParaRPr lang="en-US"/>
          </a:p>
        </p:txBody>
      </p:sp>
    </p:spTree>
    <p:extLst>
      <p:ext uri="{BB962C8B-B14F-4D97-AF65-F5344CB8AC3E}">
        <p14:creationId xmlns:p14="http://schemas.microsoft.com/office/powerpoint/2010/main" val="24019130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Arial" charset="0"/>
      </a:defRPr>
    </a:lvl1pPr>
    <a:lvl2pPr marL="457200" algn="l" rtl="0" fontAlgn="base">
      <a:spcBef>
        <a:spcPct val="30000"/>
      </a:spcBef>
      <a:spcAft>
        <a:spcPct val="0"/>
      </a:spcAft>
      <a:defRPr kumimoji="1" sz="1200" kern="1200">
        <a:solidFill>
          <a:schemeClr val="tx1"/>
        </a:solidFill>
        <a:latin typeface="Arial" charset="0"/>
        <a:ea typeface="+mn-ea"/>
        <a:cs typeface="Arial" charset="0"/>
      </a:defRPr>
    </a:lvl2pPr>
    <a:lvl3pPr marL="914400" algn="l" rtl="0" fontAlgn="base">
      <a:spcBef>
        <a:spcPct val="30000"/>
      </a:spcBef>
      <a:spcAft>
        <a:spcPct val="0"/>
      </a:spcAft>
      <a:defRPr kumimoji="1" sz="1200" kern="1200">
        <a:solidFill>
          <a:schemeClr val="tx1"/>
        </a:solidFill>
        <a:latin typeface="Arial" charset="0"/>
        <a:ea typeface="+mn-ea"/>
        <a:cs typeface="Arial" charset="0"/>
      </a:defRPr>
    </a:lvl3pPr>
    <a:lvl4pPr marL="1371600" algn="l" rtl="0" fontAlgn="base">
      <a:spcBef>
        <a:spcPct val="30000"/>
      </a:spcBef>
      <a:spcAft>
        <a:spcPct val="0"/>
      </a:spcAft>
      <a:defRPr kumimoji="1" sz="1200" kern="1200">
        <a:solidFill>
          <a:schemeClr val="tx1"/>
        </a:solidFill>
        <a:latin typeface="Arial" charset="0"/>
        <a:ea typeface="+mn-ea"/>
        <a:cs typeface="Arial" charset="0"/>
      </a:defRPr>
    </a:lvl4pPr>
    <a:lvl5pPr marL="1828800" algn="l" rtl="0" fontAlgn="base">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083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35" name="Rectangle 3"/>
          <p:cNvSpPr>
            <a:spLocks noGrp="1" noChangeArrowheads="1"/>
          </p:cNvSpPr>
          <p:nvPr>
            <p:ph type="ctrTitle"/>
          </p:nvPr>
        </p:nvSpPr>
        <p:spPr>
          <a:xfrm>
            <a:off x="304800" y="304800"/>
            <a:ext cx="6781800" cy="1076325"/>
          </a:xfrm>
        </p:spPr>
        <p:txBody>
          <a:bodyPr/>
          <a:lstStyle>
            <a:lvl1pPr algn="r">
              <a:defRPr sz="3200"/>
            </a:lvl1pPr>
          </a:lstStyle>
          <a:p>
            <a:pPr lvl="0"/>
            <a:r>
              <a:rPr lang="en-US" altLang="en-US" noProof="0" smtClean="0"/>
              <a:t>Click to edit Master title style</a:t>
            </a:r>
          </a:p>
        </p:txBody>
      </p:sp>
      <p:sp>
        <p:nvSpPr>
          <p:cNvPr id="120836" name="Rectangle 4"/>
          <p:cNvSpPr>
            <a:spLocks noGrp="1" noChangeArrowheads="1"/>
          </p:cNvSpPr>
          <p:nvPr>
            <p:ph type="subTitle" idx="1"/>
          </p:nvPr>
        </p:nvSpPr>
        <p:spPr>
          <a:xfrm>
            <a:off x="914400" y="3048000"/>
            <a:ext cx="6248400" cy="2362200"/>
          </a:xfrm>
        </p:spPr>
        <p:txBody>
          <a:bodyPr/>
          <a:lstStyle>
            <a:lvl1pPr marL="0" indent="0" algn="r">
              <a:buFont typeface="Wingdings" pitchFamily="2" charset="2"/>
              <a:buNone/>
              <a:defRPr sz="3200"/>
            </a:lvl1pPr>
          </a:lstStyle>
          <a:p>
            <a:pPr lvl="0"/>
            <a:r>
              <a:rPr lang="en-US" altLang="en-US" noProof="0" smtClean="0"/>
              <a:t>Click to edit Master subtitle style</a:t>
            </a:r>
          </a:p>
        </p:txBody>
      </p:sp>
      <p:sp>
        <p:nvSpPr>
          <p:cNvPr id="120837" name="Rectangle 5"/>
          <p:cNvSpPr>
            <a:spLocks noGrp="1" noChangeArrowheads="1"/>
          </p:cNvSpPr>
          <p:nvPr>
            <p:ph type="dt" sz="half" idx="2"/>
          </p:nvPr>
        </p:nvSpPr>
        <p:spPr>
          <a:xfrm>
            <a:off x="457200" y="6248400"/>
            <a:ext cx="1371600" cy="457200"/>
          </a:xfrm>
        </p:spPr>
        <p:txBody>
          <a:bodyPr/>
          <a:lstStyle>
            <a:lvl1pPr>
              <a:defRPr/>
            </a:lvl1pPr>
          </a:lstStyle>
          <a:p>
            <a:endParaRPr lang="en-US" altLang="en-US"/>
          </a:p>
        </p:txBody>
      </p:sp>
      <p:sp>
        <p:nvSpPr>
          <p:cNvPr id="120838" name="Rectangle 6"/>
          <p:cNvSpPr>
            <a:spLocks noGrp="1" noChangeArrowheads="1"/>
          </p:cNvSpPr>
          <p:nvPr>
            <p:ph type="ftr" sz="quarter" idx="3"/>
          </p:nvPr>
        </p:nvSpPr>
        <p:spPr>
          <a:xfrm>
            <a:off x="1981200" y="6248400"/>
            <a:ext cx="5105400" cy="457200"/>
          </a:xfrm>
        </p:spPr>
        <p:txBody>
          <a:bodyPr/>
          <a:lstStyle>
            <a:lvl1pPr>
              <a:defRPr/>
            </a:lvl1pPr>
          </a:lstStyle>
          <a:p>
            <a:r>
              <a:rPr lang="en-US" altLang="en-US"/>
              <a:t>Systems Analysis and Design in a Changing World, 6th Edition</a:t>
            </a:r>
          </a:p>
        </p:txBody>
      </p:sp>
      <p:sp>
        <p:nvSpPr>
          <p:cNvPr id="120839" name="Rectangle 7"/>
          <p:cNvSpPr>
            <a:spLocks noGrp="1" noChangeArrowheads="1"/>
          </p:cNvSpPr>
          <p:nvPr>
            <p:ph type="sldNum" sz="quarter" idx="4"/>
          </p:nvPr>
        </p:nvSpPr>
        <p:spPr>
          <a:xfrm>
            <a:off x="7315200" y="6248400"/>
            <a:ext cx="1371600" cy="457200"/>
          </a:xfrm>
        </p:spPr>
        <p:txBody>
          <a:bodyPr/>
          <a:lstStyle>
            <a:lvl1pPr>
              <a:defRPr/>
            </a:lvl1pPr>
          </a:lstStyle>
          <a:p>
            <a:fld id="{87C192D5-EC4D-4C0E-A53C-70B00B4397F3}" type="slidenum">
              <a:rPr lang="en-US" altLang="en-US"/>
              <a:pPr/>
              <a:t>‹#›</a:t>
            </a:fld>
            <a:endParaRPr lang="en-US" altLang="en-US"/>
          </a:p>
        </p:txBody>
      </p:sp>
      <p:grpSp>
        <p:nvGrpSpPr>
          <p:cNvPr id="120840" name="Group 8"/>
          <p:cNvGrpSpPr>
            <a:grpSpLocks/>
          </p:cNvGrpSpPr>
          <p:nvPr/>
        </p:nvGrpSpPr>
        <p:grpSpPr bwMode="auto">
          <a:xfrm>
            <a:off x="7493000" y="2992438"/>
            <a:ext cx="1338263" cy="2189162"/>
            <a:chOff x="4704" y="1885"/>
            <a:chExt cx="843" cy="1379"/>
          </a:xfrm>
        </p:grpSpPr>
        <p:sp>
          <p:nvSpPr>
            <p:cNvPr id="120841"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2"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3"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4"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5"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6"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7"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8"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9"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50"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51"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52"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53"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54"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55"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56"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57"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58"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59"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60"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61"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62"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63"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64"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65"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66"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67"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68"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69"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70"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71"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0872"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73" name="Rectangle 41"/>
          <p:cNvSpPr>
            <a:spLocks noChangeArrowheads="1"/>
          </p:cNvSpPr>
          <p:nvPr/>
        </p:nvSpPr>
        <p:spPr bwMode="auto">
          <a:xfrm>
            <a:off x="457200" y="1676400"/>
            <a:ext cx="67818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endParaRPr lang="en-US" altLang="en-US" sz="3200" b="1">
              <a:solidFill>
                <a:schemeClr val="tx2"/>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Systems Analysis and Design in a Changing World, 6th Edition</a:t>
            </a:r>
          </a:p>
        </p:txBody>
      </p:sp>
      <p:sp>
        <p:nvSpPr>
          <p:cNvPr id="6" name="Slide Number Placeholder 5"/>
          <p:cNvSpPr>
            <a:spLocks noGrp="1"/>
          </p:cNvSpPr>
          <p:nvPr>
            <p:ph type="sldNum" sz="quarter" idx="12"/>
          </p:nvPr>
        </p:nvSpPr>
        <p:spPr/>
        <p:txBody>
          <a:bodyPr/>
          <a:lstStyle>
            <a:lvl1pPr>
              <a:defRPr/>
            </a:lvl1pPr>
          </a:lstStyle>
          <a:p>
            <a:fld id="{A4449391-3BC3-45C5-88E7-A09D2C82CD17}" type="slidenum">
              <a:rPr lang="en-US" altLang="en-US"/>
              <a:pPr/>
              <a:t>‹#›</a:t>
            </a:fld>
            <a:endParaRPr lang="en-US" altLang="en-US"/>
          </a:p>
        </p:txBody>
      </p:sp>
    </p:spTree>
    <p:extLst>
      <p:ext uri="{BB962C8B-B14F-4D97-AF65-F5344CB8AC3E}">
        <p14:creationId xmlns:p14="http://schemas.microsoft.com/office/powerpoint/2010/main" val="191078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Systems Analysis and Design in a Changing World, 6th Edition</a:t>
            </a:r>
          </a:p>
        </p:txBody>
      </p:sp>
      <p:sp>
        <p:nvSpPr>
          <p:cNvPr id="6" name="Slide Number Placeholder 5"/>
          <p:cNvSpPr>
            <a:spLocks noGrp="1"/>
          </p:cNvSpPr>
          <p:nvPr>
            <p:ph type="sldNum" sz="quarter" idx="12"/>
          </p:nvPr>
        </p:nvSpPr>
        <p:spPr/>
        <p:txBody>
          <a:bodyPr/>
          <a:lstStyle>
            <a:lvl1pPr>
              <a:defRPr/>
            </a:lvl1pPr>
          </a:lstStyle>
          <a:p>
            <a:fld id="{74100FFA-0C7F-4A47-A315-04AB37C481FE}" type="slidenum">
              <a:rPr lang="en-US" altLang="en-US"/>
              <a:pPr/>
              <a:t>‹#›</a:t>
            </a:fld>
            <a:endParaRPr lang="en-US" altLang="en-US"/>
          </a:p>
        </p:txBody>
      </p:sp>
    </p:spTree>
    <p:extLst>
      <p:ext uri="{BB962C8B-B14F-4D97-AF65-F5344CB8AC3E}">
        <p14:creationId xmlns:p14="http://schemas.microsoft.com/office/powerpoint/2010/main" val="819117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12192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1828800" y="6248400"/>
            <a:ext cx="5486400" cy="457200"/>
          </a:xfrm>
        </p:spPr>
        <p:txBody>
          <a:bodyPr/>
          <a:lstStyle>
            <a:lvl1pPr>
              <a:defRPr/>
            </a:lvl1pPr>
          </a:lstStyle>
          <a:p>
            <a:r>
              <a:rPr lang="en-US" altLang="en-US"/>
              <a:t>Systems Analysis and Design in a Changing World, 6th Edition</a:t>
            </a:r>
          </a:p>
        </p:txBody>
      </p:sp>
      <p:sp>
        <p:nvSpPr>
          <p:cNvPr id="5" name="Slide Number Placeholder 4"/>
          <p:cNvSpPr>
            <a:spLocks noGrp="1"/>
          </p:cNvSpPr>
          <p:nvPr>
            <p:ph type="sldNum" sz="quarter" idx="12"/>
          </p:nvPr>
        </p:nvSpPr>
        <p:spPr>
          <a:xfrm>
            <a:off x="7543800" y="6248400"/>
            <a:ext cx="1143000" cy="457200"/>
          </a:xfrm>
        </p:spPr>
        <p:txBody>
          <a:bodyPr/>
          <a:lstStyle>
            <a:lvl1pPr>
              <a:defRPr/>
            </a:lvl1pPr>
          </a:lstStyle>
          <a:p>
            <a:fld id="{FDE33415-5608-4915-B6C5-DA15A72D2EE9}" type="slidenum">
              <a:rPr lang="en-US" altLang="en-US"/>
              <a:pPr/>
              <a:t>‹#›</a:t>
            </a:fld>
            <a:endParaRPr lang="en-US" altLang="en-US"/>
          </a:p>
        </p:txBody>
      </p:sp>
    </p:spTree>
    <p:extLst>
      <p:ext uri="{BB962C8B-B14F-4D97-AF65-F5344CB8AC3E}">
        <p14:creationId xmlns:p14="http://schemas.microsoft.com/office/powerpoint/2010/main" val="1235901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176AAB-B619-4B7F-BB28-6A852FDB7AC6}" type="datetime1">
              <a:rPr lang="en-US"/>
              <a:pPr>
                <a:defRPr/>
              </a:pPr>
              <a:t>8/17/2017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682C91-1C03-487D-9F61-BAC9353BE57D}" type="slidenum">
              <a:rPr lang="en-US"/>
              <a:pPr>
                <a:defRPr/>
              </a:pPr>
              <a:t>‹#›</a:t>
            </a:fld>
            <a:endParaRPr lang="en-US"/>
          </a:p>
        </p:txBody>
      </p:sp>
    </p:spTree>
    <p:extLst>
      <p:ext uri="{BB962C8B-B14F-4D97-AF65-F5344CB8AC3E}">
        <p14:creationId xmlns:p14="http://schemas.microsoft.com/office/powerpoint/2010/main" val="211294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Systems Analysis and Design in a Changing World, 6th Edition</a:t>
            </a:r>
          </a:p>
        </p:txBody>
      </p:sp>
      <p:sp>
        <p:nvSpPr>
          <p:cNvPr id="6" name="Slide Number Placeholder 5"/>
          <p:cNvSpPr>
            <a:spLocks noGrp="1"/>
          </p:cNvSpPr>
          <p:nvPr>
            <p:ph type="sldNum" sz="quarter" idx="12"/>
          </p:nvPr>
        </p:nvSpPr>
        <p:spPr/>
        <p:txBody>
          <a:bodyPr/>
          <a:lstStyle>
            <a:lvl1pPr>
              <a:defRPr/>
            </a:lvl1pPr>
          </a:lstStyle>
          <a:p>
            <a:fld id="{B812CAE0-9D8F-4C57-A770-1173ADDBCEEF}" type="slidenum">
              <a:rPr lang="en-US" altLang="en-US"/>
              <a:pPr/>
              <a:t>‹#›</a:t>
            </a:fld>
            <a:endParaRPr lang="en-US" altLang="en-US"/>
          </a:p>
        </p:txBody>
      </p:sp>
    </p:spTree>
    <p:extLst>
      <p:ext uri="{BB962C8B-B14F-4D97-AF65-F5344CB8AC3E}">
        <p14:creationId xmlns:p14="http://schemas.microsoft.com/office/powerpoint/2010/main" val="189119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Systems Analysis and Design in a Changing World, 6th Edition</a:t>
            </a:r>
          </a:p>
        </p:txBody>
      </p:sp>
      <p:sp>
        <p:nvSpPr>
          <p:cNvPr id="6" name="Slide Number Placeholder 5"/>
          <p:cNvSpPr>
            <a:spLocks noGrp="1"/>
          </p:cNvSpPr>
          <p:nvPr>
            <p:ph type="sldNum" sz="quarter" idx="12"/>
          </p:nvPr>
        </p:nvSpPr>
        <p:spPr/>
        <p:txBody>
          <a:bodyPr/>
          <a:lstStyle>
            <a:lvl1pPr>
              <a:defRPr/>
            </a:lvl1pPr>
          </a:lstStyle>
          <a:p>
            <a:fld id="{F32E3E78-32E9-466C-BB65-5CD382A85EC2}" type="slidenum">
              <a:rPr lang="en-US" altLang="en-US"/>
              <a:pPr/>
              <a:t>‹#›</a:t>
            </a:fld>
            <a:endParaRPr lang="en-US" altLang="en-US"/>
          </a:p>
        </p:txBody>
      </p:sp>
    </p:spTree>
    <p:extLst>
      <p:ext uri="{BB962C8B-B14F-4D97-AF65-F5344CB8AC3E}">
        <p14:creationId xmlns:p14="http://schemas.microsoft.com/office/powerpoint/2010/main" val="63746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Systems Analysis and Design in a Changing World, 6th Edition</a:t>
            </a:r>
          </a:p>
        </p:txBody>
      </p:sp>
      <p:sp>
        <p:nvSpPr>
          <p:cNvPr id="7" name="Slide Number Placeholder 6"/>
          <p:cNvSpPr>
            <a:spLocks noGrp="1"/>
          </p:cNvSpPr>
          <p:nvPr>
            <p:ph type="sldNum" sz="quarter" idx="12"/>
          </p:nvPr>
        </p:nvSpPr>
        <p:spPr/>
        <p:txBody>
          <a:bodyPr/>
          <a:lstStyle>
            <a:lvl1pPr>
              <a:defRPr/>
            </a:lvl1pPr>
          </a:lstStyle>
          <a:p>
            <a:fld id="{90470860-5B6D-4628-B8BA-90D7DDCE1029}" type="slidenum">
              <a:rPr lang="en-US" altLang="en-US"/>
              <a:pPr/>
              <a:t>‹#›</a:t>
            </a:fld>
            <a:endParaRPr lang="en-US" altLang="en-US"/>
          </a:p>
        </p:txBody>
      </p:sp>
    </p:spTree>
    <p:extLst>
      <p:ext uri="{BB962C8B-B14F-4D97-AF65-F5344CB8AC3E}">
        <p14:creationId xmlns:p14="http://schemas.microsoft.com/office/powerpoint/2010/main" val="803401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Systems Analysis and Design in a Changing World, 6th Edition</a:t>
            </a:r>
          </a:p>
        </p:txBody>
      </p:sp>
      <p:sp>
        <p:nvSpPr>
          <p:cNvPr id="9" name="Slide Number Placeholder 8"/>
          <p:cNvSpPr>
            <a:spLocks noGrp="1"/>
          </p:cNvSpPr>
          <p:nvPr>
            <p:ph type="sldNum" sz="quarter" idx="12"/>
          </p:nvPr>
        </p:nvSpPr>
        <p:spPr/>
        <p:txBody>
          <a:bodyPr/>
          <a:lstStyle>
            <a:lvl1pPr>
              <a:defRPr/>
            </a:lvl1pPr>
          </a:lstStyle>
          <a:p>
            <a:fld id="{24D2805B-45B9-4893-8AAC-9E86450AA4FB}" type="slidenum">
              <a:rPr lang="en-US" altLang="en-US"/>
              <a:pPr/>
              <a:t>‹#›</a:t>
            </a:fld>
            <a:endParaRPr lang="en-US" altLang="en-US"/>
          </a:p>
        </p:txBody>
      </p:sp>
    </p:spTree>
    <p:extLst>
      <p:ext uri="{BB962C8B-B14F-4D97-AF65-F5344CB8AC3E}">
        <p14:creationId xmlns:p14="http://schemas.microsoft.com/office/powerpoint/2010/main" val="410354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Systems Analysis and Design in a Changing World, 6th Edition</a:t>
            </a:r>
          </a:p>
        </p:txBody>
      </p:sp>
      <p:sp>
        <p:nvSpPr>
          <p:cNvPr id="5" name="Slide Number Placeholder 4"/>
          <p:cNvSpPr>
            <a:spLocks noGrp="1"/>
          </p:cNvSpPr>
          <p:nvPr>
            <p:ph type="sldNum" sz="quarter" idx="12"/>
          </p:nvPr>
        </p:nvSpPr>
        <p:spPr/>
        <p:txBody>
          <a:bodyPr/>
          <a:lstStyle>
            <a:lvl1pPr>
              <a:defRPr/>
            </a:lvl1pPr>
          </a:lstStyle>
          <a:p>
            <a:fld id="{9C8D1130-C179-4960-9B30-0E618084A16B}" type="slidenum">
              <a:rPr lang="en-US" altLang="en-US"/>
              <a:pPr/>
              <a:t>‹#›</a:t>
            </a:fld>
            <a:endParaRPr lang="en-US" altLang="en-US"/>
          </a:p>
        </p:txBody>
      </p:sp>
    </p:spTree>
    <p:extLst>
      <p:ext uri="{BB962C8B-B14F-4D97-AF65-F5344CB8AC3E}">
        <p14:creationId xmlns:p14="http://schemas.microsoft.com/office/powerpoint/2010/main" val="25060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Systems Analysis and Design in a Changing World, 6th Edition</a:t>
            </a:r>
          </a:p>
        </p:txBody>
      </p:sp>
      <p:sp>
        <p:nvSpPr>
          <p:cNvPr id="4" name="Slide Number Placeholder 3"/>
          <p:cNvSpPr>
            <a:spLocks noGrp="1"/>
          </p:cNvSpPr>
          <p:nvPr>
            <p:ph type="sldNum" sz="quarter" idx="12"/>
          </p:nvPr>
        </p:nvSpPr>
        <p:spPr/>
        <p:txBody>
          <a:bodyPr/>
          <a:lstStyle>
            <a:lvl1pPr>
              <a:defRPr/>
            </a:lvl1pPr>
          </a:lstStyle>
          <a:p>
            <a:fld id="{71E19640-2E94-4280-A853-B61BF0B803A4}" type="slidenum">
              <a:rPr lang="en-US" altLang="en-US"/>
              <a:pPr/>
              <a:t>‹#›</a:t>
            </a:fld>
            <a:endParaRPr lang="en-US" altLang="en-US"/>
          </a:p>
        </p:txBody>
      </p:sp>
    </p:spTree>
    <p:extLst>
      <p:ext uri="{BB962C8B-B14F-4D97-AF65-F5344CB8AC3E}">
        <p14:creationId xmlns:p14="http://schemas.microsoft.com/office/powerpoint/2010/main" val="234364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Systems Analysis and Design in a Changing World, 6th Edition</a:t>
            </a:r>
          </a:p>
        </p:txBody>
      </p:sp>
      <p:sp>
        <p:nvSpPr>
          <p:cNvPr id="7" name="Slide Number Placeholder 6"/>
          <p:cNvSpPr>
            <a:spLocks noGrp="1"/>
          </p:cNvSpPr>
          <p:nvPr>
            <p:ph type="sldNum" sz="quarter" idx="12"/>
          </p:nvPr>
        </p:nvSpPr>
        <p:spPr/>
        <p:txBody>
          <a:bodyPr/>
          <a:lstStyle>
            <a:lvl1pPr>
              <a:defRPr/>
            </a:lvl1pPr>
          </a:lstStyle>
          <a:p>
            <a:fld id="{44C7EC8D-35AB-4871-A666-3B4783107613}" type="slidenum">
              <a:rPr lang="en-US" altLang="en-US"/>
              <a:pPr/>
              <a:t>‹#›</a:t>
            </a:fld>
            <a:endParaRPr lang="en-US" altLang="en-US"/>
          </a:p>
        </p:txBody>
      </p:sp>
    </p:spTree>
    <p:extLst>
      <p:ext uri="{BB962C8B-B14F-4D97-AF65-F5344CB8AC3E}">
        <p14:creationId xmlns:p14="http://schemas.microsoft.com/office/powerpoint/2010/main" val="40777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Systems Analysis and Design in a Changing World, 6th Edition</a:t>
            </a:r>
          </a:p>
        </p:txBody>
      </p:sp>
      <p:sp>
        <p:nvSpPr>
          <p:cNvPr id="7" name="Slide Number Placeholder 6"/>
          <p:cNvSpPr>
            <a:spLocks noGrp="1"/>
          </p:cNvSpPr>
          <p:nvPr>
            <p:ph type="sldNum" sz="quarter" idx="12"/>
          </p:nvPr>
        </p:nvSpPr>
        <p:spPr/>
        <p:txBody>
          <a:bodyPr/>
          <a:lstStyle>
            <a:lvl1pPr>
              <a:defRPr/>
            </a:lvl1pPr>
          </a:lstStyle>
          <a:p>
            <a:fld id="{A1FE83DD-3C93-42FE-9608-519C0B39C2CA}" type="slidenum">
              <a:rPr lang="en-US" altLang="en-US"/>
              <a:pPr/>
              <a:t>‹#›</a:t>
            </a:fld>
            <a:endParaRPr lang="en-US" altLang="en-US"/>
          </a:p>
        </p:txBody>
      </p:sp>
    </p:spTree>
    <p:extLst>
      <p:ext uri="{BB962C8B-B14F-4D97-AF65-F5344CB8AC3E}">
        <p14:creationId xmlns:p14="http://schemas.microsoft.com/office/powerpoint/2010/main" val="186642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1"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19812"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9813" name="Rectangle 5"/>
          <p:cNvSpPr>
            <a:spLocks noGrp="1" noChangeArrowheads="1"/>
          </p:cNvSpPr>
          <p:nvPr>
            <p:ph type="dt" sz="half" idx="2"/>
          </p:nvPr>
        </p:nvSpPr>
        <p:spPr bwMode="auto">
          <a:xfrm>
            <a:off x="457200" y="6248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119814" name="Rectangle 6"/>
          <p:cNvSpPr>
            <a:spLocks noGrp="1" noChangeArrowheads="1"/>
          </p:cNvSpPr>
          <p:nvPr>
            <p:ph type="ftr" sz="quarter" idx="3"/>
          </p:nvPr>
        </p:nvSpPr>
        <p:spPr bwMode="auto">
          <a:xfrm>
            <a:off x="1828800" y="62484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Systems Analysis and Design in a Changing World, 6th Edition</a:t>
            </a:r>
          </a:p>
        </p:txBody>
      </p:sp>
      <p:sp>
        <p:nvSpPr>
          <p:cNvPr id="119815" name="Rectangle 7"/>
          <p:cNvSpPr>
            <a:spLocks noGrp="1" noChangeArrowheads="1"/>
          </p:cNvSpPr>
          <p:nvPr>
            <p:ph type="sldNum" sz="quarter" idx="4"/>
          </p:nvPr>
        </p:nvSpPr>
        <p:spPr bwMode="auto">
          <a:xfrm>
            <a:off x="7543800" y="62484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06F421F1-3CB1-4A62-898A-3ABF07D68308}" type="slidenum">
              <a:rPr lang="en-US" altLang="en-US"/>
              <a:pPr/>
              <a:t>‹#›</a:t>
            </a:fld>
            <a:endParaRPr lang="en-US" altLang="en-US"/>
          </a:p>
        </p:txBody>
      </p:sp>
      <p:grpSp>
        <p:nvGrpSpPr>
          <p:cNvPr id="119816" name="Group 8"/>
          <p:cNvGrpSpPr>
            <a:grpSpLocks/>
          </p:cNvGrpSpPr>
          <p:nvPr/>
        </p:nvGrpSpPr>
        <p:grpSpPr bwMode="auto">
          <a:xfrm>
            <a:off x="8153400" y="152400"/>
            <a:ext cx="792163" cy="1295400"/>
            <a:chOff x="5136" y="960"/>
            <a:chExt cx="528" cy="864"/>
          </a:xfrm>
        </p:grpSpPr>
        <p:sp>
          <p:nvSpPr>
            <p:cNvPr id="119817"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8"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9"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0"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1"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2"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3"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4"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5"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6"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7"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8"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9"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0"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1"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2"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3"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4"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5"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6"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7"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8"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9"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0"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1"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2"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3"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4"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5"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6"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7"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cs typeface="Arial" charset="0"/>
        </a:defRPr>
      </a:lvl2pPr>
      <a:lvl3pPr algn="l" rtl="0" eaLnBrk="1" fontAlgn="base" hangingPunct="1">
        <a:spcBef>
          <a:spcPct val="0"/>
        </a:spcBef>
        <a:spcAft>
          <a:spcPct val="0"/>
        </a:spcAft>
        <a:defRPr sz="3900" b="1">
          <a:solidFill>
            <a:schemeClr val="tx2"/>
          </a:solidFill>
          <a:latin typeface="Arial" charset="0"/>
          <a:cs typeface="Arial" charset="0"/>
        </a:defRPr>
      </a:lvl3pPr>
      <a:lvl4pPr algn="l" rtl="0" eaLnBrk="1" fontAlgn="base" hangingPunct="1">
        <a:spcBef>
          <a:spcPct val="0"/>
        </a:spcBef>
        <a:spcAft>
          <a:spcPct val="0"/>
        </a:spcAft>
        <a:defRPr sz="3900" b="1">
          <a:solidFill>
            <a:schemeClr val="tx2"/>
          </a:solidFill>
          <a:latin typeface="Arial" charset="0"/>
          <a:cs typeface="Arial" charset="0"/>
        </a:defRPr>
      </a:lvl4pPr>
      <a:lvl5pPr algn="l" rtl="0" eaLnBrk="1" fontAlgn="base" hangingPunct="1">
        <a:spcBef>
          <a:spcPct val="0"/>
        </a:spcBef>
        <a:spcAft>
          <a:spcPct val="0"/>
        </a:spcAft>
        <a:defRPr sz="3900" b="1">
          <a:solidFill>
            <a:schemeClr val="tx2"/>
          </a:solidFill>
          <a:latin typeface="Arial" charset="0"/>
          <a:cs typeface="Arial" charset="0"/>
        </a:defRPr>
      </a:lvl5pPr>
      <a:lvl6pPr marL="457200" algn="l" rtl="0" eaLnBrk="1" fontAlgn="base" hangingPunct="1">
        <a:spcBef>
          <a:spcPct val="0"/>
        </a:spcBef>
        <a:spcAft>
          <a:spcPct val="0"/>
        </a:spcAft>
        <a:defRPr sz="3900" b="1">
          <a:solidFill>
            <a:schemeClr val="tx2"/>
          </a:solidFill>
          <a:latin typeface="Arial" charset="0"/>
          <a:cs typeface="Arial" charset="0"/>
        </a:defRPr>
      </a:lvl6pPr>
      <a:lvl7pPr marL="914400" algn="l" rtl="0" eaLnBrk="1" fontAlgn="base" hangingPunct="1">
        <a:spcBef>
          <a:spcPct val="0"/>
        </a:spcBef>
        <a:spcAft>
          <a:spcPct val="0"/>
        </a:spcAft>
        <a:defRPr sz="3900" b="1">
          <a:solidFill>
            <a:schemeClr val="tx2"/>
          </a:solidFill>
          <a:latin typeface="Arial" charset="0"/>
          <a:cs typeface="Arial" charset="0"/>
        </a:defRPr>
      </a:lvl7pPr>
      <a:lvl8pPr marL="1371600" algn="l" rtl="0" eaLnBrk="1" fontAlgn="base" hangingPunct="1">
        <a:spcBef>
          <a:spcPct val="0"/>
        </a:spcBef>
        <a:spcAft>
          <a:spcPct val="0"/>
        </a:spcAft>
        <a:defRPr sz="3900" b="1">
          <a:solidFill>
            <a:schemeClr val="tx2"/>
          </a:solidFill>
          <a:latin typeface="Arial" charset="0"/>
          <a:cs typeface="Arial" charset="0"/>
        </a:defRPr>
      </a:lvl8pPr>
      <a:lvl9pPr marL="1828800" algn="l" rtl="0" eaLnBrk="1" fontAlgn="base" hangingPunct="1">
        <a:spcBef>
          <a:spcPct val="0"/>
        </a:spcBef>
        <a:spcAft>
          <a:spcPct val="0"/>
        </a:spcAft>
        <a:defRPr sz="39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381000" y="1340768"/>
            <a:ext cx="6781800" cy="132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2000" b="1" dirty="0" smtClean="0">
                <a:solidFill>
                  <a:schemeClr val="tx2"/>
                </a:solidFill>
              </a:rPr>
              <a:t/>
            </a:r>
            <a:br>
              <a:rPr lang="en-US" sz="2000" b="1" dirty="0" smtClean="0">
                <a:solidFill>
                  <a:schemeClr val="tx2"/>
                </a:solidFill>
              </a:rPr>
            </a:br>
            <a:r>
              <a:rPr lang="en-US" sz="4000" b="1" dirty="0">
                <a:solidFill>
                  <a:schemeClr val="tx2"/>
                </a:solidFill>
              </a:rPr>
              <a:t>Analyzing the Business </a:t>
            </a:r>
            <a:r>
              <a:rPr lang="en-US" sz="4000" b="1" dirty="0" smtClean="0">
                <a:solidFill>
                  <a:schemeClr val="tx2"/>
                </a:solidFill>
              </a:rPr>
              <a:t>Case</a:t>
            </a:r>
            <a:endParaRPr lang="en-US" sz="4000" b="1" dirty="0">
              <a:solidFill>
                <a:schemeClr val="tx2"/>
              </a:solidFill>
            </a:endParaRPr>
          </a:p>
        </p:txBody>
      </p:sp>
      <p:sp>
        <p:nvSpPr>
          <p:cNvPr id="3" name="Subtitle 2"/>
          <p:cNvSpPr>
            <a:spLocks noGrp="1"/>
          </p:cNvSpPr>
          <p:nvPr>
            <p:ph type="subTitle" idx="1"/>
          </p:nvPr>
        </p:nvSpPr>
        <p:spPr/>
        <p:txBody>
          <a:bodyPr/>
          <a:lstStyle/>
          <a:p>
            <a:pPr algn="l"/>
            <a:r>
              <a:rPr lang="en-ZA" dirty="0" smtClean="0"/>
              <a:t>“I give you a freedom putting your business case forward”</a:t>
            </a:r>
            <a:endParaRPr lang="en-Z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What Is a Business Case?</a:t>
            </a:r>
          </a:p>
        </p:txBody>
      </p:sp>
      <p:sp>
        <p:nvSpPr>
          <p:cNvPr id="25602" name="Text Placeholder 2"/>
          <p:cNvSpPr>
            <a:spLocks noGrp="1"/>
          </p:cNvSpPr>
          <p:nvPr>
            <p:ph sz="half" idx="1"/>
          </p:nvPr>
        </p:nvSpPr>
        <p:spPr/>
        <p:txBody>
          <a:bodyPr/>
          <a:lstStyle/>
          <a:p>
            <a:pPr eaLnBrk="1" hangingPunct="1"/>
            <a:r>
              <a:rPr lang="en-US" smtClean="0"/>
              <a:t>Should be comprehensive, yet easy to understand</a:t>
            </a:r>
          </a:p>
          <a:p>
            <a:pPr eaLnBrk="1" hangingPunct="1"/>
            <a:r>
              <a:rPr lang="en-US" smtClean="0"/>
              <a:t>Should describe the project clearly, provide the justification to proceed, and estimate the project’s financial impact</a:t>
            </a:r>
          </a:p>
        </p:txBody>
      </p:sp>
      <p:sp>
        <p:nvSpPr>
          <p:cNvPr id="4" name="Slide Number Placeholder 3"/>
          <p:cNvSpPr>
            <a:spLocks noGrp="1"/>
          </p:cNvSpPr>
          <p:nvPr>
            <p:ph type="sldNum" sz="quarter" idx="12"/>
          </p:nvPr>
        </p:nvSpPr>
        <p:spPr/>
        <p:txBody>
          <a:bodyPr/>
          <a:lstStyle/>
          <a:p>
            <a:pPr>
              <a:defRPr/>
            </a:pPr>
            <a:fld id="{21BB4293-25AB-435B-BBB7-164FEC220EB4}" type="slidenum">
              <a:rPr lang="en-US"/>
              <a:pPr>
                <a:defRPr/>
              </a:pPr>
              <a:t>10</a:t>
            </a:fld>
            <a:endParaRPr lang="en-US"/>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19600" y="2286000"/>
            <a:ext cx="4501761" cy="3081771"/>
          </a:xfrm>
        </p:spPr>
      </p:pic>
    </p:spTree>
    <p:extLst>
      <p:ext uri="{BB962C8B-B14F-4D97-AF65-F5344CB8AC3E}">
        <p14:creationId xmlns:p14="http://schemas.microsoft.com/office/powerpoint/2010/main" val="4202849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Information Systems Projects</a:t>
            </a:r>
          </a:p>
        </p:txBody>
      </p:sp>
      <p:sp>
        <p:nvSpPr>
          <p:cNvPr id="26626" name="Text Placeholder 2"/>
          <p:cNvSpPr>
            <a:spLocks noGrp="1"/>
          </p:cNvSpPr>
          <p:nvPr>
            <p:ph type="body" idx="1"/>
          </p:nvPr>
        </p:nvSpPr>
        <p:spPr/>
        <p:txBody>
          <a:bodyPr/>
          <a:lstStyle/>
          <a:p>
            <a:pPr eaLnBrk="1" hangingPunct="1"/>
            <a:r>
              <a:rPr lang="en-US" smtClean="0"/>
              <a:t>Main Reasons for Systems Projects</a:t>
            </a:r>
          </a:p>
          <a:p>
            <a:pPr lvl="1" eaLnBrk="1" hangingPunct="1"/>
            <a:endParaRPr lang="en-US" smtClean="0"/>
          </a:p>
        </p:txBody>
      </p:sp>
      <p:sp>
        <p:nvSpPr>
          <p:cNvPr id="4" name="Slide Number Placeholder 3"/>
          <p:cNvSpPr>
            <a:spLocks noGrp="1"/>
          </p:cNvSpPr>
          <p:nvPr>
            <p:ph type="sldNum" sz="quarter" idx="12"/>
          </p:nvPr>
        </p:nvSpPr>
        <p:spPr/>
        <p:txBody>
          <a:bodyPr/>
          <a:lstStyle/>
          <a:p>
            <a:pPr>
              <a:defRPr/>
            </a:pPr>
            <a:fld id="{3D0F437B-4CFC-44D0-9CFB-ACAEF873C1CB}" type="slidenum">
              <a:rPr lang="en-US"/>
              <a:pPr>
                <a:defRPr/>
              </a:pPr>
              <a:t>11</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46012"/>
            <a:ext cx="6553200" cy="4294138"/>
          </a:xfrm>
          <a:prstGeom prst="rect">
            <a:avLst/>
          </a:prstGeom>
        </p:spPr>
      </p:pic>
    </p:spTree>
    <p:extLst>
      <p:ext uri="{BB962C8B-B14F-4D97-AF65-F5344CB8AC3E}">
        <p14:creationId xmlns:p14="http://schemas.microsoft.com/office/powerpoint/2010/main" val="296104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Information Systems Projects</a:t>
            </a:r>
          </a:p>
        </p:txBody>
      </p:sp>
      <p:sp>
        <p:nvSpPr>
          <p:cNvPr id="27650" name="Text Placeholder 2"/>
          <p:cNvSpPr>
            <a:spLocks noGrp="1"/>
          </p:cNvSpPr>
          <p:nvPr>
            <p:ph type="body" idx="1"/>
          </p:nvPr>
        </p:nvSpPr>
        <p:spPr/>
        <p:txBody>
          <a:bodyPr/>
          <a:lstStyle/>
          <a:p>
            <a:pPr eaLnBrk="1" hangingPunct="1"/>
            <a:r>
              <a:rPr lang="en-US" smtClean="0"/>
              <a:t>Factors that Affect Systems Projects</a:t>
            </a:r>
          </a:p>
        </p:txBody>
      </p:sp>
      <p:sp>
        <p:nvSpPr>
          <p:cNvPr id="4" name="Slide Number Placeholder 3"/>
          <p:cNvSpPr>
            <a:spLocks noGrp="1"/>
          </p:cNvSpPr>
          <p:nvPr>
            <p:ph type="sldNum" sz="quarter" idx="12"/>
          </p:nvPr>
        </p:nvSpPr>
        <p:spPr/>
        <p:txBody>
          <a:bodyPr/>
          <a:lstStyle/>
          <a:p>
            <a:pPr>
              <a:defRPr/>
            </a:pPr>
            <a:fld id="{C45DFEA1-A702-406C-845E-D73F6349321F}" type="slidenum">
              <a:rPr lang="en-US"/>
              <a:pPr>
                <a:defRPr/>
              </a:pPr>
              <a:t>12</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133600"/>
            <a:ext cx="6792218" cy="4419599"/>
          </a:xfrm>
          <a:prstGeom prst="rect">
            <a:avLst/>
          </a:prstGeom>
        </p:spPr>
      </p:pic>
    </p:spTree>
    <p:extLst>
      <p:ext uri="{BB962C8B-B14F-4D97-AF65-F5344CB8AC3E}">
        <p14:creationId xmlns:p14="http://schemas.microsoft.com/office/powerpoint/2010/main" val="1784120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Information Systems Projects</a:t>
            </a:r>
          </a:p>
        </p:txBody>
      </p:sp>
      <p:sp>
        <p:nvSpPr>
          <p:cNvPr id="28674" name="Text Placeholder 2"/>
          <p:cNvSpPr>
            <a:spLocks noGrp="1"/>
          </p:cNvSpPr>
          <p:nvPr>
            <p:ph type="body" idx="1"/>
          </p:nvPr>
        </p:nvSpPr>
        <p:spPr/>
        <p:txBody>
          <a:bodyPr/>
          <a:lstStyle/>
          <a:p>
            <a:pPr eaLnBrk="1" hangingPunct="1"/>
            <a:r>
              <a:rPr lang="en-US" smtClean="0"/>
              <a:t>Project Management</a:t>
            </a:r>
          </a:p>
          <a:p>
            <a:pPr lvl="1" eaLnBrk="1" hangingPunct="1"/>
            <a:r>
              <a:rPr lang="en-US" smtClean="0"/>
              <a:t>If the project is approved, it can be planned, scheduled, monitored and controlled, and reported upon</a:t>
            </a:r>
          </a:p>
          <a:p>
            <a:pPr lvl="1" eaLnBrk="1" hangingPunct="1"/>
            <a:r>
              <a:rPr lang="en-US" smtClean="0"/>
              <a:t>Individual analysts or IT staff members often handle small projects, but companies usually designate a project manager to coordinate the overall effort for complex projects</a:t>
            </a:r>
          </a:p>
        </p:txBody>
      </p:sp>
      <p:sp>
        <p:nvSpPr>
          <p:cNvPr id="4" name="Slide Number Placeholder 3"/>
          <p:cNvSpPr>
            <a:spLocks noGrp="1"/>
          </p:cNvSpPr>
          <p:nvPr>
            <p:ph type="sldNum" sz="quarter" idx="12"/>
          </p:nvPr>
        </p:nvSpPr>
        <p:spPr/>
        <p:txBody>
          <a:bodyPr/>
          <a:lstStyle/>
          <a:p>
            <a:pPr>
              <a:defRPr/>
            </a:pPr>
            <a:fld id="{0859DBAC-7D4A-41A2-8CF1-6A7A34CC002E}" type="slidenum">
              <a:rPr lang="en-US"/>
              <a:pPr>
                <a:defRPr/>
              </a:pPr>
              <a:t>13</a:t>
            </a:fld>
            <a:endParaRPr lang="en-US"/>
          </a:p>
        </p:txBody>
      </p:sp>
    </p:spTree>
    <p:extLst>
      <p:ext uri="{BB962C8B-B14F-4D97-AF65-F5344CB8AC3E}">
        <p14:creationId xmlns:p14="http://schemas.microsoft.com/office/powerpoint/2010/main" val="378254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Evaluation of Systems Requests</a:t>
            </a:r>
          </a:p>
        </p:txBody>
      </p:sp>
      <p:sp>
        <p:nvSpPr>
          <p:cNvPr id="29698" name="Text Placeholder 2"/>
          <p:cNvSpPr>
            <a:spLocks noGrp="1"/>
          </p:cNvSpPr>
          <p:nvPr>
            <p:ph type="body" idx="1"/>
          </p:nvPr>
        </p:nvSpPr>
        <p:spPr/>
        <p:txBody>
          <a:bodyPr/>
          <a:lstStyle/>
          <a:p>
            <a:pPr eaLnBrk="1" hangingPunct="1"/>
            <a:r>
              <a:rPr lang="en-US" smtClean="0"/>
              <a:t>Systems review committee or a computer  resources committee evaluate systems requests</a:t>
            </a:r>
          </a:p>
          <a:p>
            <a:pPr eaLnBrk="1" hangingPunct="1"/>
            <a:r>
              <a:rPr lang="en-US" smtClean="0"/>
              <a:t>Systems Requests Forms</a:t>
            </a:r>
          </a:p>
          <a:p>
            <a:pPr lvl="1" eaLnBrk="1" hangingPunct="1"/>
            <a:r>
              <a:rPr lang="en-US" smtClean="0"/>
              <a:t>A properly designed form streamlines the request process and ensures consistency</a:t>
            </a:r>
          </a:p>
          <a:p>
            <a:pPr lvl="1" eaLnBrk="1" hangingPunct="1"/>
            <a:r>
              <a:rPr lang="en-US" smtClean="0"/>
              <a:t>Occasionally a situation will arise that requires an immediate response</a:t>
            </a:r>
          </a:p>
        </p:txBody>
      </p:sp>
      <p:sp>
        <p:nvSpPr>
          <p:cNvPr id="4" name="Slide Number Placeholder 3"/>
          <p:cNvSpPr>
            <a:spLocks noGrp="1"/>
          </p:cNvSpPr>
          <p:nvPr>
            <p:ph type="sldNum" sz="quarter" idx="12"/>
          </p:nvPr>
        </p:nvSpPr>
        <p:spPr/>
        <p:txBody>
          <a:bodyPr/>
          <a:lstStyle/>
          <a:p>
            <a:pPr>
              <a:defRPr/>
            </a:pPr>
            <a:fld id="{4F9D1DCA-93EB-4B83-9F79-061AD1F85700}" type="slidenum">
              <a:rPr lang="en-US"/>
              <a:pPr>
                <a:defRPr/>
              </a:pPr>
              <a:t>14</a:t>
            </a:fld>
            <a:endParaRPr lang="en-US"/>
          </a:p>
        </p:txBody>
      </p:sp>
    </p:spTree>
    <p:extLst>
      <p:ext uri="{BB962C8B-B14F-4D97-AF65-F5344CB8AC3E}">
        <p14:creationId xmlns:p14="http://schemas.microsoft.com/office/powerpoint/2010/main" val="379583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Evaluation of Systems Requests</a:t>
            </a:r>
          </a:p>
        </p:txBody>
      </p:sp>
      <p:sp>
        <p:nvSpPr>
          <p:cNvPr id="30722" name="Text Placeholder 2"/>
          <p:cNvSpPr>
            <a:spLocks noGrp="1"/>
          </p:cNvSpPr>
          <p:nvPr>
            <p:ph type="body" idx="1"/>
          </p:nvPr>
        </p:nvSpPr>
        <p:spPr/>
        <p:txBody>
          <a:bodyPr/>
          <a:lstStyle/>
          <a:p>
            <a:pPr eaLnBrk="1" hangingPunct="1"/>
            <a:r>
              <a:rPr lang="en-US" smtClean="0"/>
              <a:t>Systems Review Committees</a:t>
            </a:r>
          </a:p>
          <a:p>
            <a:pPr lvl="1" eaLnBrk="1" hangingPunct="1"/>
            <a:r>
              <a:rPr lang="en-US" smtClean="0"/>
              <a:t>Most large companies use a systems review committee to evaluate systems requests</a:t>
            </a:r>
          </a:p>
          <a:p>
            <a:pPr lvl="1" eaLnBrk="1" hangingPunct="1"/>
            <a:r>
              <a:rPr lang="en-US" smtClean="0"/>
              <a:t>Many smaller companies rely on one person to evaluate systems requests instead of a committee</a:t>
            </a:r>
          </a:p>
          <a:p>
            <a:pPr lvl="1" eaLnBrk="1" hangingPunct="1"/>
            <a:r>
              <a:rPr lang="en-US" smtClean="0"/>
              <a:t>The goal is to evaluate the requests and set priorities</a:t>
            </a:r>
          </a:p>
        </p:txBody>
      </p:sp>
      <p:sp>
        <p:nvSpPr>
          <p:cNvPr id="4" name="Slide Number Placeholder 3"/>
          <p:cNvSpPr>
            <a:spLocks noGrp="1"/>
          </p:cNvSpPr>
          <p:nvPr>
            <p:ph type="sldNum" sz="quarter" idx="12"/>
          </p:nvPr>
        </p:nvSpPr>
        <p:spPr/>
        <p:txBody>
          <a:bodyPr/>
          <a:lstStyle/>
          <a:p>
            <a:pPr>
              <a:defRPr/>
            </a:pPr>
            <a:fld id="{112139E7-2B8F-4B3B-937A-9C83FAA23053}" type="slidenum">
              <a:rPr lang="en-US"/>
              <a:pPr>
                <a:defRPr/>
              </a:pPr>
              <a:t>15</a:t>
            </a:fld>
            <a:endParaRPr lang="en-US"/>
          </a:p>
        </p:txBody>
      </p:sp>
    </p:spTree>
    <p:extLst>
      <p:ext uri="{BB962C8B-B14F-4D97-AF65-F5344CB8AC3E}">
        <p14:creationId xmlns:p14="http://schemas.microsoft.com/office/powerpoint/2010/main" val="1251070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Overview of Feasibility</a:t>
            </a:r>
          </a:p>
        </p:txBody>
      </p:sp>
      <p:sp>
        <p:nvSpPr>
          <p:cNvPr id="31746" name="Text Placeholder 2"/>
          <p:cNvSpPr>
            <a:spLocks noGrp="1"/>
          </p:cNvSpPr>
          <p:nvPr>
            <p:ph sz="half" idx="1"/>
          </p:nvPr>
        </p:nvSpPr>
        <p:spPr/>
        <p:txBody>
          <a:bodyPr/>
          <a:lstStyle/>
          <a:p>
            <a:pPr eaLnBrk="1" hangingPunct="1"/>
            <a:r>
              <a:rPr lang="en-US" smtClean="0"/>
              <a:t>A systems request must pass several tests, called a feasibility study, to see whether it is worthwhile to proceed further</a:t>
            </a:r>
          </a:p>
          <a:p>
            <a:pPr eaLnBrk="1" hangingPunct="1"/>
            <a:r>
              <a:rPr lang="en-US" smtClean="0"/>
              <a:t>Operational Feasibility</a:t>
            </a:r>
          </a:p>
          <a:p>
            <a:pPr lvl="1" eaLnBrk="1" hangingPunct="1"/>
            <a:r>
              <a:rPr lang="en-US" smtClean="0"/>
              <a:t>Depends on several vital issues</a:t>
            </a:r>
          </a:p>
        </p:txBody>
      </p:sp>
      <p:sp>
        <p:nvSpPr>
          <p:cNvPr id="4" name="Slide Number Placeholder 3"/>
          <p:cNvSpPr>
            <a:spLocks noGrp="1"/>
          </p:cNvSpPr>
          <p:nvPr>
            <p:ph type="sldNum" sz="quarter" idx="12"/>
          </p:nvPr>
        </p:nvSpPr>
        <p:spPr/>
        <p:txBody>
          <a:bodyPr/>
          <a:lstStyle/>
          <a:p>
            <a:pPr>
              <a:defRPr/>
            </a:pPr>
            <a:fld id="{64B523A7-8334-4FFA-B436-2D464ED1B6DA}" type="slidenum">
              <a:rPr lang="en-US"/>
              <a:pPr>
                <a:defRPr/>
              </a:pPr>
              <a:t>16</a:t>
            </a:fld>
            <a:endParaRPr lang="en-US"/>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059900"/>
            <a:ext cx="4038600" cy="3606563"/>
          </a:xfrm>
        </p:spPr>
      </p:pic>
    </p:spTree>
    <p:extLst>
      <p:ext uri="{BB962C8B-B14F-4D97-AF65-F5344CB8AC3E}">
        <p14:creationId xmlns:p14="http://schemas.microsoft.com/office/powerpoint/2010/main" val="2833741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Overview of Feasibility</a:t>
            </a:r>
          </a:p>
        </p:txBody>
      </p:sp>
      <p:sp>
        <p:nvSpPr>
          <p:cNvPr id="32770" name="Text Placeholder 2"/>
          <p:cNvSpPr>
            <a:spLocks noGrp="1"/>
          </p:cNvSpPr>
          <p:nvPr>
            <p:ph type="body" idx="1"/>
          </p:nvPr>
        </p:nvSpPr>
        <p:spPr/>
        <p:txBody>
          <a:bodyPr/>
          <a:lstStyle/>
          <a:p>
            <a:pPr eaLnBrk="1" hangingPunct="1"/>
            <a:r>
              <a:rPr lang="en-US" smtClean="0"/>
              <a:t>Technical Feasibility</a:t>
            </a:r>
          </a:p>
          <a:p>
            <a:pPr eaLnBrk="1" hangingPunct="1"/>
            <a:r>
              <a:rPr lang="en-US" smtClean="0"/>
              <a:t>Economic Feasibility</a:t>
            </a:r>
          </a:p>
          <a:p>
            <a:pPr lvl="1" eaLnBrk="1" hangingPunct="1"/>
            <a:r>
              <a:rPr lang="en-US" smtClean="0"/>
              <a:t>Total cost of ownership (TCO)</a:t>
            </a:r>
          </a:p>
          <a:p>
            <a:pPr lvl="1" eaLnBrk="1" hangingPunct="1"/>
            <a:r>
              <a:rPr lang="en-US" smtClean="0"/>
              <a:t>Tangible benefits</a:t>
            </a:r>
          </a:p>
          <a:p>
            <a:pPr lvl="1" eaLnBrk="1" hangingPunct="1"/>
            <a:r>
              <a:rPr lang="en-US" smtClean="0"/>
              <a:t>Intangible benefits</a:t>
            </a:r>
          </a:p>
          <a:p>
            <a:pPr eaLnBrk="1" hangingPunct="1"/>
            <a:r>
              <a:rPr lang="en-US" smtClean="0"/>
              <a:t>Schedule Feasibility</a:t>
            </a:r>
          </a:p>
        </p:txBody>
      </p:sp>
      <p:sp>
        <p:nvSpPr>
          <p:cNvPr id="4" name="Slide Number Placeholder 3"/>
          <p:cNvSpPr>
            <a:spLocks noGrp="1"/>
          </p:cNvSpPr>
          <p:nvPr>
            <p:ph type="sldNum" sz="quarter" idx="12"/>
          </p:nvPr>
        </p:nvSpPr>
        <p:spPr/>
        <p:txBody>
          <a:bodyPr/>
          <a:lstStyle/>
          <a:p>
            <a:pPr>
              <a:defRPr/>
            </a:pPr>
            <a:fld id="{D541AFB3-D494-4186-BDF0-07C5D763D0D0}" type="slidenum">
              <a:rPr lang="en-US"/>
              <a:pPr>
                <a:defRPr/>
              </a:pPr>
              <a:t>17</a:t>
            </a:fld>
            <a:endParaRPr lang="en-US"/>
          </a:p>
        </p:txBody>
      </p:sp>
    </p:spTree>
    <p:extLst>
      <p:ext uri="{BB962C8B-B14F-4D97-AF65-F5344CB8AC3E}">
        <p14:creationId xmlns:p14="http://schemas.microsoft.com/office/powerpoint/2010/main" val="405857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Evaluating Feasibility</a:t>
            </a:r>
          </a:p>
        </p:txBody>
      </p:sp>
      <p:sp>
        <p:nvSpPr>
          <p:cNvPr id="33794" name="Text Placeholder 2"/>
          <p:cNvSpPr>
            <a:spLocks noGrp="1"/>
          </p:cNvSpPr>
          <p:nvPr>
            <p:ph type="body" idx="1"/>
          </p:nvPr>
        </p:nvSpPr>
        <p:spPr/>
        <p:txBody>
          <a:bodyPr/>
          <a:lstStyle/>
          <a:p>
            <a:pPr eaLnBrk="1" hangingPunct="1"/>
            <a:r>
              <a:rPr lang="en-US" smtClean="0"/>
              <a:t>The first step in evaluating feasibility is to identify and weed out systems requests that are not feasible</a:t>
            </a:r>
          </a:p>
          <a:p>
            <a:pPr eaLnBrk="1" hangingPunct="1"/>
            <a:r>
              <a:rPr lang="en-US" smtClean="0"/>
              <a:t>Even if the request is feasible, it might not be necessary</a:t>
            </a:r>
          </a:p>
          <a:p>
            <a:pPr eaLnBrk="1" hangingPunct="1"/>
            <a:r>
              <a:rPr lang="en-US" smtClean="0"/>
              <a:t>Feasibility analysis is an ongoing task that must be performed throughout the systems development process</a:t>
            </a:r>
          </a:p>
        </p:txBody>
      </p:sp>
      <p:sp>
        <p:nvSpPr>
          <p:cNvPr id="4" name="Slide Number Placeholder 3"/>
          <p:cNvSpPr>
            <a:spLocks noGrp="1"/>
          </p:cNvSpPr>
          <p:nvPr>
            <p:ph type="sldNum" sz="quarter" idx="12"/>
          </p:nvPr>
        </p:nvSpPr>
        <p:spPr/>
        <p:txBody>
          <a:bodyPr/>
          <a:lstStyle/>
          <a:p>
            <a:pPr>
              <a:defRPr/>
            </a:pPr>
            <a:fld id="{D447F943-DE8B-4495-9394-AF0B5DCE4755}" type="slidenum">
              <a:rPr lang="en-US"/>
              <a:pPr>
                <a:defRPr/>
              </a:pPr>
              <a:t>18</a:t>
            </a:fld>
            <a:endParaRPr lang="en-US"/>
          </a:p>
        </p:txBody>
      </p:sp>
    </p:spTree>
    <p:extLst>
      <p:ext uri="{BB962C8B-B14F-4D97-AF65-F5344CB8AC3E}">
        <p14:creationId xmlns:p14="http://schemas.microsoft.com/office/powerpoint/2010/main" val="118888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Setting Priorities</a:t>
            </a:r>
          </a:p>
        </p:txBody>
      </p:sp>
      <p:sp>
        <p:nvSpPr>
          <p:cNvPr id="34818" name="Text Placeholder 2"/>
          <p:cNvSpPr>
            <a:spLocks noGrp="1"/>
          </p:cNvSpPr>
          <p:nvPr>
            <p:ph type="body" idx="1"/>
          </p:nvPr>
        </p:nvSpPr>
        <p:spPr/>
        <p:txBody>
          <a:bodyPr/>
          <a:lstStyle/>
          <a:p>
            <a:pPr eaLnBrk="1" hangingPunct="1"/>
            <a:r>
              <a:rPr lang="en-US" smtClean="0"/>
              <a:t>Factors that Affect Priority</a:t>
            </a:r>
          </a:p>
          <a:p>
            <a:pPr lvl="1" eaLnBrk="1" hangingPunct="1"/>
            <a:r>
              <a:rPr lang="en-US" smtClean="0"/>
              <a:t>Will the proposed system reduce costs? Where? When? How? How much?</a:t>
            </a:r>
          </a:p>
          <a:p>
            <a:pPr lvl="1" eaLnBrk="1" hangingPunct="1"/>
            <a:r>
              <a:rPr lang="en-US" smtClean="0"/>
              <a:t>Will the system increase revenue for the company? Where? When? How? How much?</a:t>
            </a:r>
          </a:p>
        </p:txBody>
      </p:sp>
      <p:sp>
        <p:nvSpPr>
          <p:cNvPr id="4" name="Slide Number Placeholder 3"/>
          <p:cNvSpPr>
            <a:spLocks noGrp="1"/>
          </p:cNvSpPr>
          <p:nvPr>
            <p:ph type="sldNum" sz="quarter" idx="12"/>
          </p:nvPr>
        </p:nvSpPr>
        <p:spPr/>
        <p:txBody>
          <a:bodyPr/>
          <a:lstStyle/>
          <a:p>
            <a:pPr>
              <a:defRPr/>
            </a:pPr>
            <a:fld id="{42FF119D-CAB6-4EAD-8026-D48245FEA0ED}" type="slidenum">
              <a:rPr lang="en-US"/>
              <a:pPr>
                <a:defRPr/>
              </a:pPr>
              <a:t>19</a:t>
            </a:fld>
            <a:endParaRPr lang="en-US"/>
          </a:p>
        </p:txBody>
      </p:sp>
    </p:spTree>
    <p:extLst>
      <p:ext uri="{BB962C8B-B14F-4D97-AF65-F5344CB8AC3E}">
        <p14:creationId xmlns:p14="http://schemas.microsoft.com/office/powerpoint/2010/main" val="1702005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t>Objectives </a:t>
            </a:r>
            <a:endParaRPr lang="en-US" dirty="0" smtClean="0"/>
          </a:p>
        </p:txBody>
      </p:sp>
      <p:sp>
        <p:nvSpPr>
          <p:cNvPr id="16386" name="Text Placeholder 2"/>
          <p:cNvSpPr>
            <a:spLocks noGrp="1"/>
          </p:cNvSpPr>
          <p:nvPr>
            <p:ph type="body" idx="1"/>
          </p:nvPr>
        </p:nvSpPr>
        <p:spPr>
          <a:xfrm>
            <a:off x="471439" y="1627188"/>
            <a:ext cx="8229600" cy="4411662"/>
          </a:xfrm>
        </p:spPr>
        <p:txBody>
          <a:bodyPr/>
          <a:lstStyle/>
          <a:p>
            <a:pPr eaLnBrk="1" hangingPunct="1"/>
            <a:r>
              <a:rPr lang="en-US" sz="2400" dirty="0"/>
              <a:t>Explain the concept of a business case and how a business case affects an IT project</a:t>
            </a:r>
          </a:p>
          <a:p>
            <a:pPr eaLnBrk="1" hangingPunct="1"/>
            <a:r>
              <a:rPr lang="en-US" sz="2400" dirty="0" smtClean="0"/>
              <a:t>Conduct </a:t>
            </a:r>
            <a:r>
              <a:rPr lang="en-US" sz="2400" dirty="0"/>
              <a:t>a SWOT analysis and describe the four factors </a:t>
            </a:r>
            <a:r>
              <a:rPr lang="en-US" sz="2400" dirty="0" smtClean="0"/>
              <a:t>involved</a:t>
            </a:r>
          </a:p>
          <a:p>
            <a:r>
              <a:rPr lang="en-US" sz="2400" dirty="0"/>
              <a:t>Describe systems requests and the role of the systems review committee</a:t>
            </a:r>
          </a:p>
          <a:p>
            <a:r>
              <a:rPr lang="en-US" sz="2400" dirty="0"/>
              <a:t>Define operational, technical, economic, and schedule feasibility</a:t>
            </a:r>
          </a:p>
          <a:p>
            <a:r>
              <a:rPr lang="en-US" sz="2400" dirty="0"/>
              <a:t>Describe the steps and the end product of a preliminary investigation</a:t>
            </a:r>
          </a:p>
          <a:p>
            <a:pPr marL="0" indent="0" eaLnBrk="1" hangingPunct="1">
              <a:buNone/>
            </a:pPr>
            <a:endParaRPr lang="en-US" dirty="0"/>
          </a:p>
        </p:txBody>
      </p:sp>
      <p:sp>
        <p:nvSpPr>
          <p:cNvPr id="4" name="Slide Number Placeholder 3"/>
          <p:cNvSpPr>
            <a:spLocks noGrp="1"/>
          </p:cNvSpPr>
          <p:nvPr>
            <p:ph type="sldNum" sz="quarter" idx="12"/>
          </p:nvPr>
        </p:nvSpPr>
        <p:spPr/>
        <p:txBody>
          <a:bodyPr/>
          <a:lstStyle/>
          <a:p>
            <a:pPr>
              <a:defRPr/>
            </a:pPr>
            <a:fld id="{1A993526-5277-4C9B-8128-1EB978E34B04}" type="slidenum">
              <a:rPr lang="en-US"/>
              <a:pPr>
                <a:defRPr/>
              </a:pPr>
              <a:t>2</a:t>
            </a:fld>
            <a:endParaRPr lang="en-US"/>
          </a:p>
        </p:txBody>
      </p:sp>
    </p:spTree>
    <p:extLst>
      <p:ext uri="{BB962C8B-B14F-4D97-AF65-F5344CB8AC3E}">
        <p14:creationId xmlns:p14="http://schemas.microsoft.com/office/powerpoint/2010/main" val="778653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Setting Priorities</a:t>
            </a:r>
          </a:p>
        </p:txBody>
      </p:sp>
      <p:sp>
        <p:nvSpPr>
          <p:cNvPr id="35842" name="Text Placeholder 2"/>
          <p:cNvSpPr>
            <a:spLocks noGrp="1"/>
          </p:cNvSpPr>
          <p:nvPr>
            <p:ph type="body" idx="1"/>
          </p:nvPr>
        </p:nvSpPr>
        <p:spPr/>
        <p:txBody>
          <a:bodyPr/>
          <a:lstStyle/>
          <a:p>
            <a:pPr eaLnBrk="1" hangingPunct="1"/>
            <a:r>
              <a:rPr lang="en-US" smtClean="0"/>
              <a:t>Factors that Affect Priority</a:t>
            </a:r>
          </a:p>
          <a:p>
            <a:pPr lvl="1" eaLnBrk="1" hangingPunct="1"/>
            <a:r>
              <a:rPr lang="en-US" smtClean="0"/>
              <a:t>Will the systems project result in more information or produce better results? How? Are the results measurable?</a:t>
            </a:r>
          </a:p>
          <a:p>
            <a:pPr lvl="1" eaLnBrk="1" hangingPunct="1"/>
            <a:r>
              <a:rPr lang="en-US" smtClean="0"/>
              <a:t>Will the system serve customers better?</a:t>
            </a:r>
          </a:p>
          <a:p>
            <a:pPr lvl="1" eaLnBrk="1" hangingPunct="1"/>
            <a:r>
              <a:rPr lang="en-US" smtClean="0"/>
              <a:t>Will the system serve the organization better?</a:t>
            </a:r>
          </a:p>
        </p:txBody>
      </p:sp>
      <p:sp>
        <p:nvSpPr>
          <p:cNvPr id="4" name="Slide Number Placeholder 3"/>
          <p:cNvSpPr>
            <a:spLocks noGrp="1"/>
          </p:cNvSpPr>
          <p:nvPr>
            <p:ph type="sldNum" sz="quarter" idx="12"/>
          </p:nvPr>
        </p:nvSpPr>
        <p:spPr/>
        <p:txBody>
          <a:bodyPr/>
          <a:lstStyle/>
          <a:p>
            <a:pPr>
              <a:defRPr/>
            </a:pPr>
            <a:fld id="{6A7B5FB1-9815-4F45-8F6D-4875C93244B3}" type="slidenum">
              <a:rPr lang="en-US"/>
              <a:pPr>
                <a:defRPr/>
              </a:pPr>
              <a:t>20</a:t>
            </a:fld>
            <a:endParaRPr lang="en-US"/>
          </a:p>
        </p:txBody>
      </p:sp>
    </p:spTree>
    <p:extLst>
      <p:ext uri="{BB962C8B-B14F-4D97-AF65-F5344CB8AC3E}">
        <p14:creationId xmlns:p14="http://schemas.microsoft.com/office/powerpoint/2010/main" val="1370787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Setting Priorities</a:t>
            </a:r>
          </a:p>
        </p:txBody>
      </p:sp>
      <p:sp>
        <p:nvSpPr>
          <p:cNvPr id="36866" name="Text Placeholder 2"/>
          <p:cNvSpPr>
            <a:spLocks noGrp="1"/>
          </p:cNvSpPr>
          <p:nvPr>
            <p:ph type="body" idx="1"/>
          </p:nvPr>
        </p:nvSpPr>
        <p:spPr/>
        <p:txBody>
          <a:bodyPr/>
          <a:lstStyle/>
          <a:p>
            <a:pPr eaLnBrk="1" hangingPunct="1"/>
            <a:r>
              <a:rPr lang="en-US" smtClean="0"/>
              <a:t>Factors that Affect Priority</a:t>
            </a:r>
          </a:p>
          <a:p>
            <a:pPr lvl="1" eaLnBrk="1" hangingPunct="1"/>
            <a:r>
              <a:rPr lang="en-US" smtClean="0"/>
              <a:t>Can the project be implemented in a reasonable time period? How long will the results last?</a:t>
            </a:r>
          </a:p>
          <a:p>
            <a:pPr lvl="1" eaLnBrk="1" hangingPunct="1"/>
            <a:r>
              <a:rPr lang="en-US" smtClean="0"/>
              <a:t>Are the necessary financial, human, and technical resources available? </a:t>
            </a:r>
          </a:p>
          <a:p>
            <a:pPr lvl="1" eaLnBrk="1" hangingPunct="1"/>
            <a:r>
              <a:rPr lang="en-US" smtClean="0"/>
              <a:t>Whenever possible, the analyst should evaluate a proposed project based on tangible costs and benefits that represent actual (or approximate) dollar values </a:t>
            </a:r>
          </a:p>
        </p:txBody>
      </p:sp>
      <p:sp>
        <p:nvSpPr>
          <p:cNvPr id="4" name="Slide Number Placeholder 3"/>
          <p:cNvSpPr>
            <a:spLocks noGrp="1"/>
          </p:cNvSpPr>
          <p:nvPr>
            <p:ph type="sldNum" sz="quarter" idx="12"/>
          </p:nvPr>
        </p:nvSpPr>
        <p:spPr/>
        <p:txBody>
          <a:bodyPr/>
          <a:lstStyle/>
          <a:p>
            <a:pPr>
              <a:defRPr/>
            </a:pPr>
            <a:fld id="{3A942457-D981-449D-B6EE-9A01AB61D32C}" type="slidenum">
              <a:rPr lang="en-US"/>
              <a:pPr>
                <a:defRPr/>
              </a:pPr>
              <a:t>21</a:t>
            </a:fld>
            <a:endParaRPr lang="en-US"/>
          </a:p>
        </p:txBody>
      </p:sp>
    </p:spTree>
    <p:extLst>
      <p:ext uri="{BB962C8B-B14F-4D97-AF65-F5344CB8AC3E}">
        <p14:creationId xmlns:p14="http://schemas.microsoft.com/office/powerpoint/2010/main" val="557388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Setting Priorities</a:t>
            </a:r>
          </a:p>
        </p:txBody>
      </p:sp>
      <p:sp>
        <p:nvSpPr>
          <p:cNvPr id="37890" name="Text Placeholder 2"/>
          <p:cNvSpPr>
            <a:spLocks noGrp="1"/>
          </p:cNvSpPr>
          <p:nvPr>
            <p:ph type="body" idx="1"/>
          </p:nvPr>
        </p:nvSpPr>
        <p:spPr/>
        <p:txBody>
          <a:bodyPr/>
          <a:lstStyle/>
          <a:p>
            <a:pPr eaLnBrk="1" hangingPunct="1"/>
            <a:r>
              <a:rPr lang="en-US" smtClean="0"/>
              <a:t>Discretionary and Nondiscretionary Projects</a:t>
            </a:r>
          </a:p>
          <a:p>
            <a:pPr lvl="1" eaLnBrk="1" hangingPunct="1"/>
            <a:r>
              <a:rPr lang="en-US" smtClean="0"/>
              <a:t>Projects where management has a choice in implementing them are called discretionary projects</a:t>
            </a:r>
          </a:p>
          <a:p>
            <a:pPr lvl="1" eaLnBrk="1" hangingPunct="1"/>
            <a:r>
              <a:rPr lang="en-US" smtClean="0"/>
              <a:t>Projects where no choice exists are called nondiscretionary projects</a:t>
            </a:r>
          </a:p>
        </p:txBody>
      </p:sp>
      <p:sp>
        <p:nvSpPr>
          <p:cNvPr id="4" name="Slide Number Placeholder 3"/>
          <p:cNvSpPr>
            <a:spLocks noGrp="1"/>
          </p:cNvSpPr>
          <p:nvPr>
            <p:ph type="sldNum" sz="quarter" idx="12"/>
          </p:nvPr>
        </p:nvSpPr>
        <p:spPr/>
        <p:txBody>
          <a:bodyPr/>
          <a:lstStyle/>
          <a:p>
            <a:pPr>
              <a:defRPr/>
            </a:pPr>
            <a:fld id="{542E69A8-6638-4117-B3AE-1FDD46EEDA5E}" type="slidenum">
              <a:rPr lang="en-US"/>
              <a:pPr>
                <a:defRPr/>
              </a:pPr>
              <a:t>22</a:t>
            </a:fld>
            <a:endParaRPr lang="en-US"/>
          </a:p>
        </p:txBody>
      </p:sp>
    </p:spTree>
    <p:extLst>
      <p:ext uri="{BB962C8B-B14F-4D97-AF65-F5344CB8AC3E}">
        <p14:creationId xmlns:p14="http://schemas.microsoft.com/office/powerpoint/2010/main" val="38593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Preliminary Investigation Overview</a:t>
            </a:r>
          </a:p>
        </p:txBody>
      </p:sp>
      <p:sp>
        <p:nvSpPr>
          <p:cNvPr id="38914" name="Text Placeholder 2"/>
          <p:cNvSpPr>
            <a:spLocks noGrp="1"/>
          </p:cNvSpPr>
          <p:nvPr>
            <p:ph type="body" idx="1"/>
          </p:nvPr>
        </p:nvSpPr>
        <p:spPr/>
        <p:txBody>
          <a:bodyPr/>
          <a:lstStyle/>
          <a:p>
            <a:pPr eaLnBrk="1" hangingPunct="1"/>
            <a:r>
              <a:rPr lang="en-US" dirty="0" smtClean="0"/>
              <a:t>Preliminary investigation</a:t>
            </a:r>
          </a:p>
          <a:p>
            <a:pPr eaLnBrk="1" hangingPunct="1"/>
            <a:r>
              <a:rPr lang="en-US" dirty="0" smtClean="0"/>
              <a:t>Interaction with Managers and Users</a:t>
            </a:r>
          </a:p>
          <a:p>
            <a:pPr lvl="1" eaLnBrk="1" hangingPunct="1"/>
            <a:r>
              <a:rPr lang="en-US" dirty="0" smtClean="0"/>
              <a:t>Let people know about the investigation and explain your role</a:t>
            </a:r>
          </a:p>
          <a:p>
            <a:pPr lvl="1" eaLnBrk="1" hangingPunct="1"/>
            <a:r>
              <a:rPr lang="en-US" dirty="0" smtClean="0"/>
              <a:t>Employee attitudes and reactions are important and must be </a:t>
            </a:r>
            <a:r>
              <a:rPr lang="en-US" dirty="0" smtClean="0"/>
              <a:t>considered</a:t>
            </a:r>
            <a:endParaRPr lang="en-US" dirty="0" smtClean="0"/>
          </a:p>
          <a:p>
            <a:pPr lvl="1" eaLnBrk="1" hangingPunct="1"/>
            <a:r>
              <a:rPr lang="en-US" dirty="0" smtClean="0"/>
              <a:t>Question users about additional capability they would like to have</a:t>
            </a:r>
          </a:p>
        </p:txBody>
      </p:sp>
      <p:sp>
        <p:nvSpPr>
          <p:cNvPr id="4" name="Slide Number Placeholder 3"/>
          <p:cNvSpPr>
            <a:spLocks noGrp="1"/>
          </p:cNvSpPr>
          <p:nvPr>
            <p:ph type="sldNum" sz="quarter" idx="12"/>
          </p:nvPr>
        </p:nvSpPr>
        <p:spPr/>
        <p:txBody>
          <a:bodyPr/>
          <a:lstStyle/>
          <a:p>
            <a:pPr>
              <a:defRPr/>
            </a:pPr>
            <a:fld id="{72CE1ABD-1262-401A-915C-8C0EB7682632}" type="slidenum">
              <a:rPr lang="en-US"/>
              <a:pPr>
                <a:defRPr/>
              </a:pPr>
              <a:t>23</a:t>
            </a:fld>
            <a:endParaRPr lang="en-US"/>
          </a:p>
        </p:txBody>
      </p:sp>
    </p:spTree>
    <p:extLst>
      <p:ext uri="{BB962C8B-B14F-4D97-AF65-F5344CB8AC3E}">
        <p14:creationId xmlns:p14="http://schemas.microsoft.com/office/powerpoint/2010/main" val="878940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Preliminary Investigation Overview</a:t>
            </a:r>
          </a:p>
        </p:txBody>
      </p:sp>
      <p:sp>
        <p:nvSpPr>
          <p:cNvPr id="39938" name="Text Placeholder 2"/>
          <p:cNvSpPr>
            <a:spLocks noGrp="1"/>
          </p:cNvSpPr>
          <p:nvPr>
            <p:ph type="body" idx="1"/>
          </p:nvPr>
        </p:nvSpPr>
        <p:spPr/>
        <p:txBody>
          <a:bodyPr/>
          <a:lstStyle/>
          <a:p>
            <a:pPr eaLnBrk="1" hangingPunct="1"/>
            <a:r>
              <a:rPr lang="en-US" smtClean="0"/>
              <a:t>Planning the Preliminary Investigation</a:t>
            </a:r>
          </a:p>
          <a:p>
            <a:pPr lvl="1" eaLnBrk="1" hangingPunct="1"/>
            <a:r>
              <a:rPr lang="en-US" smtClean="0"/>
              <a:t>During a preliminary investigation, a systems analyst typically follows a series of steps</a:t>
            </a:r>
          </a:p>
          <a:p>
            <a:pPr lvl="1" eaLnBrk="1" hangingPunct="1"/>
            <a:r>
              <a:rPr lang="en-US" smtClean="0"/>
              <a:t>The exact procedure depends on the nature of the request, the size of the project, and the degree of urgency</a:t>
            </a:r>
          </a:p>
        </p:txBody>
      </p:sp>
      <p:sp>
        <p:nvSpPr>
          <p:cNvPr id="4" name="Slide Number Placeholder 3"/>
          <p:cNvSpPr>
            <a:spLocks noGrp="1"/>
          </p:cNvSpPr>
          <p:nvPr>
            <p:ph type="sldNum" sz="quarter" idx="12"/>
          </p:nvPr>
        </p:nvSpPr>
        <p:spPr/>
        <p:txBody>
          <a:bodyPr/>
          <a:lstStyle/>
          <a:p>
            <a:pPr>
              <a:defRPr/>
            </a:pPr>
            <a:fld id="{C2A516B6-CA9A-4B4E-BB8E-9B72CAB3E523}" type="slidenum">
              <a:rPr lang="en-US"/>
              <a:pPr>
                <a:defRPr/>
              </a:pPr>
              <a:t>24</a:t>
            </a:fld>
            <a:endParaRPr lang="en-US"/>
          </a:p>
        </p:txBody>
      </p:sp>
    </p:spTree>
    <p:extLst>
      <p:ext uri="{BB962C8B-B14F-4D97-AF65-F5344CB8AC3E}">
        <p14:creationId xmlns:p14="http://schemas.microsoft.com/office/powerpoint/2010/main" val="4141470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Preliminary Investigation Overview</a:t>
            </a:r>
          </a:p>
        </p:txBody>
      </p:sp>
      <p:sp>
        <p:nvSpPr>
          <p:cNvPr id="40962" name="Text Placeholder 2"/>
          <p:cNvSpPr>
            <a:spLocks noGrp="1"/>
          </p:cNvSpPr>
          <p:nvPr>
            <p:ph type="body" idx="1"/>
          </p:nvPr>
        </p:nvSpPr>
        <p:spPr/>
        <p:txBody>
          <a:bodyPr/>
          <a:lstStyle/>
          <a:p>
            <a:pPr eaLnBrk="1" hangingPunct="1"/>
            <a:r>
              <a:rPr lang="en-US" dirty="0" smtClean="0"/>
              <a:t>Step 1:  Understand the Problem or Opportunity</a:t>
            </a:r>
          </a:p>
          <a:p>
            <a:pPr lvl="1" eaLnBrk="1" hangingPunct="1"/>
            <a:r>
              <a:rPr lang="en-US" dirty="0" smtClean="0"/>
              <a:t>A popular technique for investigating causes and effects is called a fishbone diagram, or Ishikawa diagram</a:t>
            </a:r>
          </a:p>
        </p:txBody>
      </p:sp>
      <p:sp>
        <p:nvSpPr>
          <p:cNvPr id="4" name="Slide Number Placeholder 3"/>
          <p:cNvSpPr>
            <a:spLocks noGrp="1"/>
          </p:cNvSpPr>
          <p:nvPr>
            <p:ph type="sldNum" sz="quarter" idx="12"/>
          </p:nvPr>
        </p:nvSpPr>
        <p:spPr/>
        <p:txBody>
          <a:bodyPr/>
          <a:lstStyle/>
          <a:p>
            <a:pPr>
              <a:defRPr/>
            </a:pPr>
            <a:fld id="{D8ADE317-E2A7-4692-853C-5286743FFEBF}" type="slidenum">
              <a:rPr lang="en-US"/>
              <a:pPr>
                <a:defRPr/>
              </a:pPr>
              <a:t>25</a:t>
            </a:fld>
            <a:endParaRPr lang="en-US"/>
          </a:p>
        </p:txBody>
      </p:sp>
    </p:spTree>
    <p:extLst>
      <p:ext uri="{BB962C8B-B14F-4D97-AF65-F5344CB8AC3E}">
        <p14:creationId xmlns:p14="http://schemas.microsoft.com/office/powerpoint/2010/main" val="4094496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Preliminary Investigation Overview</a:t>
            </a:r>
          </a:p>
        </p:txBody>
      </p:sp>
      <p:sp>
        <p:nvSpPr>
          <p:cNvPr id="41986" name="Text Placeholder 2"/>
          <p:cNvSpPr>
            <a:spLocks noGrp="1"/>
          </p:cNvSpPr>
          <p:nvPr>
            <p:ph type="body" idx="1"/>
          </p:nvPr>
        </p:nvSpPr>
        <p:spPr/>
        <p:txBody>
          <a:bodyPr/>
          <a:lstStyle/>
          <a:p>
            <a:pPr eaLnBrk="1" hangingPunct="1"/>
            <a:r>
              <a:rPr lang="en-US" smtClean="0"/>
              <a:t>Step 2:  Define the Project Scope and Constraints</a:t>
            </a:r>
          </a:p>
          <a:p>
            <a:pPr lvl="1" eaLnBrk="1" hangingPunct="1"/>
            <a:r>
              <a:rPr lang="en-US" smtClean="0"/>
              <a:t>Project scope </a:t>
            </a:r>
          </a:p>
          <a:p>
            <a:pPr lvl="1" eaLnBrk="1" hangingPunct="1"/>
            <a:r>
              <a:rPr lang="en-US" smtClean="0"/>
              <a:t>Project creep</a:t>
            </a:r>
          </a:p>
          <a:p>
            <a:pPr lvl="1" eaLnBrk="1" hangingPunct="1"/>
            <a:r>
              <a:rPr lang="en-US" smtClean="0"/>
              <a:t>Constraint</a:t>
            </a:r>
          </a:p>
        </p:txBody>
      </p:sp>
      <p:sp>
        <p:nvSpPr>
          <p:cNvPr id="4" name="Slide Number Placeholder 3"/>
          <p:cNvSpPr>
            <a:spLocks noGrp="1"/>
          </p:cNvSpPr>
          <p:nvPr>
            <p:ph type="sldNum" sz="quarter" idx="12"/>
          </p:nvPr>
        </p:nvSpPr>
        <p:spPr/>
        <p:txBody>
          <a:bodyPr/>
          <a:lstStyle/>
          <a:p>
            <a:pPr>
              <a:defRPr/>
            </a:pPr>
            <a:fld id="{BBCB8549-05E0-404B-AAFA-BC152A590368}" type="slidenum">
              <a:rPr lang="en-US"/>
              <a:pPr>
                <a:defRPr/>
              </a:pPr>
              <a:t>26</a:t>
            </a:fld>
            <a:endParaRPr lang="en-US"/>
          </a:p>
        </p:txBody>
      </p:sp>
    </p:spTree>
    <p:extLst>
      <p:ext uri="{BB962C8B-B14F-4D97-AF65-F5344CB8AC3E}">
        <p14:creationId xmlns:p14="http://schemas.microsoft.com/office/powerpoint/2010/main" val="1035624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Preliminary Investigation Overview</a:t>
            </a:r>
          </a:p>
        </p:txBody>
      </p:sp>
      <p:sp>
        <p:nvSpPr>
          <p:cNvPr id="43010" name="Text Placeholder 2"/>
          <p:cNvSpPr>
            <a:spLocks noGrp="1"/>
          </p:cNvSpPr>
          <p:nvPr>
            <p:ph type="body" idx="1"/>
          </p:nvPr>
        </p:nvSpPr>
        <p:spPr/>
        <p:txBody>
          <a:bodyPr/>
          <a:lstStyle/>
          <a:p>
            <a:pPr eaLnBrk="1" hangingPunct="1"/>
            <a:r>
              <a:rPr lang="en-US" smtClean="0"/>
              <a:t>Step 2:  Define the Project Scope and Constraints</a:t>
            </a:r>
          </a:p>
          <a:p>
            <a:pPr lvl="1" eaLnBrk="1" hangingPunct="1"/>
            <a:r>
              <a:rPr lang="en-US" smtClean="0"/>
              <a:t>Present versus future</a:t>
            </a:r>
          </a:p>
          <a:p>
            <a:pPr lvl="1" eaLnBrk="1" hangingPunct="1"/>
            <a:r>
              <a:rPr lang="en-US" smtClean="0"/>
              <a:t>Internal versus external</a:t>
            </a:r>
          </a:p>
          <a:p>
            <a:pPr lvl="1" eaLnBrk="1" hangingPunct="1"/>
            <a:r>
              <a:rPr lang="en-US" smtClean="0"/>
              <a:t>Mandatory versus desirable</a:t>
            </a:r>
          </a:p>
          <a:p>
            <a:pPr lvl="1" eaLnBrk="1" hangingPunct="1"/>
            <a:r>
              <a:rPr lang="en-US" smtClean="0"/>
              <a:t>Regardless of the type, all constraints should be identified as early as possible to avoid future problems and surprises </a:t>
            </a:r>
          </a:p>
        </p:txBody>
      </p:sp>
      <p:sp>
        <p:nvSpPr>
          <p:cNvPr id="4" name="Slide Number Placeholder 3"/>
          <p:cNvSpPr>
            <a:spLocks noGrp="1"/>
          </p:cNvSpPr>
          <p:nvPr>
            <p:ph type="sldNum" sz="quarter" idx="12"/>
          </p:nvPr>
        </p:nvSpPr>
        <p:spPr/>
        <p:txBody>
          <a:bodyPr/>
          <a:lstStyle/>
          <a:p>
            <a:pPr>
              <a:defRPr/>
            </a:pPr>
            <a:fld id="{81B256BF-317C-4FC1-80D8-C7C9827001C1}" type="slidenum">
              <a:rPr lang="en-US"/>
              <a:pPr>
                <a:defRPr/>
              </a:pPr>
              <a:t>27</a:t>
            </a:fld>
            <a:endParaRPr lang="en-US"/>
          </a:p>
        </p:txBody>
      </p:sp>
    </p:spTree>
    <p:extLst>
      <p:ext uri="{BB962C8B-B14F-4D97-AF65-F5344CB8AC3E}">
        <p14:creationId xmlns:p14="http://schemas.microsoft.com/office/powerpoint/2010/main" val="3890866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t>Preliminary Investigation Overview</a:t>
            </a:r>
          </a:p>
        </p:txBody>
      </p:sp>
      <p:sp>
        <p:nvSpPr>
          <p:cNvPr id="44034" name="Text Placeholder 2"/>
          <p:cNvSpPr>
            <a:spLocks noGrp="1"/>
          </p:cNvSpPr>
          <p:nvPr>
            <p:ph type="body" idx="1"/>
          </p:nvPr>
        </p:nvSpPr>
        <p:spPr/>
        <p:txBody>
          <a:bodyPr/>
          <a:lstStyle/>
          <a:p>
            <a:pPr eaLnBrk="1" hangingPunct="1"/>
            <a:r>
              <a:rPr lang="en-US" smtClean="0"/>
              <a:t>Step 3:  Perform Fact-Finding</a:t>
            </a:r>
          </a:p>
          <a:p>
            <a:pPr lvl="1" eaLnBrk="1" hangingPunct="1"/>
            <a:r>
              <a:rPr lang="en-US" smtClean="0"/>
              <a:t>Fact-finding involves various techniques</a:t>
            </a:r>
          </a:p>
          <a:p>
            <a:pPr lvl="1" eaLnBrk="1" hangingPunct="1"/>
            <a:r>
              <a:rPr lang="en-US" smtClean="0"/>
              <a:t>Depending on what information is needed to investigate the systems request, fact-finding might consume several hours, days, or weeks</a:t>
            </a:r>
          </a:p>
          <a:p>
            <a:pPr lvl="1" eaLnBrk="1" hangingPunct="1"/>
            <a:r>
              <a:rPr lang="en-US" smtClean="0"/>
              <a:t>Analyze Organization Charts</a:t>
            </a:r>
          </a:p>
          <a:p>
            <a:pPr lvl="2" eaLnBrk="1" hangingPunct="1"/>
            <a:r>
              <a:rPr lang="en-US" smtClean="0"/>
              <a:t>Obtain organization charts to understand how the department functions and identify individuals you might want to interview</a:t>
            </a:r>
          </a:p>
        </p:txBody>
      </p:sp>
      <p:sp>
        <p:nvSpPr>
          <p:cNvPr id="4" name="Slide Number Placeholder 3"/>
          <p:cNvSpPr>
            <a:spLocks noGrp="1"/>
          </p:cNvSpPr>
          <p:nvPr>
            <p:ph type="sldNum" sz="quarter" idx="12"/>
          </p:nvPr>
        </p:nvSpPr>
        <p:spPr/>
        <p:txBody>
          <a:bodyPr/>
          <a:lstStyle/>
          <a:p>
            <a:pPr>
              <a:defRPr/>
            </a:pPr>
            <a:fld id="{05F19AA3-C48F-4067-ABE7-8A4B83A815DE}" type="slidenum">
              <a:rPr lang="en-US"/>
              <a:pPr>
                <a:defRPr/>
              </a:pPr>
              <a:t>28</a:t>
            </a:fld>
            <a:endParaRPr lang="en-US"/>
          </a:p>
        </p:txBody>
      </p:sp>
    </p:spTree>
    <p:extLst>
      <p:ext uri="{BB962C8B-B14F-4D97-AF65-F5344CB8AC3E}">
        <p14:creationId xmlns:p14="http://schemas.microsoft.com/office/powerpoint/2010/main" val="824171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Preliminary Investigation Overview</a:t>
            </a:r>
          </a:p>
        </p:txBody>
      </p:sp>
      <p:sp>
        <p:nvSpPr>
          <p:cNvPr id="45058" name="Text Placeholder 2"/>
          <p:cNvSpPr>
            <a:spLocks noGrp="1"/>
          </p:cNvSpPr>
          <p:nvPr>
            <p:ph sz="half" idx="1"/>
          </p:nvPr>
        </p:nvSpPr>
        <p:spPr/>
        <p:txBody>
          <a:bodyPr/>
          <a:lstStyle/>
          <a:p>
            <a:pPr eaLnBrk="1" hangingPunct="1"/>
            <a:r>
              <a:rPr lang="en-US" smtClean="0"/>
              <a:t>Step 3:  Perform Fact-Finding</a:t>
            </a:r>
          </a:p>
          <a:p>
            <a:pPr lvl="1" eaLnBrk="1" hangingPunct="1"/>
            <a:r>
              <a:rPr lang="en-US" smtClean="0"/>
              <a:t>Conduct interviews</a:t>
            </a:r>
          </a:p>
          <a:p>
            <a:pPr lvl="1" eaLnBrk="1" hangingPunct="1"/>
            <a:r>
              <a:rPr lang="en-US" smtClean="0"/>
              <a:t>Review documentation</a:t>
            </a:r>
          </a:p>
          <a:p>
            <a:pPr lvl="1" eaLnBrk="1" hangingPunct="1"/>
            <a:r>
              <a:rPr lang="en-US" smtClean="0"/>
              <a:t>Observe operations</a:t>
            </a:r>
          </a:p>
          <a:p>
            <a:pPr lvl="1" eaLnBrk="1" hangingPunct="1"/>
            <a:r>
              <a:rPr lang="en-US" smtClean="0"/>
              <a:t>Conduct a user survey</a:t>
            </a:r>
          </a:p>
        </p:txBody>
      </p:sp>
      <p:sp>
        <p:nvSpPr>
          <p:cNvPr id="4" name="Slide Number Placeholder 3"/>
          <p:cNvSpPr>
            <a:spLocks noGrp="1"/>
          </p:cNvSpPr>
          <p:nvPr>
            <p:ph type="sldNum" sz="quarter" idx="12"/>
          </p:nvPr>
        </p:nvSpPr>
        <p:spPr/>
        <p:txBody>
          <a:bodyPr/>
          <a:lstStyle/>
          <a:p>
            <a:pPr>
              <a:defRPr/>
            </a:pPr>
            <a:fld id="{0957035C-EB7F-42D7-A0C7-435D98348B68}" type="slidenum">
              <a:rPr lang="en-US"/>
              <a:pPr>
                <a:defRPr/>
              </a:pPr>
              <a:t>29</a:t>
            </a:fld>
            <a:endParaRPr lang="en-US"/>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843881"/>
            <a:ext cx="4038600" cy="4038600"/>
          </a:xfrm>
        </p:spPr>
      </p:pic>
    </p:spTree>
    <p:extLst>
      <p:ext uri="{BB962C8B-B14F-4D97-AF65-F5344CB8AC3E}">
        <p14:creationId xmlns:p14="http://schemas.microsoft.com/office/powerpoint/2010/main" val="22101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Introduction</a:t>
            </a:r>
          </a:p>
        </p:txBody>
      </p:sp>
      <p:sp>
        <p:nvSpPr>
          <p:cNvPr id="3" name="Text Placeholder 2"/>
          <p:cNvSpPr>
            <a:spLocks noGrp="1"/>
          </p:cNvSpPr>
          <p:nvPr>
            <p:ph type="body" idx="1"/>
          </p:nvPr>
        </p:nvSpPr>
        <p:spPr/>
        <p:txBody>
          <a:bodyPr rtlCol="0">
            <a:normAutofit lnSpcReduction="10000"/>
          </a:bodyPr>
          <a:lstStyle/>
          <a:p>
            <a:pPr eaLnBrk="1" fontAlgn="auto" hangingPunct="1">
              <a:spcAft>
                <a:spcPts val="0"/>
              </a:spcAft>
              <a:buFont typeface="Arial" pitchFamily="34" charset="0"/>
              <a:buChar char="•"/>
              <a:defRPr/>
            </a:pPr>
            <a:r>
              <a:rPr lang="en-US" smtClean="0"/>
              <a:t>The term business case refers to the reasons, or justification, for a proposal</a:t>
            </a:r>
          </a:p>
          <a:p>
            <a:pPr eaLnBrk="1" fontAlgn="auto" hangingPunct="1">
              <a:spcAft>
                <a:spcPts val="0"/>
              </a:spcAft>
              <a:buFont typeface="Arial" pitchFamily="34" charset="0"/>
              <a:buChar char="•"/>
              <a:defRPr/>
            </a:pPr>
            <a:r>
              <a:rPr lang="en-US" smtClean="0"/>
              <a:t>A strong business case suggests that the company should pursue the alternative, above other options, because it would be in the firm’s best interest to do so</a:t>
            </a:r>
          </a:p>
          <a:p>
            <a:pPr eaLnBrk="1" fontAlgn="auto" hangingPunct="1">
              <a:spcAft>
                <a:spcPts val="0"/>
              </a:spcAft>
              <a:buFont typeface="Arial" pitchFamily="34" charset="0"/>
              <a:buChar char="•"/>
              <a:defRPr/>
            </a:pPr>
            <a:r>
              <a:rPr lang="en-US" smtClean="0"/>
              <a:t>Systems development typically starts with a systems request, followed by a preliminary investigation, which includes a feasibility study</a:t>
            </a:r>
          </a:p>
        </p:txBody>
      </p:sp>
      <p:sp>
        <p:nvSpPr>
          <p:cNvPr id="4" name="Slide Number Placeholder 3"/>
          <p:cNvSpPr>
            <a:spLocks noGrp="1"/>
          </p:cNvSpPr>
          <p:nvPr>
            <p:ph type="sldNum" sz="quarter" idx="12"/>
          </p:nvPr>
        </p:nvSpPr>
        <p:spPr/>
        <p:txBody>
          <a:bodyPr/>
          <a:lstStyle/>
          <a:p>
            <a:pPr>
              <a:defRPr/>
            </a:pPr>
            <a:fld id="{3ABA4DC0-9AC7-490D-ADFC-6E2B40B86F3D}" type="slidenum">
              <a:rPr lang="en-US"/>
              <a:pPr>
                <a:defRPr/>
              </a:pPr>
              <a:t>3</a:t>
            </a:fld>
            <a:endParaRPr lang="en-US"/>
          </a:p>
        </p:txBody>
      </p:sp>
    </p:spTree>
    <p:extLst>
      <p:ext uri="{BB962C8B-B14F-4D97-AF65-F5344CB8AC3E}">
        <p14:creationId xmlns:p14="http://schemas.microsoft.com/office/powerpoint/2010/main" val="1773192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Preliminary Investigation Overview</a:t>
            </a:r>
          </a:p>
        </p:txBody>
      </p:sp>
      <p:sp>
        <p:nvSpPr>
          <p:cNvPr id="46082" name="Text Placeholder 2"/>
          <p:cNvSpPr>
            <a:spLocks noGrp="1"/>
          </p:cNvSpPr>
          <p:nvPr>
            <p:ph type="body" idx="1"/>
          </p:nvPr>
        </p:nvSpPr>
        <p:spPr/>
        <p:txBody>
          <a:bodyPr/>
          <a:lstStyle/>
          <a:p>
            <a:pPr eaLnBrk="1" hangingPunct="1"/>
            <a:r>
              <a:rPr lang="en-US" smtClean="0"/>
              <a:t>Step 4:  Analyze Project Usability, Cost, Benefit, and Schedule Data</a:t>
            </a:r>
          </a:p>
          <a:p>
            <a:pPr lvl="1" eaLnBrk="1" hangingPunct="1"/>
            <a:r>
              <a:rPr lang="en-US" smtClean="0"/>
              <a:t>Before you can evaluate feasibility, you must analyze this data carefully</a:t>
            </a:r>
          </a:p>
          <a:p>
            <a:pPr lvl="1" eaLnBrk="1" hangingPunct="1"/>
            <a:r>
              <a:rPr lang="en-US" smtClean="0"/>
              <a:t>What information must you obtain, and how will you gather and analyze the information?</a:t>
            </a:r>
          </a:p>
          <a:p>
            <a:pPr lvl="1" eaLnBrk="1" hangingPunct="1"/>
            <a:r>
              <a:rPr lang="en-US" smtClean="0"/>
              <a:t>What sources of information will you use, and what difficulties will you encounter in obtaining information?</a:t>
            </a:r>
          </a:p>
          <a:p>
            <a:pPr lvl="1" eaLnBrk="1" hangingPunct="1"/>
            <a:endParaRPr lang="en-US" smtClean="0"/>
          </a:p>
        </p:txBody>
      </p:sp>
      <p:sp>
        <p:nvSpPr>
          <p:cNvPr id="4" name="Slide Number Placeholder 3"/>
          <p:cNvSpPr>
            <a:spLocks noGrp="1"/>
          </p:cNvSpPr>
          <p:nvPr>
            <p:ph type="sldNum" sz="quarter" idx="12"/>
          </p:nvPr>
        </p:nvSpPr>
        <p:spPr/>
        <p:txBody>
          <a:bodyPr/>
          <a:lstStyle/>
          <a:p>
            <a:pPr>
              <a:defRPr/>
            </a:pPr>
            <a:fld id="{7F5E304C-E43D-4B12-8118-15B0907A56A1}" type="slidenum">
              <a:rPr lang="en-US"/>
              <a:pPr>
                <a:defRPr/>
              </a:pPr>
              <a:t>30</a:t>
            </a:fld>
            <a:endParaRPr lang="en-US"/>
          </a:p>
        </p:txBody>
      </p:sp>
    </p:spTree>
    <p:extLst>
      <p:ext uri="{BB962C8B-B14F-4D97-AF65-F5344CB8AC3E}">
        <p14:creationId xmlns:p14="http://schemas.microsoft.com/office/powerpoint/2010/main" val="2477008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Preliminary Investigation Overview</a:t>
            </a:r>
          </a:p>
        </p:txBody>
      </p:sp>
      <p:sp>
        <p:nvSpPr>
          <p:cNvPr id="3" name="Text Placeholder 2"/>
          <p:cNvSpPr>
            <a:spLocks noGrp="1"/>
          </p:cNvSpPr>
          <p:nvPr>
            <p:ph type="body" idx="1"/>
          </p:nvPr>
        </p:nvSpPr>
        <p:spPr/>
        <p:txBody>
          <a:bodyPr rtlCol="0">
            <a:normAutofit/>
          </a:bodyPr>
          <a:lstStyle/>
          <a:p>
            <a:pPr eaLnBrk="1" fontAlgn="auto" hangingPunct="1">
              <a:spcAft>
                <a:spcPts val="0"/>
              </a:spcAft>
              <a:buFont typeface="Arial" pitchFamily="34" charset="0"/>
              <a:buChar char="•"/>
              <a:defRPr/>
            </a:pPr>
            <a:r>
              <a:rPr lang="en-US" smtClean="0"/>
              <a:t>Step 4: Analyze Project Usability, Cost, Benefit, and Schedule Data</a:t>
            </a:r>
          </a:p>
          <a:p>
            <a:pPr lvl="1" eaLnBrk="1" fontAlgn="auto" hangingPunct="1">
              <a:spcAft>
                <a:spcPts val="0"/>
              </a:spcAft>
              <a:buFont typeface="Arial" pitchFamily="34" charset="0"/>
              <a:buChar char="–"/>
              <a:defRPr/>
            </a:pPr>
            <a:r>
              <a:rPr lang="en-US" smtClean="0"/>
              <a:t>Will you conduct interviews? How many people will you interview, and how much time will you need to meet with the people and summarize their responses?</a:t>
            </a:r>
          </a:p>
          <a:p>
            <a:pPr lvl="1" eaLnBrk="1" fontAlgn="auto" hangingPunct="1">
              <a:spcAft>
                <a:spcPts val="0"/>
              </a:spcAft>
              <a:buFont typeface="Arial" pitchFamily="34" charset="0"/>
              <a:buChar char="–"/>
              <a:defRPr/>
            </a:pPr>
            <a:r>
              <a:rPr lang="en-US" smtClean="0"/>
              <a:t>Will you conduct a survey? Who will be involved? How much time will it take people to complete it? How much time will it take to prepare it and tabulate the results?</a:t>
            </a:r>
          </a:p>
        </p:txBody>
      </p:sp>
      <p:sp>
        <p:nvSpPr>
          <p:cNvPr id="4" name="Slide Number Placeholder 3"/>
          <p:cNvSpPr>
            <a:spLocks noGrp="1"/>
          </p:cNvSpPr>
          <p:nvPr>
            <p:ph type="sldNum" sz="quarter" idx="12"/>
          </p:nvPr>
        </p:nvSpPr>
        <p:spPr/>
        <p:txBody>
          <a:bodyPr/>
          <a:lstStyle/>
          <a:p>
            <a:pPr>
              <a:defRPr/>
            </a:pPr>
            <a:fld id="{585C84BE-D23E-476F-A612-CAFDF5948EE8}" type="slidenum">
              <a:rPr lang="en-US"/>
              <a:pPr>
                <a:defRPr/>
              </a:pPr>
              <a:t>31</a:t>
            </a:fld>
            <a:endParaRPr lang="en-US"/>
          </a:p>
        </p:txBody>
      </p:sp>
    </p:spTree>
    <p:extLst>
      <p:ext uri="{BB962C8B-B14F-4D97-AF65-F5344CB8AC3E}">
        <p14:creationId xmlns:p14="http://schemas.microsoft.com/office/powerpoint/2010/main" val="3542044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Preliminary Investigation Overview</a:t>
            </a:r>
          </a:p>
        </p:txBody>
      </p:sp>
      <p:sp>
        <p:nvSpPr>
          <p:cNvPr id="48130" name="Text Placeholder 2"/>
          <p:cNvSpPr>
            <a:spLocks noGrp="1"/>
          </p:cNvSpPr>
          <p:nvPr>
            <p:ph type="body" idx="1"/>
          </p:nvPr>
        </p:nvSpPr>
        <p:spPr/>
        <p:txBody>
          <a:bodyPr/>
          <a:lstStyle/>
          <a:p>
            <a:pPr eaLnBrk="1" hangingPunct="1"/>
            <a:r>
              <a:rPr lang="en-US" smtClean="0"/>
              <a:t>Step 4: Analyze Project Usability, Cost, Benefit, and Schedule Data</a:t>
            </a:r>
          </a:p>
          <a:p>
            <a:pPr lvl="1" eaLnBrk="1" hangingPunct="1"/>
            <a:r>
              <a:rPr lang="en-US" smtClean="0"/>
              <a:t>How much will it cost to analyze the information gathered and to prepare a report with findings and recommendations? </a:t>
            </a:r>
          </a:p>
        </p:txBody>
      </p:sp>
      <p:sp>
        <p:nvSpPr>
          <p:cNvPr id="4" name="Slide Number Placeholder 3"/>
          <p:cNvSpPr>
            <a:spLocks noGrp="1"/>
          </p:cNvSpPr>
          <p:nvPr>
            <p:ph type="sldNum" sz="quarter" idx="12"/>
          </p:nvPr>
        </p:nvSpPr>
        <p:spPr/>
        <p:txBody>
          <a:bodyPr/>
          <a:lstStyle/>
          <a:p>
            <a:pPr>
              <a:defRPr/>
            </a:pPr>
            <a:fld id="{017B4285-7F12-47F4-9A99-5B1181D96B0B}" type="slidenum">
              <a:rPr lang="en-US"/>
              <a:pPr>
                <a:defRPr/>
              </a:pPr>
              <a:t>32</a:t>
            </a:fld>
            <a:endParaRPr lang="en-US"/>
          </a:p>
        </p:txBody>
      </p:sp>
    </p:spTree>
    <p:extLst>
      <p:ext uri="{BB962C8B-B14F-4D97-AF65-F5344CB8AC3E}">
        <p14:creationId xmlns:p14="http://schemas.microsoft.com/office/powerpoint/2010/main" val="3383829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Preliminary Investigation Overview</a:t>
            </a:r>
          </a:p>
        </p:txBody>
      </p:sp>
      <p:sp>
        <p:nvSpPr>
          <p:cNvPr id="49154" name="Text Placeholder 2"/>
          <p:cNvSpPr>
            <a:spLocks noGrp="1"/>
          </p:cNvSpPr>
          <p:nvPr>
            <p:ph type="body" idx="1"/>
          </p:nvPr>
        </p:nvSpPr>
        <p:spPr/>
        <p:txBody>
          <a:bodyPr/>
          <a:lstStyle/>
          <a:p>
            <a:pPr eaLnBrk="1" hangingPunct="1"/>
            <a:r>
              <a:rPr lang="en-US" smtClean="0"/>
              <a:t>Step 5:  Evaluate Feasibility</a:t>
            </a:r>
          </a:p>
          <a:p>
            <a:pPr lvl="1" eaLnBrk="1" hangingPunct="1"/>
            <a:r>
              <a:rPr lang="en-US" smtClean="0"/>
              <a:t>Start by reviewing the answers to the questions you asked</a:t>
            </a:r>
          </a:p>
          <a:p>
            <a:pPr lvl="1" eaLnBrk="1" hangingPunct="1"/>
            <a:r>
              <a:rPr lang="en-US" smtClean="0"/>
              <a:t>Operational feasibility</a:t>
            </a:r>
          </a:p>
          <a:p>
            <a:pPr lvl="1" eaLnBrk="1" hangingPunct="1"/>
            <a:r>
              <a:rPr lang="en-US" smtClean="0"/>
              <a:t>Technical feasibility</a:t>
            </a:r>
          </a:p>
          <a:p>
            <a:pPr lvl="1" eaLnBrk="1" hangingPunct="1"/>
            <a:r>
              <a:rPr lang="en-US" smtClean="0"/>
              <a:t>Economic feasibility</a:t>
            </a:r>
          </a:p>
          <a:p>
            <a:pPr lvl="1" eaLnBrk="1" hangingPunct="1"/>
            <a:r>
              <a:rPr lang="en-US" smtClean="0"/>
              <a:t>Schedule feasibility</a:t>
            </a:r>
          </a:p>
        </p:txBody>
      </p:sp>
      <p:sp>
        <p:nvSpPr>
          <p:cNvPr id="4" name="Slide Number Placeholder 3"/>
          <p:cNvSpPr>
            <a:spLocks noGrp="1"/>
          </p:cNvSpPr>
          <p:nvPr>
            <p:ph type="sldNum" sz="quarter" idx="12"/>
          </p:nvPr>
        </p:nvSpPr>
        <p:spPr/>
        <p:txBody>
          <a:bodyPr/>
          <a:lstStyle/>
          <a:p>
            <a:pPr>
              <a:defRPr/>
            </a:pPr>
            <a:fld id="{0EDC2255-6DD8-4F43-B702-47A960C04C45}" type="slidenum">
              <a:rPr lang="en-US"/>
              <a:pPr>
                <a:defRPr/>
              </a:pPr>
              <a:t>33</a:t>
            </a:fld>
            <a:endParaRPr lang="en-US"/>
          </a:p>
        </p:txBody>
      </p:sp>
    </p:spTree>
    <p:extLst>
      <p:ext uri="{BB962C8B-B14F-4D97-AF65-F5344CB8AC3E}">
        <p14:creationId xmlns:p14="http://schemas.microsoft.com/office/powerpoint/2010/main" val="3487681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mtClean="0"/>
              <a:t>Preliminary Investigation Overview</a:t>
            </a:r>
          </a:p>
        </p:txBody>
      </p:sp>
      <p:sp>
        <p:nvSpPr>
          <p:cNvPr id="50178" name="Text Placeholder 2"/>
          <p:cNvSpPr>
            <a:spLocks noGrp="1"/>
          </p:cNvSpPr>
          <p:nvPr>
            <p:ph type="body" idx="1"/>
          </p:nvPr>
        </p:nvSpPr>
        <p:spPr/>
        <p:txBody>
          <a:bodyPr/>
          <a:lstStyle/>
          <a:p>
            <a:pPr eaLnBrk="1" hangingPunct="1"/>
            <a:r>
              <a:rPr lang="en-US" smtClean="0"/>
              <a:t>Step 6:  Present Results and Recommendations to Management</a:t>
            </a:r>
          </a:p>
          <a:p>
            <a:pPr lvl="1" eaLnBrk="1" hangingPunct="1"/>
            <a:r>
              <a:rPr lang="en-US" smtClean="0"/>
              <a:t>The final task in the preliminary investigation is to prepare a report to management</a:t>
            </a:r>
          </a:p>
          <a:p>
            <a:pPr lvl="1" eaLnBrk="1" hangingPunct="1"/>
            <a:r>
              <a:rPr lang="en-US" smtClean="0"/>
              <a:t>The format of the preliminary investigation report varies from one company to another</a:t>
            </a:r>
          </a:p>
        </p:txBody>
      </p:sp>
      <p:sp>
        <p:nvSpPr>
          <p:cNvPr id="4" name="Slide Number Placeholder 3"/>
          <p:cNvSpPr>
            <a:spLocks noGrp="1"/>
          </p:cNvSpPr>
          <p:nvPr>
            <p:ph type="sldNum" sz="quarter" idx="12"/>
          </p:nvPr>
        </p:nvSpPr>
        <p:spPr/>
        <p:txBody>
          <a:bodyPr/>
          <a:lstStyle/>
          <a:p>
            <a:pPr>
              <a:defRPr/>
            </a:pPr>
            <a:fld id="{937B862E-9C3F-4DA5-8C6B-9C200DDC63AD}" type="slidenum">
              <a:rPr lang="en-US"/>
              <a:pPr>
                <a:defRPr/>
              </a:pPr>
              <a:t>34</a:t>
            </a:fld>
            <a:endParaRPr lang="en-US"/>
          </a:p>
        </p:txBody>
      </p:sp>
    </p:spTree>
    <p:extLst>
      <p:ext uri="{BB962C8B-B14F-4D97-AF65-F5344CB8AC3E}">
        <p14:creationId xmlns:p14="http://schemas.microsoft.com/office/powerpoint/2010/main" val="243588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Preliminary Investigation Overview</a:t>
            </a:r>
          </a:p>
        </p:txBody>
      </p:sp>
      <p:sp>
        <p:nvSpPr>
          <p:cNvPr id="51202" name="Text Placeholder 2"/>
          <p:cNvSpPr>
            <a:spLocks noGrp="1"/>
          </p:cNvSpPr>
          <p:nvPr>
            <p:ph sz="half" idx="1"/>
          </p:nvPr>
        </p:nvSpPr>
        <p:spPr/>
        <p:txBody>
          <a:bodyPr/>
          <a:lstStyle/>
          <a:p>
            <a:pPr eaLnBrk="1" hangingPunct="1"/>
            <a:r>
              <a:rPr lang="en-US" smtClean="0"/>
              <a:t>Step 6:  Present Results and Recommendations to Management</a:t>
            </a:r>
          </a:p>
          <a:p>
            <a:pPr lvl="2" eaLnBrk="1" hangingPunct="1"/>
            <a:r>
              <a:rPr lang="en-US" sz="2400" smtClean="0"/>
              <a:t>Introduction</a:t>
            </a:r>
          </a:p>
          <a:p>
            <a:pPr lvl="2" eaLnBrk="1" hangingPunct="1"/>
            <a:r>
              <a:rPr lang="en-US" sz="2400" smtClean="0"/>
              <a:t>Systems request summary</a:t>
            </a:r>
          </a:p>
          <a:p>
            <a:pPr lvl="2" eaLnBrk="1" hangingPunct="1"/>
            <a:r>
              <a:rPr lang="en-US" sz="2400" smtClean="0"/>
              <a:t>Findings</a:t>
            </a:r>
          </a:p>
          <a:p>
            <a:pPr lvl="2" eaLnBrk="1" hangingPunct="1"/>
            <a:r>
              <a:rPr lang="en-US" sz="2400" smtClean="0"/>
              <a:t>Case for action</a:t>
            </a:r>
          </a:p>
        </p:txBody>
      </p:sp>
      <p:sp>
        <p:nvSpPr>
          <p:cNvPr id="4" name="Slide Number Placeholder 3"/>
          <p:cNvSpPr>
            <a:spLocks noGrp="1"/>
          </p:cNvSpPr>
          <p:nvPr>
            <p:ph type="sldNum" sz="quarter" idx="12"/>
          </p:nvPr>
        </p:nvSpPr>
        <p:spPr/>
        <p:txBody>
          <a:bodyPr/>
          <a:lstStyle/>
          <a:p>
            <a:pPr>
              <a:defRPr/>
            </a:pPr>
            <a:fld id="{1E71A5F0-2FFC-4971-B3E5-F81136D33312}" type="slidenum">
              <a:rPr lang="en-US"/>
              <a:pPr>
                <a:defRPr/>
              </a:pPr>
              <a:t>35</a:t>
            </a:fld>
            <a:endParaRPr lang="en-US"/>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948586"/>
            <a:ext cx="4038600" cy="3829191"/>
          </a:xfrm>
        </p:spPr>
      </p:pic>
    </p:spTree>
    <p:extLst>
      <p:ext uri="{BB962C8B-B14F-4D97-AF65-F5344CB8AC3E}">
        <p14:creationId xmlns:p14="http://schemas.microsoft.com/office/powerpoint/2010/main" val="1363037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t>Preliminary Investigation Overview</a:t>
            </a:r>
          </a:p>
        </p:txBody>
      </p:sp>
      <p:sp>
        <p:nvSpPr>
          <p:cNvPr id="52226" name="Text Placeholder 2"/>
          <p:cNvSpPr>
            <a:spLocks noGrp="1"/>
          </p:cNvSpPr>
          <p:nvPr>
            <p:ph type="body" idx="1"/>
          </p:nvPr>
        </p:nvSpPr>
        <p:spPr/>
        <p:txBody>
          <a:bodyPr/>
          <a:lstStyle/>
          <a:p>
            <a:pPr eaLnBrk="1" hangingPunct="1"/>
            <a:r>
              <a:rPr lang="en-US" smtClean="0"/>
              <a:t>Step 6:  Present Results and Recommendations to Management</a:t>
            </a:r>
          </a:p>
          <a:p>
            <a:pPr lvl="2" eaLnBrk="1" hangingPunct="1"/>
            <a:r>
              <a:rPr lang="en-US" smtClean="0"/>
              <a:t>Project Roles</a:t>
            </a:r>
          </a:p>
          <a:p>
            <a:pPr lvl="2" eaLnBrk="1" hangingPunct="1"/>
            <a:r>
              <a:rPr lang="en-US" smtClean="0"/>
              <a:t>Time &amp; cost estimates</a:t>
            </a:r>
          </a:p>
          <a:p>
            <a:pPr lvl="2" eaLnBrk="1" hangingPunct="1"/>
            <a:r>
              <a:rPr lang="en-US" smtClean="0"/>
              <a:t>Expected benefits</a:t>
            </a:r>
          </a:p>
          <a:p>
            <a:pPr lvl="2" eaLnBrk="1" hangingPunct="1"/>
            <a:r>
              <a:rPr lang="en-US" smtClean="0"/>
              <a:t>Appendix</a:t>
            </a:r>
          </a:p>
        </p:txBody>
      </p:sp>
      <p:sp>
        <p:nvSpPr>
          <p:cNvPr id="4" name="Slide Number Placeholder 3"/>
          <p:cNvSpPr>
            <a:spLocks noGrp="1"/>
          </p:cNvSpPr>
          <p:nvPr>
            <p:ph type="sldNum" sz="quarter" idx="12"/>
          </p:nvPr>
        </p:nvSpPr>
        <p:spPr/>
        <p:txBody>
          <a:bodyPr/>
          <a:lstStyle/>
          <a:p>
            <a:pPr>
              <a:defRPr/>
            </a:pPr>
            <a:fld id="{4CE9F990-9503-4695-AA66-37BD0443917A}" type="slidenum">
              <a:rPr lang="en-US"/>
              <a:pPr>
                <a:defRPr/>
              </a:pPr>
              <a:t>36</a:t>
            </a:fld>
            <a:endParaRPr lang="en-US"/>
          </a:p>
        </p:txBody>
      </p:sp>
    </p:spTree>
    <p:extLst>
      <p:ext uri="{BB962C8B-B14F-4D97-AF65-F5344CB8AC3E}">
        <p14:creationId xmlns:p14="http://schemas.microsoft.com/office/powerpoint/2010/main" val="432807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dirty="0" smtClean="0"/>
              <a:t>Summary</a:t>
            </a:r>
            <a:endParaRPr lang="en-US" dirty="0" smtClean="0"/>
          </a:p>
        </p:txBody>
      </p:sp>
      <p:sp>
        <p:nvSpPr>
          <p:cNvPr id="3" name="Text Placeholder 2"/>
          <p:cNvSpPr>
            <a:spLocks noGrp="1"/>
          </p:cNvSpPr>
          <p:nvPr>
            <p:ph type="body"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Strategic planning allows a company to examine its purpose, vision, and values and develops a mission statement, which leads to goals, objectives, day-to-day operations, and business results that affect company stakeholders</a:t>
            </a:r>
          </a:p>
          <a:p>
            <a:pPr eaLnBrk="1" fontAlgn="auto" hangingPunct="1">
              <a:spcAft>
                <a:spcPts val="0"/>
              </a:spcAft>
              <a:buFont typeface="Arial" pitchFamily="34" charset="0"/>
              <a:buChar char="•"/>
              <a:defRPr/>
            </a:pPr>
            <a:r>
              <a:rPr lang="en-US" dirty="0" smtClean="0"/>
              <a:t>Systems projects are initiated to improve performance, provide more information, reduce costs, strengthen controls, or provide better service</a:t>
            </a:r>
          </a:p>
        </p:txBody>
      </p:sp>
      <p:sp>
        <p:nvSpPr>
          <p:cNvPr id="4" name="Slide Number Placeholder 3"/>
          <p:cNvSpPr>
            <a:spLocks noGrp="1"/>
          </p:cNvSpPr>
          <p:nvPr>
            <p:ph type="sldNum" sz="quarter" idx="12"/>
          </p:nvPr>
        </p:nvSpPr>
        <p:spPr/>
        <p:txBody>
          <a:bodyPr/>
          <a:lstStyle/>
          <a:p>
            <a:pPr>
              <a:defRPr/>
            </a:pPr>
            <a:fld id="{15E2F533-4886-423B-BF80-C79CEFCE8DAE}" type="slidenum">
              <a:rPr lang="en-US"/>
              <a:pPr>
                <a:defRPr/>
              </a:pPr>
              <a:t>37</a:t>
            </a:fld>
            <a:endParaRPr lang="en-US"/>
          </a:p>
        </p:txBody>
      </p:sp>
    </p:spTree>
    <p:extLst>
      <p:ext uri="{BB962C8B-B14F-4D97-AF65-F5344CB8AC3E}">
        <p14:creationId xmlns:p14="http://schemas.microsoft.com/office/powerpoint/2010/main" val="2743378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smtClean="0"/>
              <a:t>Summary</a:t>
            </a:r>
            <a:endParaRPr lang="en-US" dirty="0" smtClean="0"/>
          </a:p>
        </p:txBody>
      </p:sp>
      <p:sp>
        <p:nvSpPr>
          <p:cNvPr id="3" name="Text Placeholder 2"/>
          <p:cNvSpPr>
            <a:spLocks noGrp="1"/>
          </p:cNvSpPr>
          <p:nvPr>
            <p:ph type="body" idx="1"/>
          </p:nvPr>
        </p:nvSpPr>
        <p:spPr/>
        <p:txBody>
          <a:bodyPr rtlCol="0">
            <a:normAutofit fontScale="92500" lnSpcReduction="10000"/>
          </a:bodyPr>
          <a:lstStyle/>
          <a:p>
            <a:pPr eaLnBrk="1" fontAlgn="auto" hangingPunct="1">
              <a:spcAft>
                <a:spcPts val="0"/>
              </a:spcAft>
              <a:buFont typeface="Arial" pitchFamily="34" charset="0"/>
              <a:buChar char="•"/>
              <a:defRPr/>
            </a:pPr>
            <a:r>
              <a:rPr lang="en-US" smtClean="0"/>
              <a:t>Various internal and external factors affect systems projects, such as user requests, top management directives, existing systems, the IT department, software and hardware vendors, technology, customers, competitors, the economy, and government</a:t>
            </a:r>
          </a:p>
          <a:p>
            <a:pPr eaLnBrk="1" fontAlgn="auto" hangingPunct="1">
              <a:spcAft>
                <a:spcPts val="0"/>
              </a:spcAft>
              <a:buFont typeface="Arial" pitchFamily="34" charset="0"/>
              <a:buChar char="•"/>
              <a:defRPr/>
            </a:pPr>
            <a:r>
              <a:rPr lang="en-US" smtClean="0"/>
              <a:t>During the preliminary investigation, the analyst evaluates the systems request and determines whether the project is feasible from an operation, technical, economic, and schedule standpoint</a:t>
            </a:r>
          </a:p>
        </p:txBody>
      </p:sp>
      <p:sp>
        <p:nvSpPr>
          <p:cNvPr id="4" name="Slide Number Placeholder 3"/>
          <p:cNvSpPr>
            <a:spLocks noGrp="1"/>
          </p:cNvSpPr>
          <p:nvPr>
            <p:ph type="sldNum" sz="quarter" idx="12"/>
          </p:nvPr>
        </p:nvSpPr>
        <p:spPr/>
        <p:txBody>
          <a:bodyPr/>
          <a:lstStyle/>
          <a:p>
            <a:pPr>
              <a:defRPr/>
            </a:pPr>
            <a:fld id="{8772529C-8486-4AB8-A380-BF3A8B9BEA1E}" type="slidenum">
              <a:rPr lang="en-US"/>
              <a:pPr>
                <a:defRPr/>
              </a:pPr>
              <a:t>38</a:t>
            </a:fld>
            <a:endParaRPr lang="en-US"/>
          </a:p>
        </p:txBody>
      </p:sp>
    </p:spTree>
    <p:extLst>
      <p:ext uri="{BB962C8B-B14F-4D97-AF65-F5344CB8AC3E}">
        <p14:creationId xmlns:p14="http://schemas.microsoft.com/office/powerpoint/2010/main" val="3073448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dirty="0" smtClean="0"/>
              <a:t>Summary</a:t>
            </a:r>
            <a:endParaRPr lang="en-US" dirty="0" smtClean="0"/>
          </a:p>
        </p:txBody>
      </p:sp>
      <p:sp>
        <p:nvSpPr>
          <p:cNvPr id="3" name="Text Placeholder 2"/>
          <p:cNvSpPr>
            <a:spLocks noGrp="1"/>
          </p:cNvSpPr>
          <p:nvPr>
            <p:ph type="body" idx="1"/>
          </p:nvPr>
        </p:nvSpPr>
        <p:spPr/>
        <p:txBody>
          <a:bodyPr rtlCol="0">
            <a:normAutofit fontScale="92500" lnSpcReduction="10000"/>
          </a:bodyPr>
          <a:lstStyle/>
          <a:p>
            <a:pPr eaLnBrk="1" fontAlgn="auto" hangingPunct="1">
              <a:spcAft>
                <a:spcPts val="0"/>
              </a:spcAft>
              <a:buFont typeface="Arial" pitchFamily="34" charset="0"/>
              <a:buChar char="•"/>
              <a:defRPr/>
            </a:pPr>
            <a:r>
              <a:rPr lang="en-US" smtClean="0"/>
              <a:t>Analysts evaluate systems requests on the basis of their expected costs and benefits, both tangible and intangible</a:t>
            </a:r>
          </a:p>
          <a:p>
            <a:pPr eaLnBrk="1" fontAlgn="auto" hangingPunct="1">
              <a:spcAft>
                <a:spcPts val="0"/>
              </a:spcAft>
              <a:buFont typeface="Arial" pitchFamily="34" charset="0"/>
              <a:buChar char="•"/>
              <a:defRPr/>
            </a:pPr>
            <a:r>
              <a:rPr lang="en-US" smtClean="0"/>
              <a:t>The steps in the preliminary investigation are to understand the problem or opportunity; define the project scope and constraints; perform fact-finding; analyze project usability, cost, benefit, and schedule data; evaluate feasibility; and present results and recommendations to management</a:t>
            </a:r>
          </a:p>
        </p:txBody>
      </p:sp>
      <p:sp>
        <p:nvSpPr>
          <p:cNvPr id="4" name="Slide Number Placeholder 3"/>
          <p:cNvSpPr>
            <a:spLocks noGrp="1"/>
          </p:cNvSpPr>
          <p:nvPr>
            <p:ph type="sldNum" sz="quarter" idx="12"/>
          </p:nvPr>
        </p:nvSpPr>
        <p:spPr/>
        <p:txBody>
          <a:bodyPr/>
          <a:lstStyle/>
          <a:p>
            <a:pPr>
              <a:defRPr/>
            </a:pPr>
            <a:fld id="{8337F025-786A-4292-8E4D-E9F72A6CDC67}" type="slidenum">
              <a:rPr lang="en-US"/>
              <a:pPr>
                <a:defRPr/>
              </a:pPr>
              <a:t>39</a:t>
            </a:fld>
            <a:endParaRPr lang="en-US"/>
          </a:p>
        </p:txBody>
      </p:sp>
    </p:spTree>
    <p:extLst>
      <p:ext uri="{BB962C8B-B14F-4D97-AF65-F5344CB8AC3E}">
        <p14:creationId xmlns:p14="http://schemas.microsoft.com/office/powerpoint/2010/main" val="354984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is a business case?</a:t>
            </a:r>
            <a:endParaRPr lang="en-ZA" dirty="0"/>
          </a:p>
        </p:txBody>
      </p:sp>
      <p:sp>
        <p:nvSpPr>
          <p:cNvPr id="3" name="Content Placeholder 2"/>
          <p:cNvSpPr>
            <a:spLocks noGrp="1"/>
          </p:cNvSpPr>
          <p:nvPr>
            <p:ph idx="1"/>
          </p:nvPr>
        </p:nvSpPr>
        <p:spPr/>
        <p:txBody>
          <a:bodyPr/>
          <a:lstStyle/>
          <a:p>
            <a:r>
              <a:rPr lang="en-ZA" sz="2800" dirty="0" smtClean="0"/>
              <a:t>Why are we doing this project?</a:t>
            </a:r>
          </a:p>
          <a:p>
            <a:r>
              <a:rPr lang="en-ZA" sz="2800" dirty="0" smtClean="0"/>
              <a:t>What is the project about?</a:t>
            </a:r>
          </a:p>
          <a:p>
            <a:r>
              <a:rPr lang="en-ZA" sz="2800" dirty="0" smtClean="0"/>
              <a:t>How does this solution address key business issues?</a:t>
            </a:r>
          </a:p>
          <a:p>
            <a:r>
              <a:rPr lang="en-ZA" sz="2800" dirty="0" smtClean="0"/>
              <a:t>How much will it cost and how long will it take?</a:t>
            </a:r>
          </a:p>
          <a:p>
            <a:r>
              <a:rPr lang="en-ZA" sz="2800" dirty="0" smtClean="0"/>
              <a:t>What are the risks of ‘doing/not doing’ the project?</a:t>
            </a:r>
          </a:p>
          <a:p>
            <a:r>
              <a:rPr lang="en-ZA" sz="2800" dirty="0" smtClean="0"/>
              <a:t>How will we measure success? </a:t>
            </a:r>
            <a:endParaRPr lang="en-ZA" sz="2800" dirty="0"/>
          </a:p>
        </p:txBody>
      </p:sp>
      <p:sp>
        <p:nvSpPr>
          <p:cNvPr id="4" name="Slide Number Placeholder 3"/>
          <p:cNvSpPr>
            <a:spLocks noGrp="1"/>
          </p:cNvSpPr>
          <p:nvPr>
            <p:ph type="sldNum" sz="quarter" idx="12"/>
          </p:nvPr>
        </p:nvSpPr>
        <p:spPr/>
        <p:txBody>
          <a:bodyPr/>
          <a:lstStyle/>
          <a:p>
            <a:fld id="{B812CAE0-9D8F-4C57-A770-1173ADDBCEEF}" type="slidenum">
              <a:rPr lang="en-US" altLang="en-US" smtClean="0"/>
              <a:pPr/>
              <a:t>4</a:t>
            </a:fld>
            <a:endParaRPr lang="en-US" altLang="en-US"/>
          </a:p>
        </p:txBody>
      </p:sp>
    </p:spTree>
    <p:extLst>
      <p:ext uri="{BB962C8B-B14F-4D97-AF65-F5344CB8AC3E}">
        <p14:creationId xmlns:p14="http://schemas.microsoft.com/office/powerpoint/2010/main" val="3481410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smtClean="0"/>
              <a:t>Summary</a:t>
            </a:r>
            <a:endParaRPr lang="en-US" dirty="0" smtClean="0"/>
          </a:p>
        </p:txBody>
      </p:sp>
      <p:sp>
        <p:nvSpPr>
          <p:cNvPr id="56322" name="Text Placeholder 2"/>
          <p:cNvSpPr>
            <a:spLocks noGrp="1"/>
          </p:cNvSpPr>
          <p:nvPr>
            <p:ph type="body" idx="1"/>
          </p:nvPr>
        </p:nvSpPr>
        <p:spPr/>
        <p:txBody>
          <a:bodyPr/>
          <a:lstStyle/>
          <a:p>
            <a:pPr eaLnBrk="1" hangingPunct="1"/>
            <a:r>
              <a:rPr lang="en-US" dirty="0" smtClean="0"/>
              <a:t>The last task in a preliminary investigation is to prepare a report to management</a:t>
            </a:r>
          </a:p>
          <a:p>
            <a:pPr eaLnBrk="1" hangingPunct="1"/>
            <a:r>
              <a:rPr lang="en-US" dirty="0" smtClean="0"/>
              <a:t>The report must include an estimate of time, staffing requirements, costs, benefits, and expected results for the next phase of the SDLC</a:t>
            </a:r>
          </a:p>
          <a:p>
            <a:pPr eaLnBrk="1" hangingPunct="1"/>
            <a:endParaRPr lang="en-US" dirty="0" smtClean="0"/>
          </a:p>
          <a:p>
            <a:pPr marL="0" indent="0" eaLnBrk="1" hangingPunct="1">
              <a:buNone/>
            </a:pPr>
            <a:endParaRPr lang="en-US" dirty="0" smtClean="0"/>
          </a:p>
        </p:txBody>
      </p:sp>
      <p:sp>
        <p:nvSpPr>
          <p:cNvPr id="4" name="Slide Number Placeholder 3"/>
          <p:cNvSpPr>
            <a:spLocks noGrp="1"/>
          </p:cNvSpPr>
          <p:nvPr>
            <p:ph type="sldNum" sz="quarter" idx="12"/>
          </p:nvPr>
        </p:nvSpPr>
        <p:spPr/>
        <p:txBody>
          <a:bodyPr/>
          <a:lstStyle/>
          <a:p>
            <a:pPr>
              <a:defRPr/>
            </a:pPr>
            <a:fld id="{16D35F44-68CF-4EF0-A51E-05870F80006B}" type="slidenum">
              <a:rPr lang="en-US"/>
              <a:pPr>
                <a:defRPr/>
              </a:pPr>
              <a:t>40</a:t>
            </a:fld>
            <a:endParaRPr lang="en-US"/>
          </a:p>
        </p:txBody>
      </p:sp>
    </p:spTree>
    <p:extLst>
      <p:ext uri="{BB962C8B-B14F-4D97-AF65-F5344CB8AC3E}">
        <p14:creationId xmlns:p14="http://schemas.microsoft.com/office/powerpoint/2010/main" val="417120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t>Strategic Planning – A Framework for IT Systems Development </a:t>
            </a:r>
          </a:p>
        </p:txBody>
      </p:sp>
      <p:sp>
        <p:nvSpPr>
          <p:cNvPr id="20482" name="Text Placeholder 2"/>
          <p:cNvSpPr>
            <a:spLocks noGrp="1"/>
          </p:cNvSpPr>
          <p:nvPr>
            <p:ph sz="half" idx="1"/>
          </p:nvPr>
        </p:nvSpPr>
        <p:spPr/>
        <p:txBody>
          <a:bodyPr/>
          <a:lstStyle/>
          <a:p>
            <a:pPr eaLnBrk="1" hangingPunct="1"/>
            <a:r>
              <a:rPr lang="en-US" smtClean="0"/>
              <a:t>Strategic Planning Overview</a:t>
            </a:r>
          </a:p>
          <a:p>
            <a:pPr lvl="1" eaLnBrk="1" hangingPunct="1"/>
            <a:r>
              <a:rPr lang="en-US" smtClean="0"/>
              <a:t>SWOT analysis</a:t>
            </a:r>
          </a:p>
        </p:txBody>
      </p:sp>
      <p:sp>
        <p:nvSpPr>
          <p:cNvPr id="4" name="Slide Number Placeholder 3"/>
          <p:cNvSpPr>
            <a:spLocks noGrp="1"/>
          </p:cNvSpPr>
          <p:nvPr>
            <p:ph type="sldNum" sz="quarter" idx="12"/>
          </p:nvPr>
        </p:nvSpPr>
        <p:spPr/>
        <p:txBody>
          <a:bodyPr/>
          <a:lstStyle/>
          <a:p>
            <a:pPr>
              <a:defRPr/>
            </a:pPr>
            <a:fld id="{FCE42BB9-CBB5-4D57-981E-16D88CF1DE8C}" type="slidenum">
              <a:rPr lang="en-US"/>
              <a:pPr>
                <a:defRPr/>
              </a:pPr>
              <a:t>5</a:t>
            </a:fld>
            <a:endParaRPr lang="en-US"/>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12706" y="2209853"/>
            <a:ext cx="4374094" cy="3581347"/>
          </a:xfrm>
        </p:spPr>
      </p:pic>
    </p:spTree>
    <p:extLst>
      <p:ext uri="{BB962C8B-B14F-4D97-AF65-F5344CB8AC3E}">
        <p14:creationId xmlns:p14="http://schemas.microsoft.com/office/powerpoint/2010/main" val="2627014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t>Strategic Planning – A Framework for IT Systems Development </a:t>
            </a:r>
          </a:p>
        </p:txBody>
      </p:sp>
      <p:sp>
        <p:nvSpPr>
          <p:cNvPr id="21506" name="Content Placeholder 5"/>
          <p:cNvSpPr>
            <a:spLocks noGrp="1"/>
          </p:cNvSpPr>
          <p:nvPr>
            <p:ph sz="half" idx="2"/>
          </p:nvPr>
        </p:nvSpPr>
        <p:spPr/>
        <p:txBody>
          <a:bodyPr/>
          <a:lstStyle/>
          <a:p>
            <a:pPr eaLnBrk="1" hangingPunct="1"/>
            <a:r>
              <a:rPr lang="en-US" smtClean="0"/>
              <a:t>From Strategic Plans to Business Results</a:t>
            </a:r>
          </a:p>
          <a:p>
            <a:pPr lvl="1" eaLnBrk="1" hangingPunct="1"/>
            <a:r>
              <a:rPr lang="en-US" smtClean="0"/>
              <a:t>Mission statement</a:t>
            </a:r>
          </a:p>
          <a:p>
            <a:pPr lvl="1" eaLnBrk="1" hangingPunct="1"/>
            <a:r>
              <a:rPr lang="en-US" smtClean="0"/>
              <a:t>Stakeholders</a:t>
            </a:r>
          </a:p>
          <a:p>
            <a:pPr lvl="1" eaLnBrk="1" hangingPunct="1"/>
            <a:r>
              <a:rPr lang="en-US" smtClean="0"/>
              <a:t>Goals</a:t>
            </a:r>
          </a:p>
          <a:p>
            <a:pPr lvl="1" eaLnBrk="1" hangingPunct="1"/>
            <a:r>
              <a:rPr lang="en-US" smtClean="0"/>
              <a:t>Objectives</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FA97E473-C245-471E-BB25-7FADBC4C35A4}" type="slidenum">
              <a:rPr lang="en-US"/>
              <a:pPr>
                <a:defRPr/>
              </a:pPr>
              <a:t>6</a:t>
            </a:fld>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4094" y="2922551"/>
            <a:ext cx="4031705" cy="1878049"/>
          </a:xfrm>
        </p:spPr>
      </p:pic>
    </p:spTree>
    <p:extLst>
      <p:ext uri="{BB962C8B-B14F-4D97-AF65-F5344CB8AC3E}">
        <p14:creationId xmlns:p14="http://schemas.microsoft.com/office/powerpoint/2010/main" val="42538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t>Strategic Planning – A Framework for IT Systems Development </a:t>
            </a:r>
          </a:p>
        </p:txBody>
      </p:sp>
      <p:sp>
        <p:nvSpPr>
          <p:cNvPr id="22530" name="Text Placeholder 2"/>
          <p:cNvSpPr>
            <a:spLocks noGrp="1"/>
          </p:cNvSpPr>
          <p:nvPr>
            <p:ph type="body" idx="1"/>
          </p:nvPr>
        </p:nvSpPr>
        <p:spPr/>
        <p:txBody>
          <a:bodyPr/>
          <a:lstStyle/>
          <a:p>
            <a:pPr eaLnBrk="1" hangingPunct="1"/>
            <a:r>
              <a:rPr lang="en-US" dirty="0" smtClean="0"/>
              <a:t>A CASE Tool Example</a:t>
            </a:r>
          </a:p>
          <a:p>
            <a:pPr lvl="1" eaLnBrk="1" hangingPunct="1"/>
            <a:r>
              <a:rPr lang="en-US" dirty="0" smtClean="0"/>
              <a:t>You are a systems analyst</a:t>
            </a:r>
          </a:p>
          <a:p>
            <a:pPr lvl="1" eaLnBrk="1" hangingPunct="1"/>
            <a:r>
              <a:rPr lang="en-US" dirty="0" smtClean="0"/>
              <a:t>You research the MS Visio CASE tool</a:t>
            </a:r>
          </a:p>
          <a:p>
            <a:pPr lvl="1" eaLnBrk="1" hangingPunct="1"/>
            <a:r>
              <a:rPr lang="en-US" dirty="0" smtClean="0"/>
              <a:t>Planning statements can include assumptions, goals, objectives, and critical success factors, and many other types of statements</a:t>
            </a:r>
          </a:p>
        </p:txBody>
      </p:sp>
      <p:sp>
        <p:nvSpPr>
          <p:cNvPr id="4" name="Slide Number Placeholder 3"/>
          <p:cNvSpPr>
            <a:spLocks noGrp="1"/>
          </p:cNvSpPr>
          <p:nvPr>
            <p:ph type="sldNum" sz="quarter" idx="12"/>
          </p:nvPr>
        </p:nvSpPr>
        <p:spPr/>
        <p:txBody>
          <a:bodyPr/>
          <a:lstStyle/>
          <a:p>
            <a:pPr>
              <a:defRPr/>
            </a:pPr>
            <a:fld id="{76D1C70D-DEBD-46BA-85A7-FBE558867390}" type="slidenum">
              <a:rPr lang="en-US"/>
              <a:pPr>
                <a:defRPr/>
              </a:pPr>
              <a:t>7</a:t>
            </a:fld>
            <a:endParaRPr lang="en-US"/>
          </a:p>
        </p:txBody>
      </p:sp>
    </p:spTree>
    <p:extLst>
      <p:ext uri="{BB962C8B-B14F-4D97-AF65-F5344CB8AC3E}">
        <p14:creationId xmlns:p14="http://schemas.microsoft.com/office/powerpoint/2010/main" val="3873043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t>Strategic Planning – A Framework for IT Systems Development </a:t>
            </a:r>
          </a:p>
        </p:txBody>
      </p:sp>
      <p:sp>
        <p:nvSpPr>
          <p:cNvPr id="3" name="Text Placeholder 2"/>
          <p:cNvSpPr>
            <a:spLocks noGrp="1"/>
          </p:cNvSpPr>
          <p:nvPr>
            <p:ph type="body" idx="1"/>
          </p:nvPr>
        </p:nvSpPr>
        <p:spPr/>
        <p:txBody>
          <a:bodyPr rtlCol="0">
            <a:normAutofit lnSpcReduction="10000"/>
          </a:bodyPr>
          <a:lstStyle/>
          <a:p>
            <a:pPr eaLnBrk="1" fontAlgn="auto" hangingPunct="1">
              <a:spcAft>
                <a:spcPts val="0"/>
              </a:spcAft>
              <a:buFont typeface="Arial" pitchFamily="34" charset="0"/>
              <a:buChar char="•"/>
              <a:defRPr/>
            </a:pPr>
            <a:r>
              <a:rPr lang="en-US" smtClean="0"/>
              <a:t>The Role of the IT Department in Project Evaluation</a:t>
            </a:r>
          </a:p>
          <a:p>
            <a:pPr lvl="1" eaLnBrk="1" fontAlgn="auto" hangingPunct="1">
              <a:spcAft>
                <a:spcPts val="0"/>
              </a:spcAft>
              <a:buFont typeface="Arial" pitchFamily="34" charset="0"/>
              <a:buChar char="–"/>
              <a:defRPr/>
            </a:pPr>
            <a:r>
              <a:rPr lang="en-US" smtClean="0"/>
              <a:t>Management leadership and information technology are linked closely, and remarkable changes have occurred in both areas</a:t>
            </a:r>
          </a:p>
          <a:p>
            <a:pPr lvl="1" eaLnBrk="1" fontAlgn="auto" hangingPunct="1">
              <a:spcAft>
                <a:spcPts val="0"/>
              </a:spcAft>
              <a:buFont typeface="Arial" pitchFamily="34" charset="0"/>
              <a:buChar char="–"/>
              <a:defRPr/>
            </a:pPr>
            <a:r>
              <a:rPr lang="en-US" smtClean="0"/>
              <a:t>Today, systems development is much more team oriented</a:t>
            </a:r>
          </a:p>
          <a:p>
            <a:pPr lvl="1" eaLnBrk="1" fontAlgn="auto" hangingPunct="1">
              <a:spcAft>
                <a:spcPts val="0"/>
              </a:spcAft>
              <a:buFont typeface="Arial" pitchFamily="34" charset="0"/>
              <a:buChar char="–"/>
              <a:defRPr/>
            </a:pPr>
            <a:r>
              <a:rPr lang="en-US" smtClean="0"/>
              <a:t>Although team-oriented development is the norm, some companies see the role of the IT department as a gatekeeper</a:t>
            </a:r>
          </a:p>
        </p:txBody>
      </p:sp>
      <p:sp>
        <p:nvSpPr>
          <p:cNvPr id="4" name="Slide Number Placeholder 3"/>
          <p:cNvSpPr>
            <a:spLocks noGrp="1"/>
          </p:cNvSpPr>
          <p:nvPr>
            <p:ph type="sldNum" sz="quarter" idx="12"/>
          </p:nvPr>
        </p:nvSpPr>
        <p:spPr/>
        <p:txBody>
          <a:bodyPr/>
          <a:lstStyle/>
          <a:p>
            <a:pPr>
              <a:defRPr/>
            </a:pPr>
            <a:fld id="{EC970DB5-9446-44EF-816A-AF02C8041F10}" type="slidenum">
              <a:rPr lang="en-US"/>
              <a:pPr>
                <a:defRPr/>
              </a:pPr>
              <a:t>8</a:t>
            </a:fld>
            <a:endParaRPr lang="en-US"/>
          </a:p>
        </p:txBody>
      </p:sp>
    </p:spTree>
    <p:extLst>
      <p:ext uri="{BB962C8B-B14F-4D97-AF65-F5344CB8AC3E}">
        <p14:creationId xmlns:p14="http://schemas.microsoft.com/office/powerpoint/2010/main" val="1320528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t>Strategic Planning – A Framework for IT Systems Development </a:t>
            </a:r>
          </a:p>
        </p:txBody>
      </p:sp>
      <p:sp>
        <p:nvSpPr>
          <p:cNvPr id="24578" name="Text Placeholder 2"/>
          <p:cNvSpPr>
            <a:spLocks noGrp="1"/>
          </p:cNvSpPr>
          <p:nvPr>
            <p:ph type="body" idx="1"/>
          </p:nvPr>
        </p:nvSpPr>
        <p:spPr/>
        <p:txBody>
          <a:bodyPr/>
          <a:lstStyle/>
          <a:p>
            <a:pPr eaLnBrk="1" hangingPunct="1"/>
            <a:r>
              <a:rPr lang="en-US" smtClean="0"/>
              <a:t>The Future</a:t>
            </a:r>
          </a:p>
          <a:p>
            <a:pPr lvl="1" eaLnBrk="1" hangingPunct="1"/>
            <a:r>
              <a:rPr lang="en-US" smtClean="0"/>
              <a:t>If you could look into the future, here is what you might see:  new industries, products, and services emerging from amazing advances in information technology, customers who expect world-class IT support, a surge in Internet-based commerce, and a global business environment that is dynamic and incredibly challenging</a:t>
            </a:r>
          </a:p>
        </p:txBody>
      </p:sp>
      <p:sp>
        <p:nvSpPr>
          <p:cNvPr id="4" name="Slide Number Placeholder 3"/>
          <p:cNvSpPr>
            <a:spLocks noGrp="1"/>
          </p:cNvSpPr>
          <p:nvPr>
            <p:ph type="sldNum" sz="quarter" idx="12"/>
          </p:nvPr>
        </p:nvSpPr>
        <p:spPr/>
        <p:txBody>
          <a:bodyPr/>
          <a:lstStyle/>
          <a:p>
            <a:pPr>
              <a:defRPr/>
            </a:pPr>
            <a:fld id="{7642E6C8-F726-456D-8DBA-C70AF56998C3}" type="slidenum">
              <a:rPr lang="en-US"/>
              <a:pPr>
                <a:defRPr/>
              </a:pPr>
              <a:t>9</a:t>
            </a:fld>
            <a:endParaRPr lang="en-US"/>
          </a:p>
        </p:txBody>
      </p:sp>
    </p:spTree>
    <p:extLst>
      <p:ext uri="{BB962C8B-B14F-4D97-AF65-F5344CB8AC3E}">
        <p14:creationId xmlns:p14="http://schemas.microsoft.com/office/powerpoint/2010/main" val="1634305533"/>
      </p:ext>
    </p:extLst>
  </p:cSld>
  <p:clrMapOvr>
    <a:masterClrMapping/>
  </p:clrMapOvr>
</p:sld>
</file>

<file path=ppt/theme/theme1.xml><?xml version="1.0" encoding="utf-8"?>
<a:theme xmlns:a="http://schemas.openxmlformats.org/drawingml/2006/main" name="Ch3">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Ch3</Template>
  <TotalTime>1061</TotalTime>
  <Words>1658</Words>
  <Application>Microsoft Office PowerPoint</Application>
  <PresentationFormat>On-screen Show (4:3)</PresentationFormat>
  <Paragraphs>217</Paragraphs>
  <Slides>40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Wingdings</vt:lpstr>
      <vt:lpstr>Ch3</vt:lpstr>
      <vt:lpstr>PowerPoint Presentation</vt:lpstr>
      <vt:lpstr>Objectives </vt:lpstr>
      <vt:lpstr>Introduction</vt:lpstr>
      <vt:lpstr>What is a business case?</vt:lpstr>
      <vt:lpstr>Strategic Planning – A Framework for IT Systems Development </vt:lpstr>
      <vt:lpstr>Strategic Planning – A Framework for IT Systems Development </vt:lpstr>
      <vt:lpstr>Strategic Planning – A Framework for IT Systems Development </vt:lpstr>
      <vt:lpstr>Strategic Planning – A Framework for IT Systems Development </vt:lpstr>
      <vt:lpstr>Strategic Planning – A Framework for IT Systems Development </vt:lpstr>
      <vt:lpstr>What Is a Business Case?</vt:lpstr>
      <vt:lpstr>Information Systems Projects</vt:lpstr>
      <vt:lpstr>Information Systems Projects</vt:lpstr>
      <vt:lpstr>Information Systems Projects</vt:lpstr>
      <vt:lpstr>Evaluation of Systems Requests</vt:lpstr>
      <vt:lpstr>Evaluation of Systems Requests</vt:lpstr>
      <vt:lpstr>Overview of Feasibility</vt:lpstr>
      <vt:lpstr>Overview of Feasibility</vt:lpstr>
      <vt:lpstr>Evaluating Feasibility</vt:lpstr>
      <vt:lpstr>Setting Priorities</vt:lpstr>
      <vt:lpstr>Setting Priorities</vt:lpstr>
      <vt:lpstr>Setting Priorities</vt:lpstr>
      <vt:lpstr>Setting Priorities</vt:lpstr>
      <vt:lpstr>Preliminary Investigation Overview</vt:lpstr>
      <vt:lpstr>Preliminary Investigation Overview</vt:lpstr>
      <vt:lpstr>Preliminary Investigation Overview</vt:lpstr>
      <vt:lpstr>Preliminary Investigation Overview</vt:lpstr>
      <vt:lpstr>Preliminary Investigation Overview</vt:lpstr>
      <vt:lpstr>Preliminary Investigation Overview</vt:lpstr>
      <vt:lpstr>Preliminary Investigation Overview</vt:lpstr>
      <vt:lpstr>Preliminary Investigation Overview</vt:lpstr>
      <vt:lpstr>Preliminary Investigation Overview</vt:lpstr>
      <vt:lpstr>Preliminary Investigation Overview</vt:lpstr>
      <vt:lpstr>Preliminary Investigation Overview</vt:lpstr>
      <vt:lpstr>Preliminary Investigation Overview</vt:lpstr>
      <vt:lpstr>Preliminary Investigation Overview</vt:lpstr>
      <vt:lpstr>Preliminary Investigation Overview</vt:lpstr>
      <vt:lpstr>Summary</vt:lpstr>
      <vt:lpstr>Summary</vt:lpstr>
      <vt:lpstr>Summary</vt:lpstr>
      <vt:lpstr>Summary</vt:lpstr>
    </vt:vector>
  </TitlesOfParts>
  <Company>Unizulu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Organizing Data</dc:title>
  <dc:creator>F Nel</dc:creator>
  <cp:lastModifiedBy>Barend Frederik Nel</cp:lastModifiedBy>
  <cp:revision>70</cp:revision>
  <cp:lastPrinted>1601-01-01T00:00:00Z</cp:lastPrinted>
  <dcterms:created xsi:type="dcterms:W3CDTF">2013-06-30T08:46:22Z</dcterms:created>
  <dcterms:modified xsi:type="dcterms:W3CDTF">2017-08-17T01:17:57Z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