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0" r:id="rId1"/>
  </p:sldMasterIdLst>
  <p:notesMasterIdLst>
    <p:notesMasterId r:id="rId7"/>
  </p:notesMasterIdLst>
  <p:sldIdLst>
    <p:sldId id="256" r:id="rId2"/>
    <p:sldId id="257" r:id="rId3"/>
    <p:sldId id="258" r:id="rId4"/>
    <p:sldId id="260" r:id="rId5"/>
    <p:sldId id="261"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0099CC"/>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3" autoAdjust="0"/>
    <p:restoredTop sz="96583" autoAdjust="0"/>
  </p:normalViewPr>
  <p:slideViewPr>
    <p:cSldViewPr>
      <p:cViewPr varScale="1">
        <p:scale>
          <a:sx n="73" d="100"/>
          <a:sy n="73" d="100"/>
        </p:scale>
        <p:origin x="12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577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7577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7578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578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578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7578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8927829-6351-4DAD-818D-E34031102EB3}" type="slidenum">
              <a:rPr lang="en-US"/>
              <a:pPr/>
              <a:t>‹#›</a:t>
            </a:fld>
            <a:endParaRPr lang="en-US"/>
          </a:p>
        </p:txBody>
      </p:sp>
    </p:spTree>
    <p:extLst>
      <p:ext uri="{BB962C8B-B14F-4D97-AF65-F5344CB8AC3E}">
        <p14:creationId xmlns:p14="http://schemas.microsoft.com/office/powerpoint/2010/main" val="240191301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Arial" charset="0"/>
      </a:defRPr>
    </a:lvl1pPr>
    <a:lvl2pPr marL="457200" algn="l" rtl="0" fontAlgn="base">
      <a:spcBef>
        <a:spcPct val="30000"/>
      </a:spcBef>
      <a:spcAft>
        <a:spcPct val="0"/>
      </a:spcAft>
      <a:defRPr kumimoji="1" sz="1200" kern="1200">
        <a:solidFill>
          <a:schemeClr val="tx1"/>
        </a:solidFill>
        <a:latin typeface="Arial" charset="0"/>
        <a:ea typeface="+mn-ea"/>
        <a:cs typeface="Arial" charset="0"/>
      </a:defRPr>
    </a:lvl2pPr>
    <a:lvl3pPr marL="914400" algn="l" rtl="0" fontAlgn="base">
      <a:spcBef>
        <a:spcPct val="30000"/>
      </a:spcBef>
      <a:spcAft>
        <a:spcPct val="0"/>
      </a:spcAft>
      <a:defRPr kumimoji="1" sz="1200" kern="1200">
        <a:solidFill>
          <a:schemeClr val="tx1"/>
        </a:solidFill>
        <a:latin typeface="Arial" charset="0"/>
        <a:ea typeface="+mn-ea"/>
        <a:cs typeface="Arial" charset="0"/>
      </a:defRPr>
    </a:lvl3pPr>
    <a:lvl4pPr marL="1371600" algn="l" rtl="0" fontAlgn="base">
      <a:spcBef>
        <a:spcPct val="30000"/>
      </a:spcBef>
      <a:spcAft>
        <a:spcPct val="0"/>
      </a:spcAft>
      <a:defRPr kumimoji="1" sz="1200" kern="1200">
        <a:solidFill>
          <a:schemeClr val="tx1"/>
        </a:solidFill>
        <a:latin typeface="Arial" charset="0"/>
        <a:ea typeface="+mn-ea"/>
        <a:cs typeface="Arial" charset="0"/>
      </a:defRPr>
    </a:lvl4pPr>
    <a:lvl5pPr marL="1828800" algn="l" rtl="0" fontAlgn="base">
      <a:spcBef>
        <a:spcPct val="30000"/>
      </a:spcBef>
      <a:spcAft>
        <a:spcPct val="0"/>
      </a:spcAft>
      <a:defRPr kumimoji="1"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0834" name="Line 2"/>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35" name="Rectangle 3"/>
          <p:cNvSpPr>
            <a:spLocks noGrp="1" noChangeArrowheads="1"/>
          </p:cNvSpPr>
          <p:nvPr>
            <p:ph type="ctrTitle"/>
          </p:nvPr>
        </p:nvSpPr>
        <p:spPr>
          <a:xfrm>
            <a:off x="304800" y="304800"/>
            <a:ext cx="6781800" cy="1076325"/>
          </a:xfrm>
        </p:spPr>
        <p:txBody>
          <a:bodyPr/>
          <a:lstStyle>
            <a:lvl1pPr algn="r">
              <a:defRPr sz="3200"/>
            </a:lvl1pPr>
          </a:lstStyle>
          <a:p>
            <a:pPr lvl="0"/>
            <a:r>
              <a:rPr lang="en-US" altLang="en-US" noProof="0" smtClean="0"/>
              <a:t>Click to edit Master title style</a:t>
            </a:r>
          </a:p>
        </p:txBody>
      </p:sp>
      <p:sp>
        <p:nvSpPr>
          <p:cNvPr id="120836" name="Rectangle 4"/>
          <p:cNvSpPr>
            <a:spLocks noGrp="1" noChangeArrowheads="1"/>
          </p:cNvSpPr>
          <p:nvPr>
            <p:ph type="subTitle" idx="1"/>
          </p:nvPr>
        </p:nvSpPr>
        <p:spPr>
          <a:xfrm>
            <a:off x="914400" y="3048000"/>
            <a:ext cx="6248400" cy="2362200"/>
          </a:xfrm>
        </p:spPr>
        <p:txBody>
          <a:bodyPr/>
          <a:lstStyle>
            <a:lvl1pPr marL="0" indent="0" algn="r">
              <a:buFont typeface="Wingdings" pitchFamily="2" charset="2"/>
              <a:buNone/>
              <a:defRPr sz="3200"/>
            </a:lvl1pPr>
          </a:lstStyle>
          <a:p>
            <a:pPr lvl="0"/>
            <a:r>
              <a:rPr lang="en-US" altLang="en-US" noProof="0" smtClean="0"/>
              <a:t>Click to edit Master subtitle style</a:t>
            </a:r>
          </a:p>
        </p:txBody>
      </p:sp>
      <p:sp>
        <p:nvSpPr>
          <p:cNvPr id="120837" name="Rectangle 5"/>
          <p:cNvSpPr>
            <a:spLocks noGrp="1" noChangeArrowheads="1"/>
          </p:cNvSpPr>
          <p:nvPr>
            <p:ph type="dt" sz="half" idx="2"/>
          </p:nvPr>
        </p:nvSpPr>
        <p:spPr>
          <a:xfrm>
            <a:off x="457200" y="6248400"/>
            <a:ext cx="1371600" cy="457200"/>
          </a:xfrm>
        </p:spPr>
        <p:txBody>
          <a:bodyPr/>
          <a:lstStyle>
            <a:lvl1pPr>
              <a:defRPr/>
            </a:lvl1pPr>
          </a:lstStyle>
          <a:p>
            <a:endParaRPr lang="en-US" altLang="en-US"/>
          </a:p>
        </p:txBody>
      </p:sp>
      <p:sp>
        <p:nvSpPr>
          <p:cNvPr id="120838" name="Rectangle 6"/>
          <p:cNvSpPr>
            <a:spLocks noGrp="1" noChangeArrowheads="1"/>
          </p:cNvSpPr>
          <p:nvPr>
            <p:ph type="ftr" sz="quarter" idx="3"/>
          </p:nvPr>
        </p:nvSpPr>
        <p:spPr>
          <a:xfrm>
            <a:off x="1981200" y="6248400"/>
            <a:ext cx="5105400" cy="457200"/>
          </a:xfrm>
        </p:spPr>
        <p:txBody>
          <a:bodyPr/>
          <a:lstStyle>
            <a:lvl1pPr>
              <a:defRPr/>
            </a:lvl1pPr>
          </a:lstStyle>
          <a:p>
            <a:r>
              <a:rPr lang="en-US" altLang="en-US"/>
              <a:t>Systems Analysis and Design in a Changing World, 6th Edition</a:t>
            </a:r>
          </a:p>
        </p:txBody>
      </p:sp>
      <p:sp>
        <p:nvSpPr>
          <p:cNvPr id="120839" name="Rectangle 7"/>
          <p:cNvSpPr>
            <a:spLocks noGrp="1" noChangeArrowheads="1"/>
          </p:cNvSpPr>
          <p:nvPr>
            <p:ph type="sldNum" sz="quarter" idx="4"/>
          </p:nvPr>
        </p:nvSpPr>
        <p:spPr>
          <a:xfrm>
            <a:off x="7315200" y="6248400"/>
            <a:ext cx="1371600" cy="457200"/>
          </a:xfrm>
        </p:spPr>
        <p:txBody>
          <a:bodyPr/>
          <a:lstStyle>
            <a:lvl1pPr>
              <a:defRPr/>
            </a:lvl1pPr>
          </a:lstStyle>
          <a:p>
            <a:fld id="{87C192D5-EC4D-4C0E-A53C-70B00B4397F3}" type="slidenum">
              <a:rPr lang="en-US" altLang="en-US"/>
              <a:pPr/>
              <a:t>‹#›</a:t>
            </a:fld>
            <a:endParaRPr lang="en-US" altLang="en-US"/>
          </a:p>
        </p:txBody>
      </p:sp>
      <p:grpSp>
        <p:nvGrpSpPr>
          <p:cNvPr id="120840" name="Group 8"/>
          <p:cNvGrpSpPr>
            <a:grpSpLocks/>
          </p:cNvGrpSpPr>
          <p:nvPr/>
        </p:nvGrpSpPr>
        <p:grpSpPr bwMode="auto">
          <a:xfrm>
            <a:off x="7493000" y="2992438"/>
            <a:ext cx="1338263" cy="2189162"/>
            <a:chOff x="4704" y="1885"/>
            <a:chExt cx="843" cy="1379"/>
          </a:xfrm>
        </p:grpSpPr>
        <p:sp>
          <p:nvSpPr>
            <p:cNvPr id="120841" name="Oval 9"/>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2" name="Oval 10"/>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3" name="Oval 11"/>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4" name="Oval 12"/>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5" name="Oval 13"/>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6" name="Oval 14"/>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7" name="Oval 15"/>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8" name="Oval 16"/>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49" name="Oval 17"/>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0" name="Oval 18"/>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1" name="Oval 19"/>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2" name="Oval 20"/>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3" name="Oval 21"/>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4" name="Oval 22"/>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5" name="Oval 23"/>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6" name="Oval 24"/>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7" name="Oval 25"/>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8" name="Oval 26"/>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59" name="Oval 27"/>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0" name="Oval 28"/>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1" name="Oval 29"/>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2" name="Oval 30"/>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3" name="Oval 31"/>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4" name="Oval 32"/>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5" name="Oval 33"/>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6" name="Oval 34"/>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7" name="Oval 35"/>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8" name="Oval 36"/>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69" name="Oval 37"/>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0" name="Oval 38"/>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20871" name="Oval 39"/>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20872" name="Line 40"/>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0873" name="Rectangle 41"/>
          <p:cNvSpPr>
            <a:spLocks noChangeArrowheads="1"/>
          </p:cNvSpPr>
          <p:nvPr/>
        </p:nvSpPr>
        <p:spPr bwMode="auto">
          <a:xfrm>
            <a:off x="457200" y="1676400"/>
            <a:ext cx="6781800" cy="1076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r"/>
            <a:endParaRPr lang="en-US" altLang="en-US" sz="3200" b="1">
              <a:solidFill>
                <a:schemeClr val="tx2"/>
              </a:solidFill>
            </a:endParaRP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A4449391-3BC3-45C5-88E7-A09D2C82CD17}" type="slidenum">
              <a:rPr lang="en-US" altLang="en-US"/>
              <a:pPr/>
              <a:t>‹#›</a:t>
            </a:fld>
            <a:endParaRPr lang="en-US" altLang="en-US"/>
          </a:p>
        </p:txBody>
      </p:sp>
    </p:spTree>
    <p:extLst>
      <p:ext uri="{BB962C8B-B14F-4D97-AF65-F5344CB8AC3E}">
        <p14:creationId xmlns:p14="http://schemas.microsoft.com/office/powerpoint/2010/main" val="1910783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74100FFA-0C7F-4A47-A315-04AB37C481FE}" type="slidenum">
              <a:rPr lang="en-US" altLang="en-US"/>
              <a:pPr/>
              <a:t>‹#›</a:t>
            </a:fld>
            <a:endParaRPr lang="en-US" altLang="en-US"/>
          </a:p>
        </p:txBody>
      </p:sp>
    </p:spTree>
    <p:extLst>
      <p:ext uri="{BB962C8B-B14F-4D97-AF65-F5344CB8AC3E}">
        <p14:creationId xmlns:p14="http://schemas.microsoft.com/office/powerpoint/2010/main" val="8191172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122238"/>
            <a:ext cx="8229600" cy="6008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2"/>
          <p:cNvSpPr>
            <a:spLocks noGrp="1"/>
          </p:cNvSpPr>
          <p:nvPr>
            <p:ph type="dt" sz="half" idx="10"/>
          </p:nvPr>
        </p:nvSpPr>
        <p:spPr>
          <a:xfrm>
            <a:off x="457200" y="6248400"/>
            <a:ext cx="1219200" cy="457200"/>
          </a:xfrm>
        </p:spPr>
        <p:txBody>
          <a:bodyPr/>
          <a:lstStyle>
            <a:lvl1pPr>
              <a:defRPr/>
            </a:lvl1pPr>
          </a:lstStyle>
          <a:p>
            <a:endParaRPr lang="en-US" altLang="en-US"/>
          </a:p>
        </p:txBody>
      </p:sp>
      <p:sp>
        <p:nvSpPr>
          <p:cNvPr id="4" name="Footer Placeholder 3"/>
          <p:cNvSpPr>
            <a:spLocks noGrp="1"/>
          </p:cNvSpPr>
          <p:nvPr>
            <p:ph type="ftr" sz="quarter" idx="11"/>
          </p:nvPr>
        </p:nvSpPr>
        <p:spPr>
          <a:xfrm>
            <a:off x="1828800" y="6248400"/>
            <a:ext cx="5486400" cy="457200"/>
          </a:xfrm>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a:xfrm>
            <a:off x="7543800" y="6248400"/>
            <a:ext cx="1143000" cy="457200"/>
          </a:xfrm>
        </p:spPr>
        <p:txBody>
          <a:bodyPr/>
          <a:lstStyle>
            <a:lvl1pPr>
              <a:defRPr/>
            </a:lvl1pPr>
          </a:lstStyle>
          <a:p>
            <a:fld id="{FDE33415-5608-4915-B6C5-DA15A72D2EE9}" type="slidenum">
              <a:rPr lang="en-US" altLang="en-US"/>
              <a:pPr/>
              <a:t>‹#›</a:t>
            </a:fld>
            <a:endParaRPr lang="en-US" altLang="en-US"/>
          </a:p>
        </p:txBody>
      </p:sp>
    </p:spTree>
    <p:extLst>
      <p:ext uri="{BB962C8B-B14F-4D97-AF65-F5344CB8AC3E}">
        <p14:creationId xmlns:p14="http://schemas.microsoft.com/office/powerpoint/2010/main" val="1235901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B812CAE0-9D8F-4C57-A770-1173ADDBCEEF}" type="slidenum">
              <a:rPr lang="en-US" altLang="en-US"/>
              <a:pPr/>
              <a:t>‹#›</a:t>
            </a:fld>
            <a:endParaRPr lang="en-US" altLang="en-US"/>
          </a:p>
        </p:txBody>
      </p:sp>
    </p:spTree>
    <p:extLst>
      <p:ext uri="{BB962C8B-B14F-4D97-AF65-F5344CB8AC3E}">
        <p14:creationId xmlns:p14="http://schemas.microsoft.com/office/powerpoint/2010/main" val="18911958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6" name="Slide Number Placeholder 5"/>
          <p:cNvSpPr>
            <a:spLocks noGrp="1"/>
          </p:cNvSpPr>
          <p:nvPr>
            <p:ph type="sldNum" sz="quarter" idx="12"/>
          </p:nvPr>
        </p:nvSpPr>
        <p:spPr/>
        <p:txBody>
          <a:bodyPr/>
          <a:lstStyle>
            <a:lvl1pPr>
              <a:defRPr/>
            </a:lvl1pPr>
          </a:lstStyle>
          <a:p>
            <a:fld id="{F32E3E78-32E9-466C-BB65-5CD382A85EC2}" type="slidenum">
              <a:rPr lang="en-US" altLang="en-US"/>
              <a:pPr/>
              <a:t>‹#›</a:t>
            </a:fld>
            <a:endParaRPr lang="en-US" altLang="en-US"/>
          </a:p>
        </p:txBody>
      </p:sp>
    </p:spTree>
    <p:extLst>
      <p:ext uri="{BB962C8B-B14F-4D97-AF65-F5344CB8AC3E}">
        <p14:creationId xmlns:p14="http://schemas.microsoft.com/office/powerpoint/2010/main" val="637467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90470860-5B6D-4628-B8BA-90D7DDCE1029}" type="slidenum">
              <a:rPr lang="en-US" altLang="en-US"/>
              <a:pPr/>
              <a:t>‹#›</a:t>
            </a:fld>
            <a:endParaRPr lang="en-US" altLang="en-US"/>
          </a:p>
        </p:txBody>
      </p:sp>
    </p:spTree>
    <p:extLst>
      <p:ext uri="{BB962C8B-B14F-4D97-AF65-F5344CB8AC3E}">
        <p14:creationId xmlns:p14="http://schemas.microsoft.com/office/powerpoint/2010/main" val="803401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9" name="Slide Number Placeholder 8"/>
          <p:cNvSpPr>
            <a:spLocks noGrp="1"/>
          </p:cNvSpPr>
          <p:nvPr>
            <p:ph type="sldNum" sz="quarter" idx="12"/>
          </p:nvPr>
        </p:nvSpPr>
        <p:spPr/>
        <p:txBody>
          <a:bodyPr/>
          <a:lstStyle>
            <a:lvl1pPr>
              <a:defRPr/>
            </a:lvl1pPr>
          </a:lstStyle>
          <a:p>
            <a:fld id="{24D2805B-45B9-4893-8AAC-9E86450AA4FB}" type="slidenum">
              <a:rPr lang="en-US" altLang="en-US"/>
              <a:pPr/>
              <a:t>‹#›</a:t>
            </a:fld>
            <a:endParaRPr lang="en-US" altLang="en-US"/>
          </a:p>
        </p:txBody>
      </p:sp>
    </p:spTree>
    <p:extLst>
      <p:ext uri="{BB962C8B-B14F-4D97-AF65-F5344CB8AC3E}">
        <p14:creationId xmlns:p14="http://schemas.microsoft.com/office/powerpoint/2010/main" val="410354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5" name="Slide Number Placeholder 4"/>
          <p:cNvSpPr>
            <a:spLocks noGrp="1"/>
          </p:cNvSpPr>
          <p:nvPr>
            <p:ph type="sldNum" sz="quarter" idx="12"/>
          </p:nvPr>
        </p:nvSpPr>
        <p:spPr/>
        <p:txBody>
          <a:bodyPr/>
          <a:lstStyle>
            <a:lvl1pPr>
              <a:defRPr/>
            </a:lvl1pPr>
          </a:lstStyle>
          <a:p>
            <a:fld id="{9C8D1130-C179-4960-9B30-0E618084A16B}" type="slidenum">
              <a:rPr lang="en-US" altLang="en-US"/>
              <a:pPr/>
              <a:t>‹#›</a:t>
            </a:fld>
            <a:endParaRPr lang="en-US" altLang="en-US"/>
          </a:p>
        </p:txBody>
      </p:sp>
    </p:spTree>
    <p:extLst>
      <p:ext uri="{BB962C8B-B14F-4D97-AF65-F5344CB8AC3E}">
        <p14:creationId xmlns:p14="http://schemas.microsoft.com/office/powerpoint/2010/main" val="250602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4" name="Slide Number Placeholder 3"/>
          <p:cNvSpPr>
            <a:spLocks noGrp="1"/>
          </p:cNvSpPr>
          <p:nvPr>
            <p:ph type="sldNum" sz="quarter" idx="12"/>
          </p:nvPr>
        </p:nvSpPr>
        <p:spPr/>
        <p:txBody>
          <a:bodyPr/>
          <a:lstStyle>
            <a:lvl1pPr>
              <a:defRPr/>
            </a:lvl1pPr>
          </a:lstStyle>
          <a:p>
            <a:fld id="{71E19640-2E94-4280-A853-B61BF0B803A4}" type="slidenum">
              <a:rPr lang="en-US" altLang="en-US"/>
              <a:pPr/>
              <a:t>‹#›</a:t>
            </a:fld>
            <a:endParaRPr lang="en-US" altLang="en-US"/>
          </a:p>
        </p:txBody>
      </p:sp>
    </p:spTree>
    <p:extLst>
      <p:ext uri="{BB962C8B-B14F-4D97-AF65-F5344CB8AC3E}">
        <p14:creationId xmlns:p14="http://schemas.microsoft.com/office/powerpoint/2010/main" val="2343641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44C7EC8D-35AB-4871-A666-3B4783107613}" type="slidenum">
              <a:rPr lang="en-US" altLang="en-US"/>
              <a:pPr/>
              <a:t>‹#›</a:t>
            </a:fld>
            <a:endParaRPr lang="en-US" altLang="en-US"/>
          </a:p>
        </p:txBody>
      </p:sp>
    </p:spTree>
    <p:extLst>
      <p:ext uri="{BB962C8B-B14F-4D97-AF65-F5344CB8AC3E}">
        <p14:creationId xmlns:p14="http://schemas.microsoft.com/office/powerpoint/2010/main" val="4077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r>
              <a:rPr lang="en-US" altLang="en-US"/>
              <a:t>Systems Analysis and Design in a Changing World, 6th Edition</a:t>
            </a:r>
          </a:p>
        </p:txBody>
      </p:sp>
      <p:sp>
        <p:nvSpPr>
          <p:cNvPr id="7" name="Slide Number Placeholder 6"/>
          <p:cNvSpPr>
            <a:spLocks noGrp="1"/>
          </p:cNvSpPr>
          <p:nvPr>
            <p:ph type="sldNum" sz="quarter" idx="12"/>
          </p:nvPr>
        </p:nvSpPr>
        <p:spPr/>
        <p:txBody>
          <a:bodyPr/>
          <a:lstStyle>
            <a:lvl1pPr>
              <a:defRPr/>
            </a:lvl1pPr>
          </a:lstStyle>
          <a:p>
            <a:fld id="{A1FE83DD-3C93-42FE-9608-519C0B39C2CA}" type="slidenum">
              <a:rPr lang="en-US" altLang="en-US"/>
              <a:pPr/>
              <a:t>‹#›</a:t>
            </a:fld>
            <a:endParaRPr lang="en-US" altLang="en-US"/>
          </a:p>
        </p:txBody>
      </p:sp>
    </p:spTree>
    <p:extLst>
      <p:ext uri="{BB962C8B-B14F-4D97-AF65-F5344CB8AC3E}">
        <p14:creationId xmlns:p14="http://schemas.microsoft.com/office/powerpoint/2010/main" val="1866420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Line 2"/>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9811" name="Rectangle 3"/>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19812" name="Rectangle 4"/>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19813" name="Rectangle 5"/>
          <p:cNvSpPr>
            <a:spLocks noGrp="1" noChangeArrowheads="1"/>
          </p:cNvSpPr>
          <p:nvPr>
            <p:ph type="dt" sz="half" idx="2"/>
          </p:nvPr>
        </p:nvSpPr>
        <p:spPr bwMode="auto">
          <a:xfrm>
            <a:off x="457200" y="6248400"/>
            <a:ext cx="1219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US" altLang="en-US"/>
          </a:p>
        </p:txBody>
      </p:sp>
      <p:sp>
        <p:nvSpPr>
          <p:cNvPr id="119814" name="Rectangle 6"/>
          <p:cNvSpPr>
            <a:spLocks noGrp="1" noChangeArrowheads="1"/>
          </p:cNvSpPr>
          <p:nvPr>
            <p:ph type="ftr" sz="quarter" idx="3"/>
          </p:nvPr>
        </p:nvSpPr>
        <p:spPr bwMode="auto">
          <a:xfrm>
            <a:off x="1828800" y="6248400"/>
            <a:ext cx="5486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r>
              <a:rPr lang="en-US" altLang="en-US"/>
              <a:t>Systems Analysis and Design in a Changing World, 6th Edition</a:t>
            </a:r>
          </a:p>
        </p:txBody>
      </p:sp>
      <p:sp>
        <p:nvSpPr>
          <p:cNvPr id="119815" name="Rectangle 7"/>
          <p:cNvSpPr>
            <a:spLocks noGrp="1" noChangeArrowheads="1"/>
          </p:cNvSpPr>
          <p:nvPr>
            <p:ph type="sldNum" sz="quarter" idx="4"/>
          </p:nvPr>
        </p:nvSpPr>
        <p:spPr bwMode="auto">
          <a:xfrm>
            <a:off x="75438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06F421F1-3CB1-4A62-898A-3ABF07D68308}" type="slidenum">
              <a:rPr lang="en-US" altLang="en-US"/>
              <a:pPr/>
              <a:t>‹#›</a:t>
            </a:fld>
            <a:endParaRPr lang="en-US" altLang="en-US"/>
          </a:p>
        </p:txBody>
      </p:sp>
      <p:grpSp>
        <p:nvGrpSpPr>
          <p:cNvPr id="119816" name="Group 8"/>
          <p:cNvGrpSpPr>
            <a:grpSpLocks/>
          </p:cNvGrpSpPr>
          <p:nvPr/>
        </p:nvGrpSpPr>
        <p:grpSpPr bwMode="auto">
          <a:xfrm>
            <a:off x="8153400" y="152400"/>
            <a:ext cx="792163" cy="1295400"/>
            <a:chOff x="5136" y="960"/>
            <a:chExt cx="528" cy="864"/>
          </a:xfrm>
        </p:grpSpPr>
        <p:sp>
          <p:nvSpPr>
            <p:cNvPr id="119817" name="Oval 9"/>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8" name="Oval 10"/>
            <p:cNvSpPr>
              <a:spLocks noChangeArrowheads="1"/>
            </p:cNvSpPr>
            <p:nvPr/>
          </p:nvSpPr>
          <p:spPr bwMode="auto">
            <a:xfrm>
              <a:off x="5248"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19" name="Oval 11"/>
            <p:cNvSpPr>
              <a:spLocks noChangeArrowheads="1"/>
            </p:cNvSpPr>
            <p:nvPr/>
          </p:nvSpPr>
          <p:spPr bwMode="auto">
            <a:xfrm>
              <a:off x="5360" y="960"/>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0" name="Oval 12"/>
            <p:cNvSpPr>
              <a:spLocks noChangeArrowheads="1"/>
            </p:cNvSpPr>
            <p:nvPr/>
          </p:nvSpPr>
          <p:spPr bwMode="auto">
            <a:xfrm>
              <a:off x="5136"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1" name="Oval 13"/>
            <p:cNvSpPr>
              <a:spLocks noChangeArrowheads="1"/>
            </p:cNvSpPr>
            <p:nvPr/>
          </p:nvSpPr>
          <p:spPr bwMode="auto">
            <a:xfrm>
              <a:off x="5248"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2" name="Oval 14"/>
            <p:cNvSpPr>
              <a:spLocks noChangeArrowheads="1"/>
            </p:cNvSpPr>
            <p:nvPr/>
          </p:nvSpPr>
          <p:spPr bwMode="auto">
            <a:xfrm>
              <a:off x="5360" y="1072"/>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3" name="Oval 15"/>
            <p:cNvSpPr>
              <a:spLocks noChangeArrowheads="1"/>
            </p:cNvSpPr>
            <p:nvPr/>
          </p:nvSpPr>
          <p:spPr bwMode="auto">
            <a:xfrm>
              <a:off x="5472" y="1072"/>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4" name="Oval 16"/>
            <p:cNvSpPr>
              <a:spLocks noChangeArrowheads="1"/>
            </p:cNvSpPr>
            <p:nvPr/>
          </p:nvSpPr>
          <p:spPr bwMode="auto">
            <a:xfrm>
              <a:off x="5136"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5" name="Oval 17"/>
            <p:cNvSpPr>
              <a:spLocks noChangeArrowheads="1"/>
            </p:cNvSpPr>
            <p:nvPr/>
          </p:nvSpPr>
          <p:spPr bwMode="auto">
            <a:xfrm>
              <a:off x="5248" y="1184"/>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6" name="Oval 18"/>
            <p:cNvSpPr>
              <a:spLocks noChangeArrowheads="1"/>
            </p:cNvSpPr>
            <p:nvPr/>
          </p:nvSpPr>
          <p:spPr bwMode="auto">
            <a:xfrm>
              <a:off x="5360"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7" name="Oval 19"/>
            <p:cNvSpPr>
              <a:spLocks noChangeArrowheads="1"/>
            </p:cNvSpPr>
            <p:nvPr/>
          </p:nvSpPr>
          <p:spPr bwMode="auto">
            <a:xfrm>
              <a:off x="5472" y="1184"/>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8" name="Oval 20"/>
            <p:cNvSpPr>
              <a:spLocks noChangeArrowheads="1"/>
            </p:cNvSpPr>
            <p:nvPr/>
          </p:nvSpPr>
          <p:spPr bwMode="auto">
            <a:xfrm>
              <a:off x="5584" y="1184"/>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29" name="Oval 21"/>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0" name="Oval 22"/>
            <p:cNvSpPr>
              <a:spLocks noChangeArrowheads="1"/>
            </p:cNvSpPr>
            <p:nvPr/>
          </p:nvSpPr>
          <p:spPr bwMode="auto">
            <a:xfrm>
              <a:off x="5248"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1" name="Oval 23"/>
            <p:cNvSpPr>
              <a:spLocks noChangeArrowheads="1"/>
            </p:cNvSpPr>
            <p:nvPr/>
          </p:nvSpPr>
          <p:spPr bwMode="auto">
            <a:xfrm>
              <a:off x="5360" y="1296"/>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2" name="Oval 24"/>
            <p:cNvSpPr>
              <a:spLocks noChangeArrowheads="1"/>
            </p:cNvSpPr>
            <p:nvPr/>
          </p:nvSpPr>
          <p:spPr bwMode="auto">
            <a:xfrm>
              <a:off x="5472" y="1296"/>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3" name="Oval 25"/>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4" name="Oval 26"/>
            <p:cNvSpPr>
              <a:spLocks noChangeArrowheads="1"/>
            </p:cNvSpPr>
            <p:nvPr/>
          </p:nvSpPr>
          <p:spPr bwMode="auto">
            <a:xfrm>
              <a:off x="5248" y="1408"/>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5" name="Oval 27"/>
            <p:cNvSpPr>
              <a:spLocks noChangeArrowheads="1"/>
            </p:cNvSpPr>
            <p:nvPr/>
          </p:nvSpPr>
          <p:spPr bwMode="auto">
            <a:xfrm>
              <a:off x="5360"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6" name="Oval 28"/>
            <p:cNvSpPr>
              <a:spLocks noChangeArrowheads="1"/>
            </p:cNvSpPr>
            <p:nvPr/>
          </p:nvSpPr>
          <p:spPr bwMode="auto">
            <a:xfrm>
              <a:off x="5472" y="1408"/>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7" name="Oval 29"/>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8" name="Oval 30"/>
            <p:cNvSpPr>
              <a:spLocks noChangeArrowheads="1"/>
            </p:cNvSpPr>
            <p:nvPr/>
          </p:nvSpPr>
          <p:spPr bwMode="auto">
            <a:xfrm>
              <a:off x="5136" y="1520"/>
              <a:ext cx="80" cy="80"/>
            </a:xfrm>
            <a:prstGeom prst="ellipse">
              <a:avLst/>
            </a:prstGeom>
            <a:solidFill>
              <a:schemeClr val="accent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39" name="Oval 31"/>
            <p:cNvSpPr>
              <a:spLocks noChangeArrowheads="1"/>
            </p:cNvSpPr>
            <p:nvPr/>
          </p:nvSpPr>
          <p:spPr bwMode="auto">
            <a:xfrm>
              <a:off x="5248"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0" name="Oval 32"/>
            <p:cNvSpPr>
              <a:spLocks noChangeArrowheads="1"/>
            </p:cNvSpPr>
            <p:nvPr/>
          </p:nvSpPr>
          <p:spPr bwMode="auto">
            <a:xfrm>
              <a:off x="5360" y="1520"/>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1" name="Oval 33"/>
            <p:cNvSpPr>
              <a:spLocks noChangeArrowheads="1"/>
            </p:cNvSpPr>
            <p:nvPr/>
          </p:nvSpPr>
          <p:spPr bwMode="auto">
            <a:xfrm>
              <a:off x="5472" y="1520"/>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2" name="Oval 34"/>
            <p:cNvSpPr>
              <a:spLocks noChangeArrowheads="1"/>
            </p:cNvSpPr>
            <p:nvPr/>
          </p:nvSpPr>
          <p:spPr bwMode="auto">
            <a:xfrm>
              <a:off x="5136"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3" name="Oval 35"/>
            <p:cNvSpPr>
              <a:spLocks noChangeArrowheads="1"/>
            </p:cNvSpPr>
            <p:nvPr/>
          </p:nvSpPr>
          <p:spPr bwMode="auto">
            <a:xfrm>
              <a:off x="5248" y="1632"/>
              <a:ext cx="80" cy="80"/>
            </a:xfrm>
            <a:prstGeom prst="ellipse">
              <a:avLst/>
            </a:prstGeom>
            <a:solidFill>
              <a:schemeClr val="accent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4" name="Oval 36"/>
            <p:cNvSpPr>
              <a:spLocks noChangeArrowheads="1"/>
            </p:cNvSpPr>
            <p:nvPr/>
          </p:nvSpPr>
          <p:spPr bwMode="auto">
            <a:xfrm>
              <a:off x="5360"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5" name="Oval 37"/>
            <p:cNvSpPr>
              <a:spLocks noChangeArrowheads="1"/>
            </p:cNvSpPr>
            <p:nvPr/>
          </p:nvSpPr>
          <p:spPr bwMode="auto">
            <a:xfrm>
              <a:off x="5472" y="1632"/>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6" name="Oval 38"/>
            <p:cNvSpPr>
              <a:spLocks noChangeArrowheads="1"/>
            </p:cNvSpPr>
            <p:nvPr/>
          </p:nvSpPr>
          <p:spPr bwMode="auto">
            <a:xfrm>
              <a:off x="5248"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19847" name="Oval 39"/>
            <p:cNvSpPr>
              <a:spLocks noChangeArrowheads="1"/>
            </p:cNvSpPr>
            <p:nvPr/>
          </p:nvSpPr>
          <p:spPr bwMode="auto">
            <a:xfrm>
              <a:off x="5472" y="1744"/>
              <a:ext cx="80" cy="80"/>
            </a:xfrm>
            <a:prstGeom prst="ellipse">
              <a:avLst/>
            </a:prstGeom>
            <a:solidFill>
              <a:schemeClr val="fo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 id="2147483690" r:id="rId10"/>
    <p:sldLayoutId id="2147483691" r:id="rId11"/>
    <p:sldLayoutId id="2147483692" r:id="rId12"/>
  </p:sldLayoutIdLst>
  <p:timing>
    <p:tnLst>
      <p:par>
        <p:cTn id="1" dur="indefinite" restart="never" nodeType="tmRoot"/>
      </p:par>
    </p:tnLst>
  </p:timing>
  <p:hf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cs typeface="Arial" charset="0"/>
        </a:defRPr>
      </a:lvl2pPr>
      <a:lvl3pPr algn="l" rtl="0" eaLnBrk="1" fontAlgn="base" hangingPunct="1">
        <a:spcBef>
          <a:spcPct val="0"/>
        </a:spcBef>
        <a:spcAft>
          <a:spcPct val="0"/>
        </a:spcAft>
        <a:defRPr sz="3900" b="1">
          <a:solidFill>
            <a:schemeClr val="tx2"/>
          </a:solidFill>
          <a:latin typeface="Arial" charset="0"/>
          <a:cs typeface="Arial" charset="0"/>
        </a:defRPr>
      </a:lvl3pPr>
      <a:lvl4pPr algn="l" rtl="0" eaLnBrk="1" fontAlgn="base" hangingPunct="1">
        <a:spcBef>
          <a:spcPct val="0"/>
        </a:spcBef>
        <a:spcAft>
          <a:spcPct val="0"/>
        </a:spcAft>
        <a:defRPr sz="3900" b="1">
          <a:solidFill>
            <a:schemeClr val="tx2"/>
          </a:solidFill>
          <a:latin typeface="Arial" charset="0"/>
          <a:cs typeface="Arial" charset="0"/>
        </a:defRPr>
      </a:lvl4pPr>
      <a:lvl5pPr algn="l" rtl="0" eaLnBrk="1" fontAlgn="base" hangingPunct="1">
        <a:spcBef>
          <a:spcPct val="0"/>
        </a:spcBef>
        <a:spcAft>
          <a:spcPct val="0"/>
        </a:spcAft>
        <a:defRPr sz="3900" b="1">
          <a:solidFill>
            <a:schemeClr val="tx2"/>
          </a:solidFill>
          <a:latin typeface="Arial" charset="0"/>
          <a:cs typeface="Arial" charset="0"/>
        </a:defRPr>
      </a:lvl5pPr>
      <a:lvl6pPr marL="457200" algn="l" rtl="0" eaLnBrk="1" fontAlgn="base" hangingPunct="1">
        <a:spcBef>
          <a:spcPct val="0"/>
        </a:spcBef>
        <a:spcAft>
          <a:spcPct val="0"/>
        </a:spcAft>
        <a:defRPr sz="3900" b="1">
          <a:solidFill>
            <a:schemeClr val="tx2"/>
          </a:solidFill>
          <a:latin typeface="Arial" charset="0"/>
          <a:cs typeface="Arial" charset="0"/>
        </a:defRPr>
      </a:lvl6pPr>
      <a:lvl7pPr marL="914400" algn="l" rtl="0" eaLnBrk="1" fontAlgn="base" hangingPunct="1">
        <a:spcBef>
          <a:spcPct val="0"/>
        </a:spcBef>
        <a:spcAft>
          <a:spcPct val="0"/>
        </a:spcAft>
        <a:defRPr sz="3900" b="1">
          <a:solidFill>
            <a:schemeClr val="tx2"/>
          </a:solidFill>
          <a:latin typeface="Arial" charset="0"/>
          <a:cs typeface="Arial" charset="0"/>
        </a:defRPr>
      </a:lvl7pPr>
      <a:lvl8pPr marL="1371600" algn="l" rtl="0" eaLnBrk="1" fontAlgn="base" hangingPunct="1">
        <a:spcBef>
          <a:spcPct val="0"/>
        </a:spcBef>
        <a:spcAft>
          <a:spcPct val="0"/>
        </a:spcAft>
        <a:defRPr sz="3900" b="1">
          <a:solidFill>
            <a:schemeClr val="tx2"/>
          </a:solidFill>
          <a:latin typeface="Arial" charset="0"/>
          <a:cs typeface="Arial" charset="0"/>
        </a:defRPr>
      </a:lvl8pPr>
      <a:lvl9pPr marL="1828800" algn="l" rtl="0" eaLnBrk="1" fontAlgn="base" hangingPunct="1">
        <a:spcBef>
          <a:spcPct val="0"/>
        </a:spcBef>
        <a:spcAft>
          <a:spcPct val="0"/>
        </a:spcAft>
        <a:defRPr sz="3900" b="1">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itchFamily="2" charset="2"/>
        <a:buChar char="l"/>
        <a:defRPr sz="2600">
          <a:solidFill>
            <a:schemeClr val="tx1"/>
          </a:solidFill>
          <a:latin typeface="+mn-lt"/>
          <a:cs typeface="+mn-cs"/>
        </a:defRPr>
      </a:lvl2pPr>
      <a:lvl3pPr marL="987425" indent="-293688" algn="l" rtl="0" eaLnBrk="1" fontAlgn="base" hangingPunct="1">
        <a:spcBef>
          <a:spcPct val="20000"/>
        </a:spcBef>
        <a:spcAft>
          <a:spcPct val="0"/>
        </a:spcAft>
        <a:buClr>
          <a:schemeClr val="accent1"/>
        </a:buClr>
        <a:buSzPct val="70000"/>
        <a:buFont typeface="Wingdings" pitchFamily="2" charset="2"/>
        <a:buChar char="l"/>
        <a:defRPr sz="2300">
          <a:solidFill>
            <a:schemeClr val="tx1"/>
          </a:solidFill>
          <a:latin typeface="+mn-lt"/>
          <a:cs typeface="+mn-cs"/>
        </a:defRPr>
      </a:lvl3pPr>
      <a:lvl4pPr marL="1281113" indent="-292100" algn="l" rtl="0" eaLnBrk="1" fontAlgn="base" hangingPunct="1">
        <a:spcBef>
          <a:spcPct val="20000"/>
        </a:spcBef>
        <a:spcAft>
          <a:spcPct val="0"/>
        </a:spcAft>
        <a:buClr>
          <a:schemeClr val="tx2"/>
        </a:buClr>
        <a:buSzPct val="75000"/>
        <a:buFont typeface="Wingdings" pitchFamily="2" charset="2"/>
        <a:buChar char="§"/>
        <a:defRPr sz="2000">
          <a:solidFill>
            <a:schemeClr val="tx1"/>
          </a:solidFill>
          <a:latin typeface="+mn-lt"/>
          <a:cs typeface="+mn-cs"/>
        </a:defRPr>
      </a:lvl4pPr>
      <a:lvl5pPr marL="15986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8" name="Rectangle 4"/>
          <p:cNvSpPr>
            <a:spLocks noChangeArrowheads="1"/>
          </p:cNvSpPr>
          <p:nvPr/>
        </p:nvSpPr>
        <p:spPr bwMode="auto">
          <a:xfrm>
            <a:off x="381000" y="1828800"/>
            <a:ext cx="678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pPr algn="ctr"/>
            <a:r>
              <a:rPr lang="en-US" sz="2000" b="1" dirty="0">
                <a:solidFill>
                  <a:schemeClr val="tx2"/>
                </a:solidFill>
              </a:rPr>
              <a:t/>
            </a:r>
            <a:br>
              <a:rPr lang="en-US" sz="2000" b="1" dirty="0">
                <a:solidFill>
                  <a:schemeClr val="tx2"/>
                </a:solidFill>
              </a:rPr>
            </a:br>
            <a:r>
              <a:rPr lang="en-US" sz="4000" b="1" dirty="0" smtClean="0">
                <a:solidFill>
                  <a:schemeClr val="tx2"/>
                </a:solidFill>
              </a:rPr>
              <a:t>Assignment </a:t>
            </a:r>
            <a:r>
              <a:rPr lang="en-US" sz="4000" b="1" dirty="0" err="1" smtClean="0">
                <a:solidFill>
                  <a:schemeClr val="tx2"/>
                </a:solidFill>
              </a:rPr>
              <a:t>Ch</a:t>
            </a:r>
            <a:r>
              <a:rPr lang="en-US" sz="4000" b="1" dirty="0" smtClean="0">
                <a:solidFill>
                  <a:schemeClr val="tx2"/>
                </a:solidFill>
              </a:rPr>
              <a:t> 9</a:t>
            </a:r>
            <a:endParaRPr lang="en-US" sz="4000" b="1" dirty="0">
              <a:solidFill>
                <a:schemeClr val="tx2"/>
              </a:solidFill>
            </a:endParaRPr>
          </a:p>
        </p:txBody>
      </p:sp>
      <p:sp>
        <p:nvSpPr>
          <p:cNvPr id="2" name="Title 1"/>
          <p:cNvSpPr>
            <a:spLocks noGrp="1"/>
          </p:cNvSpPr>
          <p:nvPr>
            <p:ph type="ctrTitle"/>
          </p:nvPr>
        </p:nvSpPr>
        <p:spPr/>
        <p:txBody>
          <a:bodyPr/>
          <a:lstStyle/>
          <a:p>
            <a:endParaRPr lang="en-ZA"/>
          </a:p>
        </p:txBody>
      </p:sp>
      <p:sp>
        <p:nvSpPr>
          <p:cNvPr id="3" name="Subtitle 2"/>
          <p:cNvSpPr>
            <a:spLocks noGrp="1"/>
          </p:cNvSpPr>
          <p:nvPr>
            <p:ph type="subTitle" idx="1"/>
          </p:nvPr>
        </p:nvSpPr>
        <p:spPr/>
        <p:txBody>
          <a:bodyPr/>
          <a:lstStyle/>
          <a:p>
            <a:pPr algn="l"/>
            <a:r>
              <a:rPr lang="en-ZA" dirty="0" smtClean="0"/>
              <a:t>Problems 1, 2, 3, </a:t>
            </a:r>
            <a:endParaRPr lang="en-Z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2</a:t>
            </a:fld>
            <a:endParaRPr lang="en-US" altLang="en-US"/>
          </a:p>
        </p:txBody>
      </p:sp>
      <p:sp>
        <p:nvSpPr>
          <p:cNvPr id="3" name="Rectangle 2"/>
          <p:cNvSpPr/>
          <p:nvPr/>
        </p:nvSpPr>
        <p:spPr>
          <a:xfrm>
            <a:off x="539552" y="335846"/>
            <a:ext cx="6912768" cy="3693319"/>
          </a:xfrm>
          <a:prstGeom prst="rect">
            <a:avLst/>
          </a:prstGeom>
        </p:spPr>
        <p:txBody>
          <a:bodyPr wrap="square">
            <a:spAutoFit/>
          </a:bodyPr>
          <a:lstStyle/>
          <a:p>
            <a:pPr marL="450215">
              <a:spcAft>
                <a:spcPts val="0"/>
              </a:spcAft>
            </a:pPr>
            <a:r>
              <a:rPr lang="en-US" b="1" kern="50" dirty="0">
                <a:latin typeface="Times New Roman" panose="02020603050405020304" pitchFamily="18" charset="0"/>
                <a:ea typeface="SimSun" panose="02010600030101010101" pitchFamily="2" charset="-122"/>
                <a:cs typeface="Mangal"/>
              </a:rPr>
              <a:t>Especially for You Jewelers is a small jewelry company in a college town. Over the last couple of years, it has experienced a tremendous increase in its business. However, its financial performance hasn’t kept pace with its growth. The current system, which is partly manual and partly automated, doesn’t track accounts receivables sufficiently, and the company is finding it difficult to determine why the receivables are so high. It runs frequent specials to attract customers, but it has no idea whether these are profitable or if the benefit—if there is one—comes from associated sales. Especially for You wants to increase repeat sales to its existing customers, thus it needs to develop a customer database. It also wants to install a new direct sales and accounting system to help solve these problems.</a:t>
            </a:r>
            <a:endParaRPr lang="en-ZA" sz="1800" kern="50" dirty="0">
              <a:effectLst/>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1514038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3</a:t>
            </a:fld>
            <a:endParaRPr lang="en-US" altLang="en-US"/>
          </a:p>
        </p:txBody>
      </p:sp>
      <p:sp>
        <p:nvSpPr>
          <p:cNvPr id="3" name="Rectangle 2"/>
          <p:cNvSpPr/>
          <p:nvPr/>
        </p:nvSpPr>
        <p:spPr>
          <a:xfrm>
            <a:off x="323528" y="612845"/>
            <a:ext cx="6984776" cy="3693319"/>
          </a:xfrm>
          <a:prstGeom prst="rect">
            <a:avLst/>
          </a:prstGeom>
        </p:spPr>
        <p:txBody>
          <a:bodyPr wrap="square">
            <a:spAutoFit/>
          </a:bodyPr>
          <a:lstStyle/>
          <a:p>
            <a:pPr marL="450215">
              <a:spcAft>
                <a:spcPts val="0"/>
              </a:spcAft>
            </a:pPr>
            <a:r>
              <a:rPr lang="en-US" b="1" kern="50" dirty="0">
                <a:latin typeface="Times New Roman" panose="02020603050405020304" pitchFamily="18" charset="0"/>
                <a:ea typeface="SimSun" panose="02010600030101010101" pitchFamily="2" charset="-122"/>
                <a:cs typeface="Mangal"/>
              </a:rPr>
              <a:t>The new direct sales and accounting system for Especially for You Jewelers will be an important element in the growth and success of the jewelry company. The direct sales portion needs to track every sale and be able to link to the inventory system for cost data to provide a daily profit and loss report. The customer database needs to be able to produce purchase histories to assist management in preparing special mailings and special sales to existing customers. Detailed credit balances and aged accounts for each customer would help solve the problem with the high balance of accounts receivables. Special notice letters and credit history reports would help management reduce accounts receivable.</a:t>
            </a:r>
            <a:endParaRPr lang="en-ZA" kern="50" dirty="0">
              <a:latin typeface="Times New Roman" panose="02020603050405020304" pitchFamily="18" charset="0"/>
              <a:ea typeface="SimSun" panose="02010600030101010101" pitchFamily="2" charset="-122"/>
              <a:cs typeface="Mangal"/>
            </a:endParaRPr>
          </a:p>
          <a:p>
            <a:pPr>
              <a:spcAft>
                <a:spcPts val="0"/>
              </a:spcAft>
            </a:pPr>
            <a:r>
              <a:rPr lang="en-US" kern="50" dirty="0">
                <a:latin typeface="Times New Roman" panose="02020603050405020304" pitchFamily="18" charset="0"/>
                <a:ea typeface="SimSun" panose="02010600030101010101" pitchFamily="2" charset="-122"/>
                <a:cs typeface="Mangal"/>
              </a:rPr>
              <a:t> </a:t>
            </a:r>
            <a:endParaRPr lang="en-ZA" sz="1800" kern="50" dirty="0">
              <a:effectLst/>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33296726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Sales and Accounting System</a:t>
            </a:r>
            <a:endParaRPr lang="en-ZA" dirty="0"/>
          </a:p>
        </p:txBody>
      </p:sp>
      <p:sp>
        <p:nvSpPr>
          <p:cNvPr id="3" name="Text Placeholder 2"/>
          <p:cNvSpPr>
            <a:spLocks noGrp="1"/>
          </p:cNvSpPr>
          <p:nvPr>
            <p:ph type="body" idx="1"/>
          </p:nvPr>
        </p:nvSpPr>
        <p:spPr/>
        <p:txBody>
          <a:bodyPr/>
          <a:lstStyle/>
          <a:p>
            <a:r>
              <a:rPr lang="en-ZA" dirty="0" smtClean="0"/>
              <a:t>Benefits</a:t>
            </a:r>
            <a:endParaRPr lang="en-ZA" dirty="0"/>
          </a:p>
        </p:txBody>
      </p:sp>
      <p:sp>
        <p:nvSpPr>
          <p:cNvPr id="4" name="Content Placeholder 3"/>
          <p:cNvSpPr>
            <a:spLocks noGrp="1"/>
          </p:cNvSpPr>
          <p:nvPr>
            <p:ph sz="half" idx="2"/>
          </p:nvPr>
        </p:nvSpPr>
        <p:spPr>
          <a:xfrm>
            <a:off x="457200" y="2174874"/>
            <a:ext cx="4040188" cy="4206453"/>
          </a:xfrm>
        </p:spPr>
        <p:txBody>
          <a:bodyPr/>
          <a:lstStyle/>
          <a:p>
            <a:r>
              <a:rPr lang="en-US" dirty="0" smtClean="0"/>
              <a:t>Will benefit by understanding the financial </a:t>
            </a:r>
            <a:r>
              <a:rPr lang="en-US" dirty="0"/>
              <a:t>performance of the store</a:t>
            </a:r>
            <a:endParaRPr lang="en-US" dirty="0" smtClean="0"/>
          </a:p>
          <a:p>
            <a:pPr lvl="1"/>
            <a:r>
              <a:rPr lang="en-US" dirty="0" smtClean="0"/>
              <a:t>Better understanding of the level </a:t>
            </a:r>
            <a:r>
              <a:rPr lang="en-US" dirty="0"/>
              <a:t>of accounts </a:t>
            </a:r>
            <a:r>
              <a:rPr lang="en-US" dirty="0" smtClean="0"/>
              <a:t>receivables/reduce it.</a:t>
            </a:r>
            <a:endParaRPr lang="en-ZA" dirty="0"/>
          </a:p>
          <a:p>
            <a:pPr lvl="1"/>
            <a:r>
              <a:rPr lang="en-US" dirty="0"/>
              <a:t>Determine which type of specials and promotions increased sales.</a:t>
            </a:r>
            <a:endParaRPr lang="en-ZA" dirty="0"/>
          </a:p>
          <a:p>
            <a:pPr lvl="1"/>
            <a:r>
              <a:rPr lang="en-US" dirty="0"/>
              <a:t>Increase repeat sales to existing customers.</a:t>
            </a:r>
            <a:endParaRPr lang="en-ZA" dirty="0"/>
          </a:p>
          <a:p>
            <a:pPr marL="0" indent="0">
              <a:buNone/>
            </a:pPr>
            <a:endParaRPr lang="en-ZA" dirty="0"/>
          </a:p>
          <a:p>
            <a:endParaRPr lang="en-ZA" dirty="0"/>
          </a:p>
        </p:txBody>
      </p:sp>
      <p:sp>
        <p:nvSpPr>
          <p:cNvPr id="5" name="Text Placeholder 4"/>
          <p:cNvSpPr>
            <a:spLocks noGrp="1"/>
          </p:cNvSpPr>
          <p:nvPr>
            <p:ph type="body" sz="quarter" idx="3"/>
          </p:nvPr>
        </p:nvSpPr>
        <p:spPr/>
        <p:txBody>
          <a:bodyPr/>
          <a:lstStyle/>
          <a:p>
            <a:r>
              <a:rPr lang="en-ZA" dirty="0" smtClean="0"/>
              <a:t>Capabilities</a:t>
            </a:r>
            <a:endParaRPr lang="en-ZA" dirty="0"/>
          </a:p>
        </p:txBody>
      </p:sp>
      <p:sp>
        <p:nvSpPr>
          <p:cNvPr id="6" name="Content Placeholder 5"/>
          <p:cNvSpPr>
            <a:spLocks noGrp="1"/>
          </p:cNvSpPr>
          <p:nvPr>
            <p:ph sz="quarter" idx="4"/>
          </p:nvPr>
        </p:nvSpPr>
        <p:spPr>
          <a:xfrm>
            <a:off x="4645025" y="2174874"/>
            <a:ext cx="4041775" cy="4073525"/>
          </a:xfrm>
        </p:spPr>
        <p:txBody>
          <a:bodyPr/>
          <a:lstStyle/>
          <a:p>
            <a:r>
              <a:rPr lang="en-US" dirty="0" smtClean="0"/>
              <a:t>The system will:</a:t>
            </a:r>
          </a:p>
          <a:p>
            <a:pPr lvl="1"/>
            <a:r>
              <a:rPr lang="en-US" dirty="0" smtClean="0"/>
              <a:t>Track sales</a:t>
            </a:r>
            <a:r>
              <a:rPr lang="en-US" dirty="0"/>
              <a:t>.</a:t>
            </a:r>
            <a:endParaRPr lang="en-ZA" dirty="0"/>
          </a:p>
          <a:p>
            <a:pPr lvl="1"/>
            <a:r>
              <a:rPr lang="en-US" dirty="0"/>
              <a:t>Report on cost data for inventory items.</a:t>
            </a:r>
            <a:endParaRPr lang="en-ZA" dirty="0"/>
          </a:p>
          <a:p>
            <a:pPr lvl="1"/>
            <a:r>
              <a:rPr lang="en-US" dirty="0"/>
              <a:t>Produce daily profit and loss reports.</a:t>
            </a:r>
            <a:endParaRPr lang="en-ZA" dirty="0"/>
          </a:p>
          <a:p>
            <a:pPr lvl="1"/>
            <a:r>
              <a:rPr lang="en-US" dirty="0" smtClean="0"/>
              <a:t>Provide </a:t>
            </a:r>
            <a:r>
              <a:rPr lang="en-US" dirty="0"/>
              <a:t>purchase histories of individual customers.</a:t>
            </a:r>
            <a:endParaRPr lang="en-ZA" dirty="0"/>
          </a:p>
          <a:p>
            <a:pPr lvl="1"/>
            <a:r>
              <a:rPr lang="en-US" dirty="0"/>
              <a:t>Produce special mailings.</a:t>
            </a:r>
            <a:endParaRPr lang="en-ZA" dirty="0"/>
          </a:p>
          <a:p>
            <a:pPr lvl="1"/>
            <a:r>
              <a:rPr lang="en-US" dirty="0" smtClean="0"/>
              <a:t>Produce credit history reports.</a:t>
            </a:r>
            <a:endParaRPr lang="en-ZA" dirty="0"/>
          </a:p>
          <a:p>
            <a:endParaRPr lang="en-ZA" dirty="0"/>
          </a:p>
        </p:txBody>
      </p:sp>
      <p:sp>
        <p:nvSpPr>
          <p:cNvPr id="7" name="Slide Number Placeholder 6"/>
          <p:cNvSpPr>
            <a:spLocks noGrp="1"/>
          </p:cNvSpPr>
          <p:nvPr>
            <p:ph type="sldNum" sz="quarter" idx="12"/>
          </p:nvPr>
        </p:nvSpPr>
        <p:spPr/>
        <p:txBody>
          <a:bodyPr/>
          <a:lstStyle/>
          <a:p>
            <a:fld id="{24D2805B-45B9-4893-8AAC-9E86450AA4FB}" type="slidenum">
              <a:rPr lang="en-US" altLang="en-US" smtClean="0"/>
              <a:pPr/>
              <a:t>4</a:t>
            </a:fld>
            <a:endParaRPr lang="en-US" altLang="en-US"/>
          </a:p>
        </p:txBody>
      </p:sp>
    </p:spTree>
    <p:extLst>
      <p:ext uri="{BB962C8B-B14F-4D97-AF65-F5344CB8AC3E}">
        <p14:creationId xmlns:p14="http://schemas.microsoft.com/office/powerpoint/2010/main" val="1675947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1E19640-2E94-4280-A853-B61BF0B803A4}" type="slidenum">
              <a:rPr lang="en-US" altLang="en-US" smtClean="0"/>
              <a:pPr/>
              <a:t>5</a:t>
            </a:fld>
            <a:endParaRPr lang="en-US" altLang="en-US"/>
          </a:p>
        </p:txBody>
      </p:sp>
    </p:spTree>
    <p:extLst>
      <p:ext uri="{BB962C8B-B14F-4D97-AF65-F5344CB8AC3E}">
        <p14:creationId xmlns:p14="http://schemas.microsoft.com/office/powerpoint/2010/main" val="2551365830"/>
      </p:ext>
    </p:extLst>
  </p:cSld>
  <p:clrMapOvr>
    <a:masterClrMapping/>
  </p:clrMapOvr>
</p:sld>
</file>

<file path=ppt/theme/theme1.xml><?xml version="1.0" encoding="utf-8"?>
<a:theme xmlns:a="http://schemas.openxmlformats.org/drawingml/2006/main" name="Ch3">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Ch3</Template>
  <TotalTime>940</TotalTime>
  <Words>355</Words>
  <Application>Microsoft Office PowerPoint</Application>
  <PresentationFormat>On-screen Show (4:3)</PresentationFormat>
  <Paragraphs>23</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SimSun</vt:lpstr>
      <vt:lpstr>Arial</vt:lpstr>
      <vt:lpstr>Mangal</vt:lpstr>
      <vt:lpstr>Times New Roman</vt:lpstr>
      <vt:lpstr>Wingdings</vt:lpstr>
      <vt:lpstr>Ch3</vt:lpstr>
      <vt:lpstr>PowerPoint Presentation</vt:lpstr>
      <vt:lpstr>PowerPoint Presentation</vt:lpstr>
      <vt:lpstr>PowerPoint Presentation</vt:lpstr>
      <vt:lpstr>Sales and Accounting System</vt:lpstr>
      <vt:lpstr>PowerPoint Presentation</vt:lpstr>
    </vt:vector>
  </TitlesOfParts>
  <Company>Unizulu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Organizing Data</dc:title>
  <dc:creator>F Nel</dc:creator>
  <cp:lastModifiedBy>Barend Frederik Nel</cp:lastModifiedBy>
  <cp:revision>64</cp:revision>
  <cp:lastPrinted>1601-01-01T00:00:00Z</cp:lastPrinted>
  <dcterms:created xsi:type="dcterms:W3CDTF">2013-06-30T08:46:22Z</dcterms:created>
  <dcterms:modified xsi:type="dcterms:W3CDTF">2017-08-13T18:50:57Z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