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0" r:id="rId1"/>
  </p:sldMasterIdLst>
  <p:notesMasterIdLst>
    <p:notesMasterId r:id="rId28"/>
  </p:notes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0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99CC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53" autoAdjust="0"/>
    <p:restoredTop sz="96583" autoAdjust="0"/>
  </p:normalViewPr>
  <p:slideViewPr>
    <p:cSldViewPr>
      <p:cViewPr varScale="1">
        <p:scale>
          <a:sx n="73" d="100"/>
          <a:sy n="73" d="100"/>
        </p:scale>
        <p:origin x="1290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757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57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57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57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8927829-6351-4DAD-818D-E34031102EB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9130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22FE346-716E-4EEE-8A14-33726869D3DD}" type="slidenum">
              <a:rPr lang="en-US" smtClean="0">
                <a:latin typeface="Arial" pitchFamily="34" charset="0"/>
                <a:ea typeface="ＭＳ Ｐゴシック"/>
                <a:cs typeface="ＭＳ Ｐゴシック"/>
              </a:rPr>
              <a:pPr/>
              <a:t>14</a:t>
            </a:fld>
            <a:endParaRPr lang="en-US" smtClean="0">
              <a:latin typeface="Arial" pitchFamily="34" charset="0"/>
              <a:ea typeface="ＭＳ Ｐゴシック"/>
              <a:cs typeface="ＭＳ Ｐゴシック"/>
            </a:endParaRPr>
          </a:p>
        </p:txBody>
      </p:sp>
      <p:sp>
        <p:nvSpPr>
          <p:cNvPr id="67587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588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eaLnBrk="0" hangingPunct="0"/>
            <a:r>
              <a:rPr lang="en-US" sz="1000" i="1">
                <a:latin typeface="Times New Roman" pitchFamily="18" charset="0"/>
              </a:rPr>
              <a:t>3</a:t>
            </a:r>
          </a:p>
        </p:txBody>
      </p:sp>
      <p:sp>
        <p:nvSpPr>
          <p:cNvPr id="67589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590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591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67592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2813" y="4343400"/>
            <a:ext cx="5029200" cy="4114800"/>
          </a:xfrm>
          <a:noFill/>
          <a:ln/>
        </p:spPr>
        <p:txBody>
          <a:bodyPr lIns="90488" tIns="44450" rIns="90488" bIns="44450"/>
          <a:lstStyle/>
          <a:p>
            <a:pPr defTabSz="930275"/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62390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EEC8CD-2ACF-420F-982F-2B27A9254B43}" type="slidenum">
              <a:rPr lang="en-US" smtClean="0">
                <a:latin typeface="Arial" pitchFamily="34" charset="0"/>
                <a:ea typeface="ＭＳ Ｐゴシック"/>
                <a:cs typeface="ＭＳ Ｐゴシック"/>
              </a:rPr>
              <a:pPr/>
              <a:t>15</a:t>
            </a:fld>
            <a:endParaRPr lang="en-US" smtClean="0">
              <a:latin typeface="Arial" pitchFamily="34" charset="0"/>
              <a:ea typeface="ＭＳ Ｐゴシック"/>
              <a:cs typeface="ＭＳ Ｐゴシック"/>
            </a:endParaRPr>
          </a:p>
        </p:txBody>
      </p:sp>
      <p:sp>
        <p:nvSpPr>
          <p:cNvPr id="68611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8612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eaLnBrk="0" hangingPunct="0"/>
            <a:r>
              <a:rPr lang="en-US" sz="1000" i="1">
                <a:latin typeface="Times New Roman" pitchFamily="18" charset="0"/>
              </a:rPr>
              <a:t>4</a:t>
            </a:r>
          </a:p>
        </p:txBody>
      </p:sp>
      <p:sp>
        <p:nvSpPr>
          <p:cNvPr id="68613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8614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8615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68616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2813" y="4343400"/>
            <a:ext cx="5029200" cy="4114800"/>
          </a:xfrm>
          <a:noFill/>
          <a:ln/>
        </p:spPr>
        <p:txBody>
          <a:bodyPr lIns="90488" tIns="44450" rIns="90488" bIns="44450"/>
          <a:lstStyle/>
          <a:p>
            <a:pPr defTabSz="930275"/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9201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223F940-B78A-4BB4-A951-D971BDBEEFA4}" type="slidenum">
              <a:rPr lang="en-US" smtClean="0">
                <a:latin typeface="Arial" pitchFamily="34" charset="0"/>
                <a:ea typeface="ＭＳ Ｐゴシック"/>
                <a:cs typeface="ＭＳ Ｐゴシック"/>
              </a:rPr>
              <a:pPr/>
              <a:t>16</a:t>
            </a:fld>
            <a:endParaRPr lang="en-US" smtClean="0">
              <a:latin typeface="Arial" pitchFamily="34" charset="0"/>
              <a:ea typeface="ＭＳ Ｐゴシック"/>
              <a:cs typeface="ＭＳ Ｐゴシック"/>
            </a:endParaRPr>
          </a:p>
        </p:txBody>
      </p:sp>
      <p:sp>
        <p:nvSpPr>
          <p:cNvPr id="69635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9636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eaLnBrk="0" hangingPunct="0"/>
            <a:r>
              <a:rPr lang="en-US" sz="1000" i="1">
                <a:latin typeface="Times New Roman" pitchFamily="18" charset="0"/>
              </a:rPr>
              <a:t>5</a:t>
            </a:r>
          </a:p>
        </p:txBody>
      </p:sp>
      <p:sp>
        <p:nvSpPr>
          <p:cNvPr id="69637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9638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9639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69640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2813" y="4343400"/>
            <a:ext cx="5029200" cy="4114800"/>
          </a:xfrm>
          <a:noFill/>
          <a:ln/>
        </p:spPr>
        <p:txBody>
          <a:bodyPr lIns="90488" tIns="44450" rIns="90488" bIns="44450"/>
          <a:lstStyle/>
          <a:p>
            <a:pPr defTabSz="930275"/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38945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04800" y="304800"/>
            <a:ext cx="6781800" cy="1076325"/>
          </a:xfrm>
        </p:spPr>
        <p:txBody>
          <a:bodyPr/>
          <a:lstStyle>
            <a:lvl1pPr algn="r">
              <a:defRPr sz="3200"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12083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914400" y="3048000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120837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1371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20838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1981200" y="6248400"/>
            <a:ext cx="51054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20839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315200" y="6248400"/>
            <a:ext cx="1371600" cy="457200"/>
          </a:xfrm>
        </p:spPr>
        <p:txBody>
          <a:bodyPr/>
          <a:lstStyle>
            <a:lvl1pPr>
              <a:defRPr/>
            </a:lvl1pPr>
          </a:lstStyle>
          <a:p>
            <a:fld id="{87C192D5-EC4D-4C0E-A53C-70B00B4397F3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20840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120841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2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3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4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5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6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7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8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9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0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1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2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3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4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5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6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7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8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9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0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1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2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3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4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5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6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7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8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9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70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71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0872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0873" name="Rectangle 41"/>
          <p:cNvSpPr>
            <a:spLocks noChangeArrowheads="1"/>
          </p:cNvSpPr>
          <p:nvPr/>
        </p:nvSpPr>
        <p:spPr bwMode="auto">
          <a:xfrm>
            <a:off x="457200" y="1676400"/>
            <a:ext cx="6781800" cy="1076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pPr algn="r"/>
            <a:endParaRPr lang="en-US" altLang="en-US" sz="3200" b="1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449391-3BC3-45C5-88E7-A09D2C82CD1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0783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100FFA-0C7F-4A47-A315-04AB37C481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91172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122238"/>
            <a:ext cx="8229600" cy="60086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12192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828800" y="6248400"/>
            <a:ext cx="54864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543800" y="6248400"/>
            <a:ext cx="1143000" cy="457200"/>
          </a:xfrm>
        </p:spPr>
        <p:txBody>
          <a:bodyPr/>
          <a:lstStyle>
            <a:lvl1pPr>
              <a:defRPr/>
            </a:lvl1pPr>
          </a:lstStyle>
          <a:p>
            <a:fld id="{FDE33415-5608-4915-B6C5-DA15A72D2EE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5901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12CAE0-9D8F-4C57-A770-1173ADDBCE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1195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2E3E78-32E9-466C-BB65-5CD382A85EC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7467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470860-5B6D-4628-B8BA-90D7DDCE102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3401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D2805B-45B9-4893-8AAC-9E86450AA4F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3544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8D1130-C179-4960-9B30-0E618084A16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602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E19640-2E94-4280-A853-B61BF0B803A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3641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C7EC8D-35AB-4871-A666-3B478310761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770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FE83DD-3C93-42FE-9608-519C0B39C2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6420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1981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19813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121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 altLang="en-US"/>
          </a:p>
        </p:txBody>
      </p:sp>
      <p:sp>
        <p:nvSpPr>
          <p:cNvPr id="119814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828800" y="6248400"/>
            <a:ext cx="548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19815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43800" y="6248400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06F421F1-3CB1-4A62-898A-3ABF07D68308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19816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19817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18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19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0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1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2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3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4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5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6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7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8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9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0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1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2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3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4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5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6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7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8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9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0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1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2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3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4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5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6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7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  <a:cs typeface="+mn-cs"/>
        </a:defRPr>
      </a:lvl2pPr>
      <a:lvl3pPr marL="987425" indent="-293688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  <a:cs typeface="+mn-cs"/>
        </a:defRPr>
      </a:lvl3pPr>
      <a:lvl4pPr marL="1281113" indent="-2921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15986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0558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5130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29702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4274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15913" y="609600"/>
            <a:ext cx="6781800" cy="838200"/>
          </a:xfrm>
        </p:spPr>
        <p:txBody>
          <a:bodyPr/>
          <a:lstStyle/>
          <a:p>
            <a:pPr algn="ctr"/>
            <a:r>
              <a:rPr lang="en-US" sz="2000" dirty="0"/>
              <a:t/>
            </a:r>
            <a:br>
              <a:rPr lang="en-US" sz="2000" dirty="0"/>
            </a:br>
            <a:endParaRPr lang="en-US" sz="2800" dirty="0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87624" y="3284984"/>
            <a:ext cx="5544616" cy="1872208"/>
          </a:xfrm>
        </p:spPr>
        <p:txBody>
          <a:bodyPr/>
          <a:lstStyle/>
          <a:p>
            <a:pPr algn="l">
              <a:lnSpc>
                <a:spcPct val="80000"/>
              </a:lnSpc>
            </a:pPr>
            <a:r>
              <a:rPr lang="en-US" sz="2400" dirty="0" smtClean="0"/>
              <a:t>      </a:t>
            </a:r>
            <a:endParaRPr lang="en-US" sz="2400" dirty="0" smtClean="0"/>
          </a:p>
          <a:p>
            <a:pPr algn="l">
              <a:lnSpc>
                <a:spcPct val="80000"/>
              </a:lnSpc>
            </a:pPr>
            <a:r>
              <a:rPr lang="en-ZA" sz="2400" b="1" i="1" dirty="0" smtClean="0"/>
              <a:t>Accounting </a:t>
            </a:r>
            <a:r>
              <a:rPr lang="en-ZA" sz="2400" b="1" i="1" dirty="0"/>
              <a:t>Information </a:t>
            </a:r>
            <a:r>
              <a:rPr lang="en-ZA" sz="2400" b="1" i="1" dirty="0" smtClean="0"/>
              <a:t>Systems</a:t>
            </a:r>
          </a:p>
          <a:p>
            <a:pPr algn="l">
              <a:lnSpc>
                <a:spcPct val="80000"/>
              </a:lnSpc>
            </a:pPr>
            <a:endParaRPr lang="en-ZA" sz="2400" b="1" i="1" dirty="0"/>
          </a:p>
          <a:p>
            <a:pPr algn="l">
              <a:lnSpc>
                <a:spcPct val="80000"/>
              </a:lnSpc>
            </a:pPr>
            <a:r>
              <a:rPr lang="en-ZA" sz="2400" dirty="0"/>
              <a:t>James A. Hall Chapter </a:t>
            </a:r>
            <a:r>
              <a:rPr lang="en-ZA" sz="2400" b="1" i="1" dirty="0"/>
              <a:t>4</a:t>
            </a:r>
          </a:p>
          <a:p>
            <a:pPr algn="l">
              <a:lnSpc>
                <a:spcPct val="80000"/>
              </a:lnSpc>
            </a:pPr>
            <a:endParaRPr lang="en-US" sz="2400" dirty="0"/>
          </a:p>
        </p:txBody>
      </p:sp>
      <p:sp>
        <p:nvSpPr>
          <p:cNvPr id="67588" name="Rectangle 4"/>
          <p:cNvSpPr>
            <a:spLocks noChangeArrowheads="1"/>
          </p:cNvSpPr>
          <p:nvPr/>
        </p:nvSpPr>
        <p:spPr bwMode="auto">
          <a:xfrm>
            <a:off x="328651" y="1528192"/>
            <a:ext cx="67818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pPr algn="ctr"/>
            <a:r>
              <a:rPr lang="en-ZA" sz="4000" b="1" dirty="0">
                <a:solidFill>
                  <a:srgbClr val="002060"/>
                </a:solidFill>
              </a:rPr>
              <a:t>The Revenue Cycle</a:t>
            </a:r>
            <a:endParaRPr lang="en-US" sz="40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DFD of Cash Receipts Procedure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Open Mail and Prepare Remittance Advice</a:t>
            </a:r>
          </a:p>
          <a:p>
            <a:r>
              <a:rPr lang="en-US" dirty="0"/>
              <a:t>Record and Deposit Checks</a:t>
            </a:r>
          </a:p>
          <a:p>
            <a:r>
              <a:rPr lang="en-US" dirty="0"/>
              <a:t>Update Accounts Receivable</a:t>
            </a:r>
          </a:p>
          <a:p>
            <a:r>
              <a:rPr lang="en-US" dirty="0"/>
              <a:t>Update General Ledger</a:t>
            </a:r>
          </a:p>
          <a:p>
            <a:r>
              <a:rPr lang="en-US" dirty="0"/>
              <a:t>Reconcile Cash Receipts and Deposits</a:t>
            </a:r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453001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The next two slides: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sz="2800" dirty="0" smtClean="0"/>
              <a:t>How many departments are involved?</a:t>
            </a:r>
          </a:p>
          <a:p>
            <a:r>
              <a:rPr lang="en-ZA" sz="2800" dirty="0" smtClean="0"/>
              <a:t>What are their roles?</a:t>
            </a:r>
          </a:p>
          <a:p>
            <a:r>
              <a:rPr lang="en-ZA" sz="2800" dirty="0" smtClean="0"/>
              <a:t>What documents are involved?</a:t>
            </a:r>
          </a:p>
          <a:p>
            <a:pPr lvl="1"/>
            <a:r>
              <a:rPr lang="en-ZA" sz="2400" b="1" dirty="0" smtClean="0"/>
              <a:t>Who</a:t>
            </a:r>
            <a:r>
              <a:rPr lang="en-ZA" sz="2400" dirty="0" smtClean="0"/>
              <a:t> prepares </a:t>
            </a:r>
            <a:r>
              <a:rPr lang="en-ZA" sz="2400" dirty="0"/>
              <a:t>the documents, </a:t>
            </a:r>
            <a:endParaRPr lang="en-ZA" sz="2400" dirty="0" smtClean="0"/>
          </a:p>
          <a:p>
            <a:pPr lvl="1"/>
            <a:r>
              <a:rPr lang="en-ZA" sz="2400" dirty="0" smtClean="0"/>
              <a:t>the </a:t>
            </a:r>
            <a:r>
              <a:rPr lang="en-ZA" sz="2400" dirty="0"/>
              <a:t>number of </a:t>
            </a:r>
            <a:r>
              <a:rPr lang="en-ZA" sz="2400" b="1" dirty="0"/>
              <a:t>copies</a:t>
            </a:r>
            <a:r>
              <a:rPr lang="en-ZA" sz="2400" dirty="0"/>
              <a:t> </a:t>
            </a:r>
            <a:r>
              <a:rPr lang="en-ZA" sz="2400" dirty="0" smtClean="0"/>
              <a:t>of each</a:t>
            </a:r>
            <a:r>
              <a:rPr lang="en-ZA" sz="2400" dirty="0"/>
              <a:t>, </a:t>
            </a:r>
            <a:endParaRPr lang="en-ZA" sz="2400" dirty="0" smtClean="0"/>
          </a:p>
          <a:p>
            <a:pPr lvl="1"/>
            <a:r>
              <a:rPr lang="en-ZA" sz="2400" dirty="0" smtClean="0"/>
              <a:t>what </a:t>
            </a:r>
            <a:r>
              <a:rPr lang="en-ZA" sz="2400" dirty="0"/>
              <a:t>is done to the various copies (e.g.,</a:t>
            </a:r>
          </a:p>
          <a:p>
            <a:pPr marL="344487" lvl="1" indent="0">
              <a:buNone/>
            </a:pPr>
            <a:r>
              <a:rPr lang="en-ZA" sz="2400" dirty="0" smtClean="0"/>
              <a:t>   approval </a:t>
            </a:r>
            <a:r>
              <a:rPr lang="en-ZA" sz="2400" dirty="0"/>
              <a:t>of the credit copy), and </a:t>
            </a:r>
            <a:endParaRPr lang="en-ZA" sz="2400" dirty="0" smtClean="0"/>
          </a:p>
          <a:p>
            <a:pPr lvl="1"/>
            <a:r>
              <a:rPr lang="en-ZA" sz="2400" dirty="0" smtClean="0"/>
              <a:t>where </a:t>
            </a:r>
            <a:r>
              <a:rPr lang="en-ZA" sz="2400" dirty="0"/>
              <a:t>the </a:t>
            </a:r>
            <a:r>
              <a:rPr lang="en-ZA" sz="2400" dirty="0" smtClean="0"/>
              <a:t>individual copies </a:t>
            </a:r>
            <a:r>
              <a:rPr lang="en-ZA" sz="2400" dirty="0"/>
              <a:t>end up. </a:t>
            </a:r>
            <a:endParaRPr lang="en-ZA" sz="2400" dirty="0"/>
          </a:p>
          <a:p>
            <a:r>
              <a:rPr lang="en-ZA" sz="2400" dirty="0" smtClean="0"/>
              <a:t>What happened with </a:t>
            </a:r>
            <a:r>
              <a:rPr lang="en-ZA" sz="2400" b="1" dirty="0" smtClean="0"/>
              <a:t>reconciliation?</a:t>
            </a:r>
            <a:endParaRPr lang="en-ZA" sz="2800" dirty="0"/>
          </a:p>
        </p:txBody>
      </p:sp>
    </p:spTree>
    <p:extLst>
      <p:ext uri="{BB962C8B-B14F-4D97-AF65-F5344CB8AC3E}">
        <p14:creationId xmlns:p14="http://schemas.microsoft.com/office/powerpoint/2010/main" val="867283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669" y="620688"/>
            <a:ext cx="7847828" cy="57606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416027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690" y="883707"/>
            <a:ext cx="8057726" cy="53646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734651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762000"/>
            <a:ext cx="8229600" cy="838200"/>
          </a:xfrm>
          <a:noFill/>
        </p:spPr>
        <p:txBody>
          <a:bodyPr lIns="90488" tIns="44450" rIns="90488" bIns="44450"/>
          <a:lstStyle/>
          <a:p>
            <a:pPr eaLnBrk="1" hangingPunct="1"/>
            <a:r>
              <a:rPr lang="en-US" smtClean="0"/>
              <a:t> Sales Order Processing</a:t>
            </a:r>
          </a:p>
        </p:txBody>
      </p:sp>
      <p:sp>
        <p:nvSpPr>
          <p:cNvPr id="32773" name="Rectangle 5"/>
          <p:cNvSpPr>
            <a:spLocks noGrp="1" noChangeArrowheads="1"/>
          </p:cNvSpPr>
          <p:nvPr>
            <p:ph idx="1"/>
          </p:nvPr>
        </p:nvSpPr>
        <p:spPr>
          <a:xfrm>
            <a:off x="228600" y="1676400"/>
            <a:ext cx="8610600" cy="4572000"/>
          </a:xfrm>
        </p:spPr>
        <p:txBody>
          <a:bodyPr lIns="90488" tIns="44450" rIns="90488" bIns="44450"/>
          <a:lstStyle/>
          <a:p>
            <a:pPr eaLnBrk="1" hangingPunct="1">
              <a:lnSpc>
                <a:spcPct val="90000"/>
              </a:lnSpc>
            </a:pPr>
            <a:r>
              <a:rPr lang="en-US" sz="2400" smtClean="0"/>
              <a:t>Begins with a customer placing an order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The sales department captures the essential details on a sales order form.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The transaction is authorized by obtaining credit approval by the credit department.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Sales information is released to: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Billing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Warehouse (stock release or picking ticket)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Shipping (packing slip and shipping notice)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0E41E3A-0F52-4B14-8846-E964A7CF4277}" type="slidenum">
              <a:rPr lang="en-US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3906843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7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7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27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27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27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27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27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27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27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27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27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27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277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277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3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28" name="Rectangle 7"/>
          <p:cNvSpPr>
            <a:spLocks noGrp="1" noChangeArrowheads="1"/>
          </p:cNvSpPr>
          <p:nvPr>
            <p:ph type="title"/>
          </p:nvPr>
        </p:nvSpPr>
        <p:spPr>
          <a:xfrm>
            <a:off x="457200" y="762000"/>
            <a:ext cx="8229600" cy="838200"/>
          </a:xfrm>
          <a:noFill/>
        </p:spPr>
        <p:txBody>
          <a:bodyPr lIns="90488" tIns="44450" rIns="90488" bIns="44450"/>
          <a:lstStyle/>
          <a:p>
            <a:pPr eaLnBrk="1" hangingPunct="1"/>
            <a:r>
              <a:rPr lang="en-US" smtClean="0"/>
              <a:t> Sales Order Processing</a:t>
            </a:r>
          </a:p>
        </p:txBody>
      </p:sp>
      <p:sp>
        <p:nvSpPr>
          <p:cNvPr id="34821" name="Rectangle 5"/>
          <p:cNvSpPr>
            <a:spLocks noGrp="1" noChangeArrowheads="1"/>
          </p:cNvSpPr>
          <p:nvPr>
            <p:ph idx="1"/>
          </p:nvPr>
        </p:nvSpPr>
        <p:spPr>
          <a:xfrm>
            <a:off x="304800" y="1447800"/>
            <a:ext cx="8305800" cy="5029200"/>
          </a:xfrm>
        </p:spPr>
        <p:txBody>
          <a:bodyPr lIns="90488" tIns="44450" rIns="90488" bIns="44450"/>
          <a:lstStyle/>
          <a:p>
            <a:pPr eaLnBrk="1" hangingPunct="1">
              <a:lnSpc>
                <a:spcPct val="80000"/>
              </a:lnSpc>
            </a:pPr>
            <a:r>
              <a:rPr lang="en-US" sz="2400" smtClean="0"/>
              <a:t>The merchandise is picked from the Warehouse and sent to Shipping. 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mtClean="0"/>
              <a:t>Stock records are adjusted.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The merchandise, packing slip, and bill of lading are prepared by Shipping and sent to the customer.</a:t>
            </a:r>
          </a:p>
          <a:p>
            <a:pPr lvl="1" eaLnBrk="1" hangingPunct="1">
              <a:lnSpc>
                <a:spcPct val="80000"/>
              </a:lnSpc>
            </a:pPr>
            <a:r>
              <a:rPr lang="en-US" smtClean="0"/>
              <a:t>Shipping reconciles the merchandise received from the Warehouse with the sales information on the packing slip.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Shipping information is sent to Billing. Billing compiles and reconciles the relevant facts and issues an invoice to the customer and updates the sales journal. Information is transferred to:</a:t>
            </a:r>
          </a:p>
          <a:p>
            <a:pPr lvl="1" eaLnBrk="1" hangingPunct="1">
              <a:lnSpc>
                <a:spcPct val="80000"/>
              </a:lnSpc>
            </a:pPr>
            <a:r>
              <a:rPr lang="en-US" smtClean="0"/>
              <a:t>Accounts Receivable (A/R)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mtClean="0"/>
              <a:t>Inventory Control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F6B4D37-05CC-4F31-A5A0-F519539B530A}" type="slidenum">
              <a:rPr lang="en-US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8107962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8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8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48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48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48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48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48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48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48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48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48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48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48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48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1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2" name="Rectangle 7"/>
          <p:cNvSpPr>
            <a:spLocks noGrp="1" noChangeArrowheads="1"/>
          </p:cNvSpPr>
          <p:nvPr>
            <p:ph type="title"/>
          </p:nvPr>
        </p:nvSpPr>
        <p:spPr>
          <a:xfrm>
            <a:off x="457200" y="762000"/>
            <a:ext cx="8229600" cy="838200"/>
          </a:xfrm>
          <a:noFill/>
        </p:spPr>
        <p:txBody>
          <a:bodyPr lIns="90488" tIns="44450" rIns="90488" bIns="44450"/>
          <a:lstStyle/>
          <a:p>
            <a:pPr eaLnBrk="1" hangingPunct="1"/>
            <a:r>
              <a:rPr lang="en-US" smtClean="0"/>
              <a:t> Sales Order Processing</a:t>
            </a:r>
          </a:p>
        </p:txBody>
      </p:sp>
      <p:sp>
        <p:nvSpPr>
          <p:cNvPr id="36868" name="Rectangle 4"/>
          <p:cNvSpPr>
            <a:spLocks noGrp="1" noChangeArrowheads="1"/>
          </p:cNvSpPr>
          <p:nvPr>
            <p:ph idx="1"/>
          </p:nvPr>
        </p:nvSpPr>
        <p:spPr>
          <a:xfrm>
            <a:off x="152400" y="1828800"/>
            <a:ext cx="8839200" cy="4267200"/>
          </a:xfrm>
        </p:spPr>
        <p:txBody>
          <a:bodyPr lIns="90488" tIns="44450" rIns="90488" bIns="44450"/>
          <a:lstStyle/>
          <a:p>
            <a:pPr eaLnBrk="1" hangingPunct="1"/>
            <a:r>
              <a:rPr lang="en-US" sz="2400" smtClean="0"/>
              <a:t>A/R records the information in the customer’s account in the accounts receivable subsidiary ledger.</a:t>
            </a:r>
          </a:p>
          <a:p>
            <a:pPr eaLnBrk="1" hangingPunct="1">
              <a:buFont typeface="Wingdings" pitchFamily="2" charset="2"/>
              <a:buNone/>
            </a:pPr>
            <a:endParaRPr lang="en-US" sz="2400" smtClean="0"/>
          </a:p>
          <a:p>
            <a:pPr eaLnBrk="1" hangingPunct="1"/>
            <a:r>
              <a:rPr lang="en-US" sz="2400" smtClean="0"/>
              <a:t>Inventory Control adjusts the inventory subsidiary ledger.</a:t>
            </a:r>
          </a:p>
          <a:p>
            <a:pPr eaLnBrk="1" hangingPunct="1">
              <a:buFont typeface="Wingdings" pitchFamily="2" charset="2"/>
              <a:buNone/>
            </a:pPr>
            <a:endParaRPr lang="en-US" sz="2400" smtClean="0"/>
          </a:p>
          <a:p>
            <a:pPr eaLnBrk="1" hangingPunct="1"/>
            <a:r>
              <a:rPr lang="en-US" sz="2400" smtClean="0"/>
              <a:t>Billing, A/R, and Inventory Control submits summary information to the General Ledger dept., which then reconciles this data and posts to the control accounts in the G/L.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C2DFFD3-8812-419A-B374-8942E757AA8E}" type="slidenum">
              <a:rPr lang="en-US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8058544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8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8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8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68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68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68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8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Rest of Chapter: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752528"/>
          </a:xfrm>
        </p:spPr>
        <p:txBody>
          <a:bodyPr/>
          <a:lstStyle/>
          <a:p>
            <a:r>
              <a:rPr lang="en-ZA" sz="2000" dirty="0"/>
              <a:t>Sales </a:t>
            </a:r>
            <a:r>
              <a:rPr lang="en-ZA" sz="2000" dirty="0" smtClean="0"/>
              <a:t>Returns</a:t>
            </a:r>
          </a:p>
          <a:p>
            <a:r>
              <a:rPr lang="en-ZA" sz="2000" dirty="0"/>
              <a:t>Cash Receipts </a:t>
            </a:r>
            <a:r>
              <a:rPr lang="en-ZA" sz="2000" dirty="0" smtClean="0"/>
              <a:t>System</a:t>
            </a:r>
          </a:p>
          <a:p>
            <a:r>
              <a:rPr lang="en-ZA" sz="2000" dirty="0"/>
              <a:t>Revenue Cycle </a:t>
            </a:r>
            <a:r>
              <a:rPr lang="en-ZA" sz="2000" dirty="0" smtClean="0"/>
              <a:t>Controls</a:t>
            </a:r>
          </a:p>
          <a:p>
            <a:r>
              <a:rPr lang="en-ZA" sz="2400" b="1" dirty="0"/>
              <a:t>Computer-Based Accounting </a:t>
            </a:r>
            <a:r>
              <a:rPr lang="en-ZA" sz="2400" b="1" dirty="0" smtClean="0"/>
              <a:t>Systems</a:t>
            </a:r>
          </a:p>
          <a:p>
            <a:pPr lvl="1"/>
            <a:r>
              <a:rPr lang="en-ZA" sz="2000" dirty="0"/>
              <a:t>Batch Processing Using Sequential </a:t>
            </a:r>
            <a:r>
              <a:rPr lang="en-ZA" sz="2000" dirty="0" smtClean="0"/>
              <a:t>Files</a:t>
            </a:r>
          </a:p>
          <a:p>
            <a:pPr lvl="1"/>
            <a:r>
              <a:rPr lang="en-ZA" sz="2000" dirty="0"/>
              <a:t>Batch System Using Direct Access </a:t>
            </a:r>
            <a:r>
              <a:rPr lang="en-ZA" sz="2000" dirty="0" smtClean="0"/>
              <a:t>Files</a:t>
            </a:r>
          </a:p>
          <a:p>
            <a:pPr lvl="1"/>
            <a:r>
              <a:rPr lang="en-ZA" sz="2000" dirty="0"/>
              <a:t>Reengineering Sales Order Processing with </a:t>
            </a:r>
            <a:r>
              <a:rPr lang="en-ZA" sz="2000" dirty="0" smtClean="0"/>
              <a:t>Real-Time Technology</a:t>
            </a:r>
          </a:p>
          <a:p>
            <a:pPr lvl="1"/>
            <a:r>
              <a:rPr lang="en-ZA" sz="2000" dirty="0"/>
              <a:t>Batch Cash Receipts System with Direct </a:t>
            </a:r>
            <a:r>
              <a:rPr lang="en-ZA" sz="2000" dirty="0" smtClean="0"/>
              <a:t>Access Files</a:t>
            </a:r>
          </a:p>
          <a:p>
            <a:pPr lvl="1"/>
            <a:r>
              <a:rPr lang="en-ZA" sz="2000" dirty="0"/>
              <a:t>Reengineered Cash Receipts </a:t>
            </a:r>
            <a:r>
              <a:rPr lang="en-ZA" sz="2000" dirty="0" smtClean="0"/>
              <a:t>Process</a:t>
            </a:r>
          </a:p>
          <a:p>
            <a:pPr lvl="1"/>
            <a:r>
              <a:rPr lang="en-ZA" sz="2000" dirty="0"/>
              <a:t>Point-of-Sale (POS) </a:t>
            </a:r>
            <a:r>
              <a:rPr lang="en-ZA" sz="2000" dirty="0" smtClean="0"/>
              <a:t>Systems</a:t>
            </a:r>
          </a:p>
          <a:p>
            <a:pPr lvl="1"/>
            <a:r>
              <a:rPr lang="en-ZA" sz="2000" dirty="0"/>
              <a:t>Reengineering Using </a:t>
            </a:r>
            <a:r>
              <a:rPr lang="en-ZA" sz="2000" dirty="0" smtClean="0"/>
              <a:t>EDI; the Internet</a:t>
            </a:r>
          </a:p>
          <a:p>
            <a:pPr lvl="1"/>
            <a:r>
              <a:rPr lang="en-ZA" sz="2000" dirty="0"/>
              <a:t>Control Considerations for Computer-Based Systems</a:t>
            </a:r>
            <a:endParaRPr lang="en-ZA" sz="1600" dirty="0" smtClean="0"/>
          </a:p>
          <a:p>
            <a:pPr lvl="1"/>
            <a:endParaRPr lang="en-ZA" sz="1600" dirty="0"/>
          </a:p>
        </p:txBody>
      </p:sp>
    </p:spTree>
    <p:extLst>
      <p:ext uri="{BB962C8B-B14F-4D97-AF65-F5344CB8AC3E}">
        <p14:creationId xmlns:p14="http://schemas.microsoft.com/office/powerpoint/2010/main" val="3098163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b="0" dirty="0"/>
              <a:t>Sales Returns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sz="2800" dirty="0"/>
              <a:t>All sales are not final! </a:t>
            </a:r>
            <a:endParaRPr lang="en-ZA" sz="2800" dirty="0" smtClean="0"/>
          </a:p>
          <a:p>
            <a:r>
              <a:rPr lang="en-ZA" sz="2800" dirty="0" smtClean="0"/>
              <a:t>And </a:t>
            </a:r>
            <a:r>
              <a:rPr lang="en-ZA" sz="2800" dirty="0"/>
              <a:t>procedures must be </a:t>
            </a:r>
            <a:r>
              <a:rPr lang="en-ZA" sz="2800" dirty="0" smtClean="0"/>
              <a:t>in place </a:t>
            </a:r>
            <a:r>
              <a:rPr lang="en-ZA" sz="2800" dirty="0"/>
              <a:t>to handle sales returns. </a:t>
            </a:r>
            <a:endParaRPr lang="en-ZA" sz="2800" dirty="0" smtClean="0"/>
          </a:p>
          <a:p>
            <a:r>
              <a:rPr lang="en-ZA" sz="2800" dirty="0" smtClean="0"/>
              <a:t>Various </a:t>
            </a:r>
            <a:r>
              <a:rPr lang="en-ZA" sz="2800" dirty="0"/>
              <a:t>reasons </a:t>
            </a:r>
            <a:r>
              <a:rPr lang="en-ZA" sz="2800" dirty="0" smtClean="0"/>
              <a:t>can lead </a:t>
            </a:r>
            <a:r>
              <a:rPr lang="en-ZA" sz="2800" dirty="0"/>
              <a:t>to returns from customers: </a:t>
            </a:r>
            <a:endParaRPr lang="en-ZA" sz="2800" dirty="0" smtClean="0"/>
          </a:p>
          <a:p>
            <a:pPr lvl="1"/>
            <a:r>
              <a:rPr lang="en-ZA" sz="2400" dirty="0" smtClean="0"/>
              <a:t>incorrect goods </a:t>
            </a:r>
            <a:r>
              <a:rPr lang="en-ZA" sz="2500" dirty="0" smtClean="0"/>
              <a:t>shipped</a:t>
            </a:r>
            <a:r>
              <a:rPr lang="en-ZA" sz="2500" dirty="0"/>
              <a:t>, defected or damaged product, late delivery</a:t>
            </a:r>
            <a:r>
              <a:rPr lang="en-ZA" sz="2500" dirty="0" smtClean="0"/>
              <a:t>, etc.</a:t>
            </a:r>
            <a:endParaRPr lang="en-ZA" sz="2500" dirty="0"/>
          </a:p>
        </p:txBody>
      </p:sp>
    </p:spTree>
    <p:extLst>
      <p:ext uri="{BB962C8B-B14F-4D97-AF65-F5344CB8AC3E}">
        <p14:creationId xmlns:p14="http://schemas.microsoft.com/office/powerpoint/2010/main" val="28769388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Cash Receipts </a:t>
            </a:r>
            <a:r>
              <a:rPr lang="en-ZA" dirty="0" smtClean="0"/>
              <a:t>System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sz="2400" dirty="0" smtClean="0"/>
              <a:t>Booking </a:t>
            </a:r>
            <a:r>
              <a:rPr lang="en-ZA" sz="2400" dirty="0"/>
              <a:t>the order and shipping the goods to </a:t>
            </a:r>
            <a:r>
              <a:rPr lang="en-ZA" sz="2400" dirty="0" smtClean="0"/>
              <a:t>the customer </a:t>
            </a:r>
            <a:r>
              <a:rPr lang="en-ZA" sz="2400" dirty="0"/>
              <a:t>are good starts but . . . </a:t>
            </a:r>
            <a:endParaRPr lang="en-ZA" sz="2400" dirty="0" smtClean="0"/>
          </a:p>
          <a:p>
            <a:r>
              <a:rPr lang="en-ZA" sz="2400" dirty="0" smtClean="0"/>
              <a:t>The </a:t>
            </a:r>
            <a:r>
              <a:rPr lang="en-ZA" sz="2400" b="1" i="1" dirty="0"/>
              <a:t>cash </a:t>
            </a:r>
            <a:r>
              <a:rPr lang="en-ZA" sz="2400" b="1" i="1" dirty="0" smtClean="0"/>
              <a:t>receipts system </a:t>
            </a:r>
            <a:r>
              <a:rPr lang="en-ZA" sz="2400" dirty="0"/>
              <a:t>is a very important part of the revenue cycle.</a:t>
            </a:r>
          </a:p>
          <a:p>
            <a:r>
              <a:rPr lang="en-ZA" sz="2400" dirty="0"/>
              <a:t>It is also an extremely vulnerable part. Cash is </a:t>
            </a:r>
            <a:r>
              <a:rPr lang="en-ZA" sz="2400" b="1" dirty="0" smtClean="0"/>
              <a:t>very liquid </a:t>
            </a:r>
            <a:r>
              <a:rPr lang="en-ZA" sz="2400" dirty="0"/>
              <a:t>and has been known to walk away if not </a:t>
            </a:r>
            <a:r>
              <a:rPr lang="en-ZA" sz="2400" dirty="0" smtClean="0"/>
              <a:t>tied down</a:t>
            </a:r>
            <a:r>
              <a:rPr lang="en-ZA" sz="2400" dirty="0"/>
              <a:t>.</a:t>
            </a:r>
          </a:p>
          <a:p>
            <a:r>
              <a:rPr lang="en-ZA" sz="2400" dirty="0"/>
              <a:t>Again, an overview of the system is given in a </a:t>
            </a:r>
            <a:r>
              <a:rPr lang="en-ZA" sz="2400" dirty="0" smtClean="0"/>
              <a:t>data flow </a:t>
            </a:r>
            <a:r>
              <a:rPr lang="en-ZA" sz="2400" dirty="0"/>
              <a:t>diagram. </a:t>
            </a:r>
            <a:r>
              <a:rPr lang="en-ZA" sz="2400" dirty="0" smtClean="0"/>
              <a:t>It</a:t>
            </a:r>
            <a:r>
              <a:rPr lang="en-ZA" sz="2400" b="1" dirty="0" smtClean="0"/>
              <a:t> </a:t>
            </a:r>
            <a:r>
              <a:rPr lang="en-ZA" sz="2400" dirty="0" smtClean="0"/>
              <a:t>shows </a:t>
            </a:r>
            <a:r>
              <a:rPr lang="en-ZA" sz="2400" dirty="0"/>
              <a:t>the</a:t>
            </a:r>
          </a:p>
          <a:p>
            <a:pPr lvl="1"/>
            <a:r>
              <a:rPr lang="en-ZA" sz="2000" dirty="0"/>
              <a:t>procedures required to receive payment, </a:t>
            </a:r>
            <a:r>
              <a:rPr lang="en-ZA" sz="2000" dirty="0" smtClean="0"/>
              <a:t>update records</a:t>
            </a:r>
            <a:r>
              <a:rPr lang="en-ZA" sz="2000" dirty="0"/>
              <a:t>, and get the money to the bank.</a:t>
            </a:r>
            <a:endParaRPr lang="en-ZA" sz="2000" dirty="0"/>
          </a:p>
        </p:txBody>
      </p:sp>
    </p:spTree>
    <p:extLst>
      <p:ext uri="{BB962C8B-B14F-4D97-AF65-F5344CB8AC3E}">
        <p14:creationId xmlns:p14="http://schemas.microsoft.com/office/powerpoint/2010/main" val="5846143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Background: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518049"/>
          </a:xfrm>
        </p:spPr>
        <p:txBody>
          <a:bodyPr/>
          <a:lstStyle/>
          <a:p>
            <a:r>
              <a:rPr lang="en-ZA" sz="2400" dirty="0"/>
              <a:t>The </a:t>
            </a:r>
            <a:r>
              <a:rPr lang="en-ZA" sz="2400" b="1" i="1" dirty="0"/>
              <a:t>revenue cycle </a:t>
            </a:r>
            <a:r>
              <a:rPr lang="en-ZA" sz="2400" dirty="0"/>
              <a:t>is the set of activities in a business which brings about the exchange </a:t>
            </a:r>
            <a:r>
              <a:rPr lang="en-ZA" sz="2400" dirty="0" smtClean="0"/>
              <a:t>of goods </a:t>
            </a:r>
            <a:r>
              <a:rPr lang="en-ZA" sz="2400" dirty="0"/>
              <a:t>or services with customers for cash. </a:t>
            </a:r>
            <a:endParaRPr lang="en-ZA" sz="2400" dirty="0" smtClean="0"/>
          </a:p>
          <a:p>
            <a:r>
              <a:rPr lang="en-ZA" sz="2400" dirty="0" smtClean="0"/>
              <a:t>Most </a:t>
            </a:r>
            <a:r>
              <a:rPr lang="en-ZA" sz="2400" dirty="0"/>
              <a:t>business transactions are conducted on </a:t>
            </a:r>
            <a:r>
              <a:rPr lang="en-ZA" sz="2400" dirty="0" smtClean="0"/>
              <a:t>a </a:t>
            </a:r>
            <a:r>
              <a:rPr lang="en-ZA" sz="2400" i="1" dirty="0" smtClean="0"/>
              <a:t>credit </a:t>
            </a:r>
            <a:r>
              <a:rPr lang="en-ZA" sz="2400" dirty="0"/>
              <a:t>basis. Cash is received after goods are shipped to the </a:t>
            </a:r>
            <a:r>
              <a:rPr lang="en-ZA" sz="2400" dirty="0" smtClean="0"/>
              <a:t>customer: </a:t>
            </a:r>
          </a:p>
          <a:p>
            <a:pPr lvl="1"/>
            <a:r>
              <a:rPr lang="en-ZA" sz="1800" dirty="0" smtClean="0"/>
              <a:t>the </a:t>
            </a:r>
            <a:r>
              <a:rPr lang="en-ZA" sz="1800" i="1" dirty="0"/>
              <a:t>physical </a:t>
            </a:r>
            <a:r>
              <a:rPr lang="en-ZA" sz="1800" dirty="0"/>
              <a:t>phase in which goods or services are transferred </a:t>
            </a:r>
            <a:r>
              <a:rPr lang="en-ZA" sz="1800" b="1" dirty="0" smtClean="0"/>
              <a:t>to </a:t>
            </a:r>
            <a:r>
              <a:rPr lang="en-ZA" sz="1800" dirty="0" smtClean="0"/>
              <a:t>the </a:t>
            </a:r>
            <a:r>
              <a:rPr lang="en-ZA" sz="1800" dirty="0"/>
              <a:t>buyer; and </a:t>
            </a:r>
            <a:endParaRPr lang="en-ZA" sz="1800" dirty="0" smtClean="0"/>
          </a:p>
          <a:p>
            <a:pPr lvl="1"/>
            <a:r>
              <a:rPr lang="en-ZA" sz="1800" dirty="0" smtClean="0"/>
              <a:t>the </a:t>
            </a:r>
            <a:r>
              <a:rPr lang="en-ZA" sz="1800" i="1" dirty="0"/>
              <a:t>financial </a:t>
            </a:r>
            <a:r>
              <a:rPr lang="en-ZA" sz="1800" dirty="0"/>
              <a:t>phase in which the cash is received </a:t>
            </a:r>
            <a:r>
              <a:rPr lang="en-ZA" sz="1800" b="1" dirty="0"/>
              <a:t>from </a:t>
            </a:r>
            <a:r>
              <a:rPr lang="en-ZA" sz="1800" dirty="0"/>
              <a:t>the buyer. </a:t>
            </a:r>
            <a:endParaRPr lang="en-ZA" sz="1800" dirty="0" smtClean="0"/>
          </a:p>
          <a:p>
            <a:r>
              <a:rPr lang="en-ZA" sz="2400" dirty="0" smtClean="0"/>
              <a:t>The first phase </a:t>
            </a:r>
            <a:r>
              <a:rPr lang="en-ZA" sz="2400" dirty="0"/>
              <a:t>is handled by the </a:t>
            </a:r>
            <a:r>
              <a:rPr lang="en-ZA" sz="2400" b="1" i="1" dirty="0"/>
              <a:t>sales order processing subsystem</a:t>
            </a:r>
            <a:r>
              <a:rPr lang="en-ZA" sz="2400" dirty="0"/>
              <a:t>, </a:t>
            </a:r>
            <a:endParaRPr lang="en-ZA" sz="2400" dirty="0" smtClean="0"/>
          </a:p>
          <a:p>
            <a:r>
              <a:rPr lang="en-ZA" sz="2400" dirty="0" smtClean="0"/>
              <a:t>the </a:t>
            </a:r>
            <a:r>
              <a:rPr lang="en-ZA" sz="2400" dirty="0"/>
              <a:t>latter by the </a:t>
            </a:r>
            <a:r>
              <a:rPr lang="en-ZA" sz="2400" b="1" i="1" dirty="0"/>
              <a:t>cash </a:t>
            </a:r>
            <a:r>
              <a:rPr lang="en-ZA" sz="2400" b="1" i="1" dirty="0" smtClean="0"/>
              <a:t>receipts subsystem</a:t>
            </a:r>
            <a:r>
              <a:rPr lang="en-ZA" sz="2400" dirty="0" smtClean="0"/>
              <a:t>.</a:t>
            </a:r>
            <a:endParaRPr lang="en-ZA" sz="2400" dirty="0"/>
          </a:p>
        </p:txBody>
      </p:sp>
    </p:spTree>
    <p:extLst>
      <p:ext uri="{BB962C8B-B14F-4D97-AF65-F5344CB8AC3E}">
        <p14:creationId xmlns:p14="http://schemas.microsoft.com/office/powerpoint/2010/main" val="32504395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b="0" dirty="0"/>
              <a:t>Revenue Cycle Controls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b="1" i="1" dirty="0"/>
              <a:t>Authorization </a:t>
            </a:r>
            <a:r>
              <a:rPr lang="en-ZA" dirty="0"/>
              <a:t>must occur at many points in </a:t>
            </a:r>
            <a:r>
              <a:rPr lang="en-ZA" dirty="0" smtClean="0"/>
              <a:t>the revenue </a:t>
            </a:r>
            <a:r>
              <a:rPr lang="en-ZA" dirty="0"/>
              <a:t>cycle–to make sure that the </a:t>
            </a:r>
            <a:r>
              <a:rPr lang="en-ZA" dirty="0" smtClean="0"/>
              <a:t>transaction should </a:t>
            </a:r>
            <a:r>
              <a:rPr lang="en-ZA" dirty="0"/>
              <a:t>occur. </a:t>
            </a:r>
            <a:endParaRPr lang="en-ZA" dirty="0" smtClean="0"/>
          </a:p>
          <a:p>
            <a:r>
              <a:rPr lang="en-ZA" dirty="0" smtClean="0"/>
              <a:t>As </a:t>
            </a:r>
            <a:r>
              <a:rPr lang="en-ZA" dirty="0"/>
              <a:t>a result, a specific OK must </a:t>
            </a:r>
            <a:r>
              <a:rPr lang="en-ZA" dirty="0" smtClean="0"/>
              <a:t>be given </a:t>
            </a:r>
            <a:r>
              <a:rPr lang="en-ZA" dirty="0"/>
              <a:t>to sell on credit to new or repeat customers, </a:t>
            </a:r>
            <a:r>
              <a:rPr lang="en-ZA" dirty="0" smtClean="0"/>
              <a:t>to permit </a:t>
            </a:r>
            <a:r>
              <a:rPr lang="en-ZA" dirty="0"/>
              <a:t>the return of goods for credit, and to </a:t>
            </a:r>
            <a:r>
              <a:rPr lang="en-ZA" dirty="0" smtClean="0"/>
              <a:t>record payments </a:t>
            </a:r>
            <a:r>
              <a:rPr lang="en-ZA" dirty="0"/>
              <a:t>received.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4555021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Controls: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sz="2400" dirty="0"/>
              <a:t>The </a:t>
            </a:r>
            <a:r>
              <a:rPr lang="en-ZA" sz="2400" b="1" i="1" dirty="0"/>
              <a:t>segregation of functions </a:t>
            </a:r>
            <a:r>
              <a:rPr lang="en-ZA" sz="2400" dirty="0"/>
              <a:t>material is </a:t>
            </a:r>
            <a:r>
              <a:rPr lang="en-ZA" sz="2400" dirty="0" smtClean="0"/>
              <a:t>extremely important</a:t>
            </a:r>
            <a:r>
              <a:rPr lang="en-ZA" sz="2400" dirty="0"/>
              <a:t>. No one person should have the ability, </a:t>
            </a:r>
            <a:r>
              <a:rPr lang="en-ZA" sz="2400" dirty="0" smtClean="0"/>
              <a:t>let alone </a:t>
            </a:r>
            <a:r>
              <a:rPr lang="en-ZA" sz="2400" dirty="0"/>
              <a:t>the authority, to carry out a transaction </a:t>
            </a:r>
            <a:r>
              <a:rPr lang="en-ZA" sz="2400" dirty="0" smtClean="0"/>
              <a:t>from beginning </a:t>
            </a:r>
            <a:r>
              <a:rPr lang="en-ZA" sz="2400" dirty="0"/>
              <a:t>to end. </a:t>
            </a:r>
            <a:endParaRPr lang="en-ZA" sz="2400" dirty="0" smtClean="0"/>
          </a:p>
          <a:p>
            <a:r>
              <a:rPr lang="en-ZA" sz="2400" dirty="0" smtClean="0"/>
              <a:t>The </a:t>
            </a:r>
            <a:r>
              <a:rPr lang="en-ZA" sz="2400" dirty="0"/>
              <a:t>separation of </a:t>
            </a:r>
            <a:r>
              <a:rPr lang="en-ZA" sz="2400" i="1" dirty="0" smtClean="0"/>
              <a:t>authorization, recordkeeping</a:t>
            </a:r>
            <a:r>
              <a:rPr lang="en-ZA" sz="2400" i="1" dirty="0"/>
              <a:t>, </a:t>
            </a:r>
            <a:r>
              <a:rPr lang="en-ZA" sz="2400" dirty="0"/>
              <a:t>and </a:t>
            </a:r>
            <a:r>
              <a:rPr lang="en-ZA" sz="2400" i="1" dirty="0"/>
              <a:t>custody of assets </a:t>
            </a:r>
            <a:r>
              <a:rPr lang="en-ZA" sz="2400" dirty="0"/>
              <a:t>must </a:t>
            </a:r>
            <a:r>
              <a:rPr lang="en-ZA" sz="2400" dirty="0" smtClean="0"/>
              <a:t>be maintained</a:t>
            </a:r>
            <a:r>
              <a:rPr lang="en-ZA" sz="2400" dirty="0"/>
              <a:t>. </a:t>
            </a:r>
            <a:endParaRPr lang="en-ZA" sz="2400" dirty="0" smtClean="0"/>
          </a:p>
          <a:p>
            <a:r>
              <a:rPr lang="en-ZA" sz="2400" dirty="0" smtClean="0"/>
              <a:t>This </a:t>
            </a:r>
            <a:r>
              <a:rPr lang="en-ZA" sz="2400" dirty="0"/>
              <a:t>does not prevent fraud, but it </a:t>
            </a:r>
            <a:r>
              <a:rPr lang="en-ZA" sz="2400" dirty="0" smtClean="0"/>
              <a:t>does make </a:t>
            </a:r>
            <a:r>
              <a:rPr lang="en-ZA" sz="2400" dirty="0"/>
              <a:t>collusion necessary</a:t>
            </a:r>
            <a:r>
              <a:rPr lang="en-ZA" sz="2400" dirty="0" smtClean="0"/>
              <a:t>.</a:t>
            </a:r>
          </a:p>
          <a:p>
            <a:r>
              <a:rPr lang="en-ZA" sz="2400" dirty="0" smtClean="0"/>
              <a:t>Many </a:t>
            </a:r>
            <a:r>
              <a:rPr lang="en-ZA" sz="2400" dirty="0"/>
              <a:t>individuals </a:t>
            </a:r>
            <a:r>
              <a:rPr lang="en-ZA" sz="2400" dirty="0" smtClean="0"/>
              <a:t>who might </a:t>
            </a:r>
            <a:r>
              <a:rPr lang="en-ZA" sz="2400" dirty="0"/>
              <a:t>pull a scam on their own would not solicit </a:t>
            </a:r>
            <a:r>
              <a:rPr lang="en-ZA" sz="2400" dirty="0" smtClean="0"/>
              <a:t>the help </a:t>
            </a:r>
            <a:r>
              <a:rPr lang="en-ZA" sz="2400" dirty="0"/>
              <a:t>of someone else.</a:t>
            </a:r>
            <a:endParaRPr lang="en-ZA" sz="2400" dirty="0"/>
          </a:p>
        </p:txBody>
      </p:sp>
    </p:spTree>
    <p:extLst>
      <p:ext uri="{BB962C8B-B14F-4D97-AF65-F5344CB8AC3E}">
        <p14:creationId xmlns:p14="http://schemas.microsoft.com/office/powerpoint/2010/main" val="3633447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Controls: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sz="2800" dirty="0"/>
              <a:t>Although segregation of function is </a:t>
            </a:r>
            <a:r>
              <a:rPr lang="en-ZA" sz="2800" dirty="0" smtClean="0"/>
              <a:t>conceptually valid</a:t>
            </a:r>
            <a:r>
              <a:rPr lang="en-ZA" sz="2800" dirty="0"/>
              <a:t>, many firms are not able to separate </a:t>
            </a:r>
            <a:r>
              <a:rPr lang="en-ZA" sz="2800" dirty="0" smtClean="0"/>
              <a:t>all conflicting </a:t>
            </a:r>
            <a:r>
              <a:rPr lang="en-ZA" sz="2800" dirty="0"/>
              <a:t>duties. </a:t>
            </a:r>
            <a:endParaRPr lang="en-ZA" sz="2800" dirty="0" smtClean="0"/>
          </a:p>
          <a:p>
            <a:r>
              <a:rPr lang="en-ZA" sz="2800" dirty="0" smtClean="0"/>
              <a:t>The </a:t>
            </a:r>
            <a:r>
              <a:rPr lang="en-ZA" sz="2800" dirty="0"/>
              <a:t>alternative to </a:t>
            </a:r>
            <a:r>
              <a:rPr lang="en-ZA" sz="2800" dirty="0" smtClean="0"/>
              <a:t>adequate separation </a:t>
            </a:r>
            <a:r>
              <a:rPr lang="en-ZA" sz="2800" dirty="0"/>
              <a:t>of duties is increased </a:t>
            </a:r>
            <a:r>
              <a:rPr lang="en-ZA" sz="2800" b="1" i="1" dirty="0"/>
              <a:t>supervision</a:t>
            </a:r>
            <a:r>
              <a:rPr lang="en-ZA" sz="2800" dirty="0"/>
              <a:t>. </a:t>
            </a:r>
            <a:endParaRPr lang="en-ZA" sz="2800" dirty="0" smtClean="0"/>
          </a:p>
          <a:p>
            <a:r>
              <a:rPr lang="en-ZA" sz="2800" dirty="0" smtClean="0"/>
              <a:t>This</a:t>
            </a:r>
            <a:r>
              <a:rPr lang="en-ZA" sz="2800" dirty="0"/>
              <a:t> </a:t>
            </a:r>
            <a:r>
              <a:rPr lang="en-ZA" sz="2800" dirty="0" smtClean="0"/>
              <a:t>works </a:t>
            </a:r>
            <a:r>
              <a:rPr lang="en-ZA" sz="2800" dirty="0"/>
              <a:t>well in many small businesses where </a:t>
            </a:r>
            <a:r>
              <a:rPr lang="en-ZA" sz="2800" dirty="0" smtClean="0"/>
              <a:t>an owner/manager </a:t>
            </a:r>
            <a:r>
              <a:rPr lang="en-ZA" sz="2800" dirty="0"/>
              <a:t>is highly involved in the </a:t>
            </a:r>
            <a:r>
              <a:rPr lang="en-ZA" sz="2800" dirty="0" smtClean="0"/>
              <a:t>day-to-day operations</a:t>
            </a:r>
            <a:endParaRPr lang="en-ZA" sz="2800" dirty="0"/>
          </a:p>
        </p:txBody>
      </p:sp>
    </p:spTree>
    <p:extLst>
      <p:ext uri="{BB962C8B-B14F-4D97-AF65-F5344CB8AC3E}">
        <p14:creationId xmlns:p14="http://schemas.microsoft.com/office/powerpoint/2010/main" val="333121406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Controls: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sz="2400" dirty="0"/>
              <a:t>The discussion of the </a:t>
            </a:r>
            <a:r>
              <a:rPr lang="en-ZA" sz="2400" b="1" i="1" dirty="0"/>
              <a:t>accounting records</a:t>
            </a:r>
            <a:r>
              <a:rPr lang="en-ZA" sz="2400" dirty="0"/>
              <a:t>, and </a:t>
            </a:r>
            <a:r>
              <a:rPr lang="en-ZA" sz="2400" dirty="0" smtClean="0"/>
              <a:t>the related </a:t>
            </a:r>
            <a:r>
              <a:rPr lang="en-ZA" sz="2400" dirty="0"/>
              <a:t>controls, is particularly important. </a:t>
            </a:r>
            <a:endParaRPr lang="en-ZA" sz="2400" dirty="0" smtClean="0"/>
          </a:p>
          <a:p>
            <a:r>
              <a:rPr lang="en-ZA" sz="2400" dirty="0" smtClean="0"/>
              <a:t>You need to </a:t>
            </a:r>
            <a:r>
              <a:rPr lang="en-ZA" sz="2400" dirty="0"/>
              <a:t>know how the records “work.” Chapter 2</a:t>
            </a:r>
          </a:p>
          <a:p>
            <a:r>
              <a:rPr lang="en-ZA" sz="2400" dirty="0"/>
              <a:t>introduced the basic accounting documents. </a:t>
            </a:r>
            <a:endParaRPr lang="en-ZA" sz="2400" dirty="0" smtClean="0"/>
          </a:p>
          <a:p>
            <a:r>
              <a:rPr lang="en-ZA" sz="2400" dirty="0" smtClean="0"/>
              <a:t>In</a:t>
            </a:r>
            <a:r>
              <a:rPr lang="en-ZA" sz="2400" dirty="0"/>
              <a:t> </a:t>
            </a:r>
            <a:r>
              <a:rPr lang="en-ZA" sz="2400" dirty="0" smtClean="0"/>
              <a:t>discussing </a:t>
            </a:r>
            <a:r>
              <a:rPr lang="en-ZA" sz="2400" dirty="0"/>
              <a:t>control in the revenue cycle, </a:t>
            </a:r>
            <a:r>
              <a:rPr lang="en-ZA" sz="2400" dirty="0" smtClean="0"/>
              <a:t>specific attention </a:t>
            </a:r>
            <a:r>
              <a:rPr lang="en-ZA" sz="2400" dirty="0"/>
              <a:t>is paid to aspects of the records that serve </a:t>
            </a:r>
            <a:r>
              <a:rPr lang="en-ZA" sz="2400" dirty="0" smtClean="0"/>
              <a:t>to preserve </a:t>
            </a:r>
            <a:r>
              <a:rPr lang="en-ZA" sz="2400" dirty="0"/>
              <a:t>the </a:t>
            </a:r>
            <a:r>
              <a:rPr lang="en-ZA" sz="2400" b="1" i="1" dirty="0"/>
              <a:t>audit trail</a:t>
            </a:r>
            <a:r>
              <a:rPr lang="en-ZA" sz="2400" dirty="0"/>
              <a:t>. </a:t>
            </a:r>
            <a:endParaRPr lang="en-ZA" sz="2400" dirty="0" smtClean="0"/>
          </a:p>
          <a:p>
            <a:r>
              <a:rPr lang="en-ZA" sz="2400" dirty="0" smtClean="0"/>
              <a:t>NOTE: ask yourself </a:t>
            </a:r>
          </a:p>
          <a:p>
            <a:pPr lvl="1"/>
            <a:r>
              <a:rPr lang="en-ZA" sz="2000" dirty="0" smtClean="0"/>
              <a:t>why </a:t>
            </a:r>
            <a:r>
              <a:rPr lang="en-ZA" sz="2000" dirty="0"/>
              <a:t>things are done, what purpose is </a:t>
            </a:r>
            <a:r>
              <a:rPr lang="en-ZA" sz="2000" dirty="0" smtClean="0"/>
              <a:t>served, what </a:t>
            </a:r>
            <a:r>
              <a:rPr lang="en-ZA" sz="2000" dirty="0"/>
              <a:t>problems are </a:t>
            </a:r>
            <a:r>
              <a:rPr lang="en-ZA" sz="2000" dirty="0" smtClean="0"/>
              <a:t>prevented</a:t>
            </a:r>
            <a:r>
              <a:rPr lang="en-ZA" sz="2000" dirty="0"/>
              <a:t>.</a:t>
            </a:r>
            <a:endParaRPr lang="en-ZA" sz="2400" dirty="0"/>
          </a:p>
        </p:txBody>
      </p:sp>
    </p:spTree>
    <p:extLst>
      <p:ext uri="{BB962C8B-B14F-4D97-AF65-F5344CB8AC3E}">
        <p14:creationId xmlns:p14="http://schemas.microsoft.com/office/powerpoint/2010/main" val="410073070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Controls: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sz="2000" dirty="0"/>
              <a:t>It is easy to think of the need to lock up </a:t>
            </a:r>
            <a:r>
              <a:rPr lang="en-ZA" sz="2000" dirty="0" smtClean="0"/>
              <a:t>valuable</a:t>
            </a:r>
            <a:r>
              <a:rPr lang="en-ZA" sz="1400" dirty="0"/>
              <a:t> </a:t>
            </a:r>
            <a:r>
              <a:rPr lang="en-ZA" sz="2000" dirty="0" smtClean="0"/>
              <a:t>physical </a:t>
            </a:r>
            <a:r>
              <a:rPr lang="en-ZA" sz="2000" dirty="0"/>
              <a:t>assets. But it is just as important to </a:t>
            </a:r>
            <a:r>
              <a:rPr lang="en-ZA" sz="2000" dirty="0" smtClean="0"/>
              <a:t>secure the </a:t>
            </a:r>
            <a:r>
              <a:rPr lang="en-ZA" sz="2000" dirty="0"/>
              <a:t>organization’s records. </a:t>
            </a:r>
            <a:endParaRPr lang="en-ZA" sz="2000" dirty="0" smtClean="0"/>
          </a:p>
          <a:p>
            <a:r>
              <a:rPr lang="en-ZA" sz="2000" b="1" i="1" dirty="0" smtClean="0"/>
              <a:t>Access </a:t>
            </a:r>
            <a:r>
              <a:rPr lang="en-ZA" sz="2000" b="1" i="1" dirty="0"/>
              <a:t>controls </a:t>
            </a:r>
            <a:r>
              <a:rPr lang="en-ZA" sz="2000" dirty="0"/>
              <a:t>refer </a:t>
            </a:r>
            <a:r>
              <a:rPr lang="en-ZA" sz="2000" dirty="0" smtClean="0"/>
              <a:t>to both</a:t>
            </a:r>
            <a:r>
              <a:rPr lang="en-ZA" sz="2000" dirty="0"/>
              <a:t>. </a:t>
            </a:r>
            <a:endParaRPr lang="en-ZA" sz="2000" dirty="0" smtClean="0"/>
          </a:p>
          <a:p>
            <a:r>
              <a:rPr lang="en-ZA" sz="2000" dirty="0" smtClean="0"/>
              <a:t>And </a:t>
            </a:r>
            <a:r>
              <a:rPr lang="en-ZA" sz="2000" dirty="0"/>
              <a:t>depending on the types of goods a </a:t>
            </a:r>
            <a:r>
              <a:rPr lang="en-ZA" sz="2000" dirty="0" smtClean="0"/>
              <a:t>firm handles</a:t>
            </a:r>
            <a:r>
              <a:rPr lang="en-ZA" sz="2000" dirty="0"/>
              <a:t>, unauthorized access to the </a:t>
            </a:r>
            <a:r>
              <a:rPr lang="en-ZA" sz="2000" dirty="0" smtClean="0"/>
              <a:t>accounting records </a:t>
            </a:r>
            <a:r>
              <a:rPr lang="en-ZA" sz="2000" dirty="0"/>
              <a:t>may be a greater risk than access to </a:t>
            </a:r>
            <a:r>
              <a:rPr lang="en-ZA" sz="2000" dirty="0" smtClean="0"/>
              <a:t>the physical </a:t>
            </a:r>
            <a:r>
              <a:rPr lang="en-ZA" sz="2000" dirty="0"/>
              <a:t>assets.</a:t>
            </a:r>
          </a:p>
          <a:p>
            <a:r>
              <a:rPr lang="en-ZA" sz="2000" dirty="0"/>
              <a:t>One of the good things about a manual system is </a:t>
            </a:r>
            <a:r>
              <a:rPr lang="en-ZA" sz="2000" dirty="0" smtClean="0"/>
              <a:t>the frequency </a:t>
            </a:r>
            <a:r>
              <a:rPr lang="en-ZA" sz="2000" dirty="0"/>
              <a:t>with which one part of the system </a:t>
            </a:r>
            <a:r>
              <a:rPr lang="en-ZA" sz="2000" i="1" dirty="0" smtClean="0"/>
              <a:t>checks up </a:t>
            </a:r>
            <a:r>
              <a:rPr lang="en-ZA" sz="2000" i="1" dirty="0"/>
              <a:t>on another </a:t>
            </a:r>
            <a:r>
              <a:rPr lang="en-ZA" sz="2000" dirty="0"/>
              <a:t>and can therefore catch errors. </a:t>
            </a:r>
            <a:endParaRPr lang="en-ZA" sz="2000" dirty="0" smtClean="0"/>
          </a:p>
          <a:p>
            <a:r>
              <a:rPr lang="en-ZA" sz="2000" dirty="0" smtClean="0"/>
              <a:t>The</a:t>
            </a:r>
            <a:r>
              <a:rPr lang="en-ZA" sz="2000" dirty="0"/>
              <a:t> </a:t>
            </a:r>
            <a:r>
              <a:rPr lang="en-ZA" sz="2000" dirty="0" smtClean="0"/>
              <a:t>importance </a:t>
            </a:r>
            <a:r>
              <a:rPr lang="en-ZA" sz="2000" dirty="0"/>
              <a:t>of </a:t>
            </a:r>
            <a:r>
              <a:rPr lang="en-ZA" sz="2000" b="1" i="1" dirty="0"/>
              <a:t>independent </a:t>
            </a:r>
            <a:r>
              <a:rPr lang="en-ZA" sz="2000" b="1" i="1" dirty="0" smtClean="0"/>
              <a:t>verification:</a:t>
            </a:r>
            <a:endParaRPr lang="en-ZA" sz="2000" dirty="0"/>
          </a:p>
        </p:txBody>
      </p:sp>
    </p:spTree>
    <p:extLst>
      <p:ext uri="{BB962C8B-B14F-4D97-AF65-F5344CB8AC3E}">
        <p14:creationId xmlns:p14="http://schemas.microsoft.com/office/powerpoint/2010/main" val="214953425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6323944"/>
              </p:ext>
            </p:extLst>
          </p:nvPr>
        </p:nvGraphicFramePr>
        <p:xfrm>
          <a:off x="228600" y="629786"/>
          <a:ext cx="7799784" cy="56186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Bitmap Image" r:id="rId3" imgW="6095238" imgH="4390476" progId="PBrush">
                  <p:embed/>
                </p:oleObj>
              </mc:Choice>
              <mc:Fallback>
                <p:oleObj name="Bitmap Image" r:id="rId3" imgW="6095238" imgH="4390476" progId="PBrush">
                  <p:embed/>
                  <p:pic>
                    <p:nvPicPr>
                      <p:cNvPr id="2050" name="Object 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629786"/>
                        <a:ext cx="7799784" cy="561861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6713022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Computer-Based Accounting Systems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sz="2400" dirty="0"/>
              <a:t>In its simplest form, </a:t>
            </a:r>
            <a:r>
              <a:rPr lang="en-ZA" sz="2400" b="1" dirty="0"/>
              <a:t>automation</a:t>
            </a:r>
            <a:r>
              <a:rPr lang="en-ZA" sz="2400" dirty="0"/>
              <a:t>, </a:t>
            </a:r>
            <a:r>
              <a:rPr lang="en-ZA" sz="2400" dirty="0" smtClean="0"/>
              <a:t>technology can </a:t>
            </a:r>
            <a:r>
              <a:rPr lang="en-ZA" sz="2400" dirty="0"/>
              <a:t>be used to increase the efficiency and/or effectiveness </a:t>
            </a:r>
            <a:r>
              <a:rPr lang="en-ZA" sz="2400" dirty="0" smtClean="0"/>
              <a:t>of tasks</a:t>
            </a:r>
            <a:r>
              <a:rPr lang="en-ZA" sz="2400" dirty="0"/>
              <a:t>. </a:t>
            </a:r>
            <a:endParaRPr lang="en-ZA" sz="2400" dirty="0" smtClean="0"/>
          </a:p>
          <a:p>
            <a:r>
              <a:rPr lang="en-ZA" sz="2400" dirty="0" smtClean="0"/>
              <a:t>In </a:t>
            </a:r>
            <a:r>
              <a:rPr lang="en-ZA" sz="2400" dirty="0"/>
              <a:t>these cases, technology does the same things that </a:t>
            </a:r>
            <a:r>
              <a:rPr lang="en-ZA" sz="2400" dirty="0" smtClean="0"/>
              <a:t>are done </a:t>
            </a:r>
            <a:r>
              <a:rPr lang="en-ZA" sz="2400" dirty="0"/>
              <a:t>in a fully manual system. </a:t>
            </a:r>
            <a:endParaRPr lang="en-ZA" sz="2400" dirty="0" smtClean="0"/>
          </a:p>
          <a:p>
            <a:r>
              <a:rPr lang="en-ZA" sz="2400" dirty="0" smtClean="0"/>
              <a:t>At </a:t>
            </a:r>
            <a:r>
              <a:rPr lang="en-ZA" sz="2400" dirty="0"/>
              <a:t>the other extreme, </a:t>
            </a:r>
            <a:r>
              <a:rPr lang="en-ZA" sz="2400" dirty="0" smtClean="0"/>
              <a:t>business processes </a:t>
            </a:r>
            <a:r>
              <a:rPr lang="en-ZA" sz="2400" dirty="0"/>
              <a:t>and work flow are thoroughly examined </a:t>
            </a:r>
            <a:r>
              <a:rPr lang="en-ZA" sz="2400" dirty="0" smtClean="0"/>
              <a:t>and </a:t>
            </a:r>
            <a:r>
              <a:rPr lang="en-ZA" sz="2400" b="1" dirty="0" smtClean="0"/>
              <a:t>reengineered</a:t>
            </a:r>
            <a:r>
              <a:rPr lang="en-ZA" sz="2400" dirty="0"/>
              <a:t>. </a:t>
            </a:r>
            <a:endParaRPr lang="en-ZA" sz="2400" dirty="0" smtClean="0"/>
          </a:p>
          <a:p>
            <a:r>
              <a:rPr lang="en-ZA" sz="2400" dirty="0" smtClean="0"/>
              <a:t>A </a:t>
            </a:r>
            <a:r>
              <a:rPr lang="en-ZA" sz="2400" dirty="0"/>
              <a:t>key concept behind reengineering is </a:t>
            </a:r>
            <a:r>
              <a:rPr lang="en-ZA" sz="2400" dirty="0" smtClean="0"/>
              <a:t>the identification </a:t>
            </a:r>
            <a:r>
              <a:rPr lang="en-ZA" sz="2400" dirty="0"/>
              <a:t>and elimination of tasks that do not make </a:t>
            </a:r>
            <a:r>
              <a:rPr lang="en-ZA" sz="2400" dirty="0" smtClean="0"/>
              <a:t>a difference</a:t>
            </a:r>
            <a:r>
              <a:rPr lang="en-ZA" sz="2400" dirty="0"/>
              <a:t>, </a:t>
            </a:r>
            <a:r>
              <a:rPr lang="en-ZA" sz="2400" i="1" dirty="0"/>
              <a:t>non-value-added </a:t>
            </a:r>
            <a:r>
              <a:rPr lang="en-ZA" sz="2400" dirty="0"/>
              <a:t>tasks</a:t>
            </a:r>
            <a:endParaRPr lang="en-ZA" sz="2400" dirty="0"/>
          </a:p>
        </p:txBody>
      </p:sp>
    </p:spTree>
    <p:extLst>
      <p:ext uri="{BB962C8B-B14F-4D97-AF65-F5344CB8AC3E}">
        <p14:creationId xmlns:p14="http://schemas.microsoft.com/office/powerpoint/2010/main" val="33000948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Introduction: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/>
              <a:t>The first section of the chapter provides an overview of the revenue cycle presented as a</a:t>
            </a:r>
          </a:p>
          <a:p>
            <a:pPr marL="0" indent="0">
              <a:buNone/>
            </a:pPr>
            <a:r>
              <a:rPr lang="en-ZA" b="1" i="1" dirty="0"/>
              <a:t> </a:t>
            </a:r>
            <a:r>
              <a:rPr lang="en-ZA" b="1" i="1" dirty="0" smtClean="0"/>
              <a:t>  manual </a:t>
            </a:r>
            <a:r>
              <a:rPr lang="en-ZA" dirty="0"/>
              <a:t>system. </a:t>
            </a:r>
            <a:endParaRPr lang="en-ZA" dirty="0" smtClean="0"/>
          </a:p>
          <a:p>
            <a:r>
              <a:rPr lang="en-ZA" dirty="0" smtClean="0"/>
              <a:t>The </a:t>
            </a:r>
            <a:r>
              <a:rPr lang="en-ZA" dirty="0"/>
              <a:t>second section examines various ways to </a:t>
            </a:r>
            <a:r>
              <a:rPr lang="en-ZA" b="1" i="1" dirty="0"/>
              <a:t>computerize </a:t>
            </a:r>
            <a:r>
              <a:rPr lang="en-ZA" dirty="0"/>
              <a:t>this effort, </a:t>
            </a:r>
            <a:r>
              <a:rPr lang="en-ZA" dirty="0" smtClean="0"/>
              <a:t>from traditional </a:t>
            </a:r>
            <a:r>
              <a:rPr lang="en-ZA" dirty="0"/>
              <a:t>data processing to process reengineering</a:t>
            </a:r>
            <a:r>
              <a:rPr lang="en-ZA" dirty="0" smtClean="0"/>
              <a:t>.</a:t>
            </a:r>
          </a:p>
          <a:p>
            <a:r>
              <a:rPr lang="en-ZA" dirty="0" smtClean="0"/>
              <a:t> </a:t>
            </a:r>
            <a:r>
              <a:rPr lang="en-ZA" dirty="0"/>
              <a:t>The last section </a:t>
            </a:r>
            <a:r>
              <a:rPr lang="en-ZA" dirty="0" smtClean="0"/>
              <a:t>considers microcomputer </a:t>
            </a:r>
            <a:r>
              <a:rPr lang="en-ZA" dirty="0"/>
              <a:t>systems and </a:t>
            </a:r>
            <a:r>
              <a:rPr lang="en-ZA" b="1" i="1" dirty="0"/>
              <a:t>control implications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4122654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Objectives: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sz="1800" dirty="0"/>
              <a:t>to recognize the </a:t>
            </a:r>
            <a:r>
              <a:rPr lang="en-ZA" sz="1800" b="1" dirty="0"/>
              <a:t>fundamental tasks </a:t>
            </a:r>
            <a:r>
              <a:rPr lang="en-ZA" sz="1800" dirty="0"/>
              <a:t>that must be </a:t>
            </a:r>
            <a:r>
              <a:rPr lang="en-ZA" sz="1800" dirty="0" smtClean="0"/>
              <a:t>performed;</a:t>
            </a:r>
            <a:endParaRPr lang="en-ZA" sz="1800" dirty="0"/>
          </a:p>
          <a:p>
            <a:r>
              <a:rPr lang="en-ZA" sz="1800" dirty="0" smtClean="0"/>
              <a:t>to </a:t>
            </a:r>
            <a:r>
              <a:rPr lang="en-ZA" sz="1800" dirty="0"/>
              <a:t>be able to identify the </a:t>
            </a:r>
            <a:r>
              <a:rPr lang="en-ZA" sz="1800" b="1" dirty="0"/>
              <a:t>functional departments </a:t>
            </a:r>
            <a:r>
              <a:rPr lang="en-ZA" sz="1800" dirty="0" smtClean="0"/>
              <a:t>involved;</a:t>
            </a:r>
            <a:endParaRPr lang="en-ZA" sz="1800" dirty="0"/>
          </a:p>
          <a:p>
            <a:r>
              <a:rPr lang="en-ZA" sz="1800" dirty="0" smtClean="0"/>
              <a:t>to </a:t>
            </a:r>
            <a:r>
              <a:rPr lang="en-ZA" sz="1800" dirty="0"/>
              <a:t>trace the </a:t>
            </a:r>
            <a:r>
              <a:rPr lang="en-ZA" sz="1800" b="1" dirty="0"/>
              <a:t>flow of revenue transactions </a:t>
            </a:r>
            <a:r>
              <a:rPr lang="en-ZA" sz="1800" dirty="0"/>
              <a:t>through the organization;</a:t>
            </a:r>
          </a:p>
          <a:p>
            <a:r>
              <a:rPr lang="en-ZA" sz="1800" dirty="0" smtClean="0"/>
              <a:t>to </a:t>
            </a:r>
            <a:r>
              <a:rPr lang="en-ZA" sz="1800" dirty="0"/>
              <a:t>be able to specify the documents, journals, and accounts that provide audit trails,</a:t>
            </a:r>
          </a:p>
          <a:p>
            <a:r>
              <a:rPr lang="en-ZA" sz="1800" dirty="0"/>
              <a:t>promote the maintenance of historical records, support internal decision making, </a:t>
            </a:r>
            <a:r>
              <a:rPr lang="en-ZA" sz="1800" dirty="0" smtClean="0"/>
              <a:t>and sustain </a:t>
            </a:r>
            <a:r>
              <a:rPr lang="en-ZA" sz="1800" b="1" dirty="0"/>
              <a:t>financial reporting</a:t>
            </a:r>
            <a:r>
              <a:rPr lang="en-ZA" sz="1800" dirty="0"/>
              <a:t>;</a:t>
            </a:r>
          </a:p>
          <a:p>
            <a:r>
              <a:rPr lang="en-ZA" sz="1800" dirty="0" smtClean="0"/>
              <a:t>to </a:t>
            </a:r>
            <a:r>
              <a:rPr lang="en-ZA" sz="1800" dirty="0"/>
              <a:t>understand the risks associated with the revenue cycle and to recognize the </a:t>
            </a:r>
            <a:r>
              <a:rPr lang="en-ZA" sz="1800" b="1" dirty="0" smtClean="0"/>
              <a:t>controls that </a:t>
            </a:r>
            <a:r>
              <a:rPr lang="en-ZA" sz="1800" b="1" dirty="0"/>
              <a:t>reduce these risks</a:t>
            </a:r>
            <a:r>
              <a:rPr lang="en-ZA" sz="1800" dirty="0"/>
              <a:t>; and</a:t>
            </a:r>
          </a:p>
          <a:p>
            <a:r>
              <a:rPr lang="en-ZA" sz="1800" dirty="0" smtClean="0"/>
              <a:t>to </a:t>
            </a:r>
            <a:r>
              <a:rPr lang="en-ZA" sz="1800" dirty="0"/>
              <a:t>be aware of the operational and control implications of technology used </a:t>
            </a:r>
            <a:r>
              <a:rPr lang="en-ZA" sz="1800" dirty="0" smtClean="0"/>
              <a:t>to automate </a:t>
            </a:r>
            <a:r>
              <a:rPr lang="en-ZA" sz="1800" dirty="0"/>
              <a:t>and reengineer the revenue cycle</a:t>
            </a:r>
            <a:endParaRPr lang="en-ZA" sz="1800" dirty="0"/>
          </a:p>
        </p:txBody>
      </p:sp>
    </p:spTree>
    <p:extLst>
      <p:ext uri="{BB962C8B-B14F-4D97-AF65-F5344CB8AC3E}">
        <p14:creationId xmlns:p14="http://schemas.microsoft.com/office/powerpoint/2010/main" val="14745084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9" y="811906"/>
            <a:ext cx="7547206" cy="50796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873401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DFD of Sales Order Processing System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How many processes?</a:t>
            </a:r>
          </a:p>
          <a:p>
            <a:pPr lvl="1"/>
            <a:r>
              <a:rPr lang="en-ZA" dirty="0" smtClean="0"/>
              <a:t>What is happening in each process?</a:t>
            </a:r>
          </a:p>
          <a:p>
            <a:r>
              <a:rPr lang="en-ZA" dirty="0" smtClean="0"/>
              <a:t>Data stores?</a:t>
            </a:r>
          </a:p>
          <a:p>
            <a:r>
              <a:rPr lang="en-ZA" dirty="0" smtClean="0"/>
              <a:t>Entities?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5712306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340" y="930480"/>
            <a:ext cx="7483005" cy="52204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225136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Sales Return </a:t>
            </a:r>
            <a:r>
              <a:rPr lang="en-US" dirty="0" smtClean="0"/>
              <a:t>Procedures: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/>
              <a:t>How many processes?</a:t>
            </a:r>
          </a:p>
          <a:p>
            <a:pPr lvl="1"/>
            <a:r>
              <a:rPr lang="en-ZA" dirty="0"/>
              <a:t>What is happening in each process?</a:t>
            </a:r>
          </a:p>
          <a:p>
            <a:r>
              <a:rPr lang="en-ZA" dirty="0"/>
              <a:t>Data stores?</a:t>
            </a:r>
          </a:p>
          <a:p>
            <a:r>
              <a:rPr lang="en-ZA" dirty="0"/>
              <a:t>Entities?</a:t>
            </a:r>
          </a:p>
          <a:p>
            <a:pPr marL="0" indent="0">
              <a:buNone/>
            </a:pP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0163809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755576" y="836712"/>
            <a:ext cx="6819900" cy="51339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117632308"/>
      </p:ext>
    </p:extLst>
  </p:cSld>
  <p:clrMapOvr>
    <a:masterClrMapping/>
  </p:clrMapOvr>
</p:sld>
</file>

<file path=ppt/theme/theme1.xml><?xml version="1.0" encoding="utf-8"?>
<a:theme xmlns:a="http://schemas.openxmlformats.org/drawingml/2006/main" name="Ch3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Ch3</Template>
  <TotalTime>1243</TotalTime>
  <Words>1260</Words>
  <Application>Microsoft Office PowerPoint</Application>
  <PresentationFormat>On-screen Show (4:3)</PresentationFormat>
  <Paragraphs>137</Paragraphs>
  <Slides>26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2" baseType="lpstr">
      <vt:lpstr>Arial</vt:lpstr>
      <vt:lpstr>ＭＳ Ｐゴシック</vt:lpstr>
      <vt:lpstr>Times New Roman</vt:lpstr>
      <vt:lpstr>Wingdings</vt:lpstr>
      <vt:lpstr>Ch3</vt:lpstr>
      <vt:lpstr>Bitmap Image</vt:lpstr>
      <vt:lpstr> </vt:lpstr>
      <vt:lpstr>Background:</vt:lpstr>
      <vt:lpstr>Introduction:</vt:lpstr>
      <vt:lpstr>Objectives:</vt:lpstr>
      <vt:lpstr>PowerPoint Presentation</vt:lpstr>
      <vt:lpstr>DFD of Sales Order Processing System</vt:lpstr>
      <vt:lpstr>PowerPoint Presentation</vt:lpstr>
      <vt:lpstr>Sales Return Procedures:</vt:lpstr>
      <vt:lpstr>PowerPoint Presentation</vt:lpstr>
      <vt:lpstr>DFD of Cash Receipts Procedure</vt:lpstr>
      <vt:lpstr>The next two slides:</vt:lpstr>
      <vt:lpstr>PowerPoint Presentation</vt:lpstr>
      <vt:lpstr>PowerPoint Presentation</vt:lpstr>
      <vt:lpstr> Sales Order Processing</vt:lpstr>
      <vt:lpstr> Sales Order Processing</vt:lpstr>
      <vt:lpstr> Sales Order Processing</vt:lpstr>
      <vt:lpstr>Rest of Chapter:</vt:lpstr>
      <vt:lpstr>Sales Returns</vt:lpstr>
      <vt:lpstr>Cash Receipts System</vt:lpstr>
      <vt:lpstr>Revenue Cycle Controls</vt:lpstr>
      <vt:lpstr>Controls:</vt:lpstr>
      <vt:lpstr>Controls:</vt:lpstr>
      <vt:lpstr>Controls:</vt:lpstr>
      <vt:lpstr>Controls:</vt:lpstr>
      <vt:lpstr>PowerPoint Presentation</vt:lpstr>
      <vt:lpstr>Computer-Based Accounting Systems</vt:lpstr>
    </vt:vector>
  </TitlesOfParts>
  <Company>Unizulu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Organizing Data</dc:title>
  <dc:creator>F Nel</dc:creator>
  <cp:lastModifiedBy>Barend Frederik Nel</cp:lastModifiedBy>
  <cp:revision>89</cp:revision>
  <cp:lastPrinted>1601-01-01T00:00:00Z</cp:lastPrinted>
  <dcterms:created xsi:type="dcterms:W3CDTF">2013-06-30T08:46:22Z</dcterms:created>
  <dcterms:modified xsi:type="dcterms:W3CDTF">2017-09-11T20:30:21Z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4</vt:i4>
  </property>
</Properties>
</file>