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38"/>
  </p:notesMasterIdLst>
  <p:sldIdLst>
    <p:sldId id="256" r:id="rId2"/>
    <p:sldId id="257" r:id="rId3"/>
    <p:sldId id="272" r:id="rId4"/>
    <p:sldId id="273" r:id="rId5"/>
    <p:sldId id="274" r:id="rId6"/>
    <p:sldId id="275" r:id="rId7"/>
    <p:sldId id="258" r:id="rId8"/>
    <p:sldId id="259" r:id="rId9"/>
    <p:sldId id="276" r:id="rId10"/>
    <p:sldId id="277" r:id="rId11"/>
    <p:sldId id="261" r:id="rId12"/>
    <p:sldId id="280" r:id="rId13"/>
    <p:sldId id="260" r:id="rId14"/>
    <p:sldId id="278" r:id="rId15"/>
    <p:sldId id="279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81" r:id="rId24"/>
    <p:sldId id="282" r:id="rId25"/>
    <p:sldId id="269" r:id="rId26"/>
    <p:sldId id="270" r:id="rId27"/>
    <p:sldId id="283" r:id="rId28"/>
    <p:sldId id="284" r:id="rId29"/>
    <p:sldId id="285" r:id="rId30"/>
    <p:sldId id="286" r:id="rId31"/>
    <p:sldId id="287" r:id="rId32"/>
    <p:sldId id="271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6583" autoAdjust="0"/>
  </p:normalViewPr>
  <p:slideViewPr>
    <p:cSldViewPr>
      <p:cViewPr varScale="1">
        <p:scale>
          <a:sx n="73" d="100"/>
          <a:sy n="73" d="100"/>
        </p:scale>
        <p:origin x="12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endParaRPr lang="en-US" sz="28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284984"/>
            <a:ext cx="5544616" cy="1872208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dirty="0" smtClean="0"/>
              <a:t>       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My Notes</a:t>
            </a:r>
            <a:endParaRPr lang="en-US" sz="24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endParaRPr lang="en-US" sz="4000" b="1" dirty="0">
              <a:solidFill>
                <a:schemeClr val="tx2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781" y="1274971"/>
            <a:ext cx="508635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6109029"/>
              </p:ext>
            </p:extLst>
          </p:nvPr>
        </p:nvGraphicFramePr>
        <p:xfrm>
          <a:off x="709186" y="764704"/>
          <a:ext cx="6959157" cy="557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Bitmap Image" r:id="rId3" imgW="5266667" imgH="4219048" progId="PBrush">
                  <p:embed/>
                </p:oleObj>
              </mc:Choice>
              <mc:Fallback>
                <p:oleObj name="Bitmap Image" r:id="rId3" imgW="5266667" imgH="4219048" progId="PBrush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186" y="764704"/>
                        <a:ext cx="6959157" cy="55753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6324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Computer Ethics: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The analysis of the nature and social impact of Comp Tech and the corresponding formulation and justification of policies for the ethical use of technology:</a:t>
            </a:r>
          </a:p>
          <a:p>
            <a:pPr lvl="1"/>
            <a:r>
              <a:rPr lang="en-ZA" dirty="0" smtClean="0"/>
              <a:t>Privacy</a:t>
            </a:r>
          </a:p>
          <a:p>
            <a:pPr lvl="1"/>
            <a:r>
              <a:rPr lang="en-ZA" dirty="0" smtClean="0"/>
              <a:t>Security</a:t>
            </a:r>
          </a:p>
          <a:p>
            <a:pPr lvl="1"/>
            <a:r>
              <a:rPr lang="en-ZA" dirty="0" smtClean="0"/>
              <a:t>Ownership</a:t>
            </a:r>
          </a:p>
          <a:p>
            <a:pPr lvl="1"/>
            <a:r>
              <a:rPr lang="en-ZA" dirty="0" smtClean="0"/>
              <a:t>Equity of access</a:t>
            </a:r>
          </a:p>
          <a:p>
            <a:pPr lvl="1"/>
            <a:r>
              <a:rPr lang="en-ZA" dirty="0" smtClean="0"/>
              <a:t>Environmental issues + AI</a:t>
            </a:r>
          </a:p>
          <a:p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092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Computer ethics: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Three levels :</a:t>
            </a:r>
          </a:p>
          <a:p>
            <a:r>
              <a:rPr lang="en-ZA" i="1" dirty="0" smtClean="0"/>
              <a:t>pop</a:t>
            </a:r>
            <a:r>
              <a:rPr lang="en-ZA" i="1" dirty="0"/>
              <a:t>, para</a:t>
            </a:r>
            <a:r>
              <a:rPr lang="en-ZA" dirty="0"/>
              <a:t>, </a:t>
            </a:r>
            <a:r>
              <a:rPr lang="en-ZA" dirty="0" smtClean="0"/>
              <a:t>and </a:t>
            </a:r>
            <a:r>
              <a:rPr lang="en-ZA" i="1" dirty="0" smtClean="0"/>
              <a:t>theoretical </a:t>
            </a:r>
            <a:r>
              <a:rPr lang="en-ZA" dirty="0"/>
              <a:t>computer ethics</a:t>
            </a:r>
            <a:r>
              <a:rPr lang="en-ZA" dirty="0" smtClean="0"/>
              <a:t>.</a:t>
            </a:r>
          </a:p>
          <a:p>
            <a:r>
              <a:rPr lang="en-ZA" b="1" dirty="0" smtClean="0"/>
              <a:t>Pop</a:t>
            </a:r>
            <a:r>
              <a:rPr lang="en-ZA" dirty="0" smtClean="0"/>
              <a:t>: the exposure to stories and reports found in the popular media regarding the good and bad ramifications of IT</a:t>
            </a:r>
          </a:p>
          <a:p>
            <a:r>
              <a:rPr lang="en-ZA" b="1" dirty="0" smtClean="0"/>
              <a:t>Para</a:t>
            </a:r>
            <a:r>
              <a:rPr lang="en-ZA" dirty="0" smtClean="0"/>
              <a:t>: real interest, and ask for some skills and knowledge in the field</a:t>
            </a:r>
          </a:p>
          <a:p>
            <a:r>
              <a:rPr lang="en-ZA" dirty="0" smtClean="0"/>
              <a:t>Theoretical: research on different topics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435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SOX Section </a:t>
            </a:r>
            <a:r>
              <a:rPr lang="en-ZA" dirty="0" smtClean="0"/>
              <a:t>406/King III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Ethical </a:t>
            </a:r>
            <a:r>
              <a:rPr lang="en-ZA" dirty="0"/>
              <a:t>issues applying specifically to executives and financial officers of a </a:t>
            </a:r>
            <a:r>
              <a:rPr lang="en-ZA" dirty="0" smtClean="0"/>
              <a:t>company. (A </a:t>
            </a:r>
            <a:r>
              <a:rPr lang="en-ZA" dirty="0"/>
              <a:t>company’s code of ethics should apply to all </a:t>
            </a:r>
            <a:r>
              <a:rPr lang="en-ZA" dirty="0" smtClean="0"/>
              <a:t>employees):</a:t>
            </a:r>
            <a:endParaRPr lang="en-ZA" dirty="0"/>
          </a:p>
          <a:p>
            <a:pPr lvl="1"/>
            <a:r>
              <a:rPr lang="en-ZA" dirty="0"/>
              <a:t>Conflict of interest</a:t>
            </a:r>
          </a:p>
          <a:p>
            <a:pPr lvl="1"/>
            <a:r>
              <a:rPr lang="en-ZA" dirty="0"/>
              <a:t>Full and fair disclosure</a:t>
            </a:r>
          </a:p>
          <a:p>
            <a:pPr lvl="1"/>
            <a:r>
              <a:rPr lang="en-ZA" dirty="0"/>
              <a:t>Legal compliance</a:t>
            </a:r>
          </a:p>
          <a:p>
            <a:pPr lvl="1"/>
            <a:r>
              <a:rPr lang="en-ZA" dirty="0"/>
              <a:t>Internal reporting of code violations</a:t>
            </a:r>
          </a:p>
          <a:p>
            <a:pPr lvl="1"/>
            <a:r>
              <a:rPr lang="en-ZA" dirty="0"/>
              <a:t>Accountability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8533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Fraud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One of the reasons, though not the only one, for the </a:t>
            </a:r>
            <a:r>
              <a:rPr lang="en-ZA" dirty="0" smtClean="0"/>
              <a:t>discussion of </a:t>
            </a:r>
            <a:r>
              <a:rPr lang="en-ZA" dirty="0"/>
              <a:t>ethics is the reality of its </a:t>
            </a:r>
            <a:r>
              <a:rPr lang="en-ZA" b="1" dirty="0"/>
              <a:t>absence</a:t>
            </a:r>
            <a:r>
              <a:rPr lang="en-ZA" dirty="0"/>
              <a:t>. </a:t>
            </a:r>
            <a:endParaRPr lang="en-ZA" dirty="0" smtClean="0"/>
          </a:p>
          <a:p>
            <a:r>
              <a:rPr lang="en-ZA" dirty="0" smtClean="0"/>
              <a:t>Reports </a:t>
            </a:r>
            <a:r>
              <a:rPr lang="en-ZA" dirty="0"/>
              <a:t>of </a:t>
            </a:r>
            <a:r>
              <a:rPr lang="en-ZA" dirty="0" smtClean="0"/>
              <a:t>various occurrences </a:t>
            </a:r>
            <a:r>
              <a:rPr lang="en-ZA" dirty="0"/>
              <a:t>of fraudulent </a:t>
            </a:r>
            <a:r>
              <a:rPr lang="en-ZA" dirty="0" smtClean="0"/>
              <a:t>behaviour </a:t>
            </a:r>
            <a:r>
              <a:rPr lang="en-ZA" dirty="0"/>
              <a:t>are commonplace in </a:t>
            </a:r>
            <a:r>
              <a:rPr lang="en-ZA" dirty="0" smtClean="0"/>
              <a:t>the press</a:t>
            </a:r>
            <a:r>
              <a:rPr lang="en-ZA" dirty="0"/>
              <a:t>. It appears that </a:t>
            </a:r>
            <a:r>
              <a:rPr lang="en-ZA" b="1" i="1" dirty="0"/>
              <a:t>fraud </a:t>
            </a:r>
            <a:r>
              <a:rPr lang="en-ZA" dirty="0"/>
              <a:t>is </a:t>
            </a:r>
            <a:r>
              <a:rPr lang="en-ZA" dirty="0" smtClean="0"/>
              <a:t>widespread/endemic. </a:t>
            </a:r>
          </a:p>
          <a:p>
            <a:r>
              <a:rPr lang="en-ZA" dirty="0" smtClean="0"/>
              <a:t>Two </a:t>
            </a:r>
            <a:r>
              <a:rPr lang="en-ZA" dirty="0"/>
              <a:t>types of </a:t>
            </a:r>
            <a:r>
              <a:rPr lang="en-ZA" dirty="0" smtClean="0"/>
              <a:t>fraud</a:t>
            </a:r>
          </a:p>
          <a:p>
            <a:pPr lvl="1"/>
            <a:r>
              <a:rPr lang="en-ZA" dirty="0" smtClean="0"/>
              <a:t> </a:t>
            </a:r>
            <a:r>
              <a:rPr lang="en-ZA" i="1" dirty="0"/>
              <a:t>management fraud </a:t>
            </a:r>
            <a:r>
              <a:rPr lang="en-ZA" dirty="0"/>
              <a:t>and </a:t>
            </a:r>
            <a:r>
              <a:rPr lang="en-ZA" i="1" dirty="0"/>
              <a:t>employee fraud</a:t>
            </a:r>
            <a:r>
              <a:rPr lang="en-ZA" dirty="0"/>
              <a:t>,</a:t>
            </a:r>
          </a:p>
          <a:p>
            <a:r>
              <a:rPr lang="en-ZA" dirty="0"/>
              <a:t>and </a:t>
            </a:r>
            <a:r>
              <a:rPr lang="en-ZA" dirty="0" smtClean="0"/>
              <a:t>several </a:t>
            </a:r>
            <a:r>
              <a:rPr lang="en-ZA" dirty="0"/>
              <a:t>motivating factors.</a:t>
            </a:r>
          </a:p>
        </p:txBody>
      </p:sp>
    </p:spTree>
    <p:extLst>
      <p:ext uri="{BB962C8B-B14F-4D97-AF65-F5344CB8AC3E}">
        <p14:creationId xmlns:p14="http://schemas.microsoft.com/office/powerpoint/2010/main" val="1481104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Concept: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Despite the fact that the purpose of a financial statement </a:t>
            </a:r>
            <a:r>
              <a:rPr lang="en-ZA" dirty="0" smtClean="0"/>
              <a:t>audit is </a:t>
            </a:r>
            <a:r>
              <a:rPr lang="en-ZA" dirty="0"/>
              <a:t>to attest to the fairness of the financial statements </a:t>
            </a:r>
            <a:r>
              <a:rPr lang="en-ZA" b="1" i="1" dirty="0" smtClean="0"/>
              <a:t>prepared by </a:t>
            </a:r>
            <a:r>
              <a:rPr lang="en-ZA" b="1" i="1" dirty="0"/>
              <a:t>management</a:t>
            </a:r>
            <a:r>
              <a:rPr lang="en-ZA" dirty="0"/>
              <a:t>, the </a:t>
            </a:r>
            <a:r>
              <a:rPr lang="en-ZA" dirty="0" smtClean="0"/>
              <a:t>public </a:t>
            </a:r>
            <a:r>
              <a:rPr lang="en-ZA" dirty="0"/>
              <a:t>and other groups often want </a:t>
            </a:r>
            <a:r>
              <a:rPr lang="en-ZA" dirty="0" smtClean="0"/>
              <a:t>to blame </a:t>
            </a:r>
            <a:r>
              <a:rPr lang="en-ZA" dirty="0"/>
              <a:t>the auditors when fraud goes </a:t>
            </a:r>
            <a:r>
              <a:rPr lang="en-ZA" dirty="0" smtClean="0"/>
              <a:t>undetected</a:t>
            </a:r>
          </a:p>
          <a:p>
            <a:r>
              <a:rPr lang="en-ZA" dirty="0" smtClean="0"/>
              <a:t>Auditing companies must rotate/KPMG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40057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Definition of Fraud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411662"/>
          </a:xfrm>
        </p:spPr>
        <p:txBody>
          <a:bodyPr/>
          <a:lstStyle/>
          <a:p>
            <a:r>
              <a:rPr lang="en-ZA" dirty="0" smtClean="0"/>
              <a:t>Defining </a:t>
            </a:r>
            <a:r>
              <a:rPr lang="en-ZA" dirty="0"/>
              <a:t>and discussing fraud </a:t>
            </a:r>
            <a:r>
              <a:rPr lang="en-ZA" dirty="0" smtClean="0"/>
              <a:t>as it </a:t>
            </a:r>
            <a:r>
              <a:rPr lang="en-ZA" dirty="0"/>
              <a:t>has evolved in </a:t>
            </a:r>
            <a:r>
              <a:rPr lang="en-ZA" b="1" dirty="0"/>
              <a:t>common </a:t>
            </a:r>
            <a:r>
              <a:rPr lang="en-ZA" b="1" dirty="0" smtClean="0"/>
              <a:t>law</a:t>
            </a:r>
            <a:r>
              <a:rPr lang="en-ZA" dirty="0" smtClean="0"/>
              <a:t>.</a:t>
            </a:r>
          </a:p>
          <a:p>
            <a:r>
              <a:rPr lang="en-ZA" dirty="0" smtClean="0"/>
              <a:t>For </a:t>
            </a:r>
            <a:r>
              <a:rPr lang="en-ZA" dirty="0"/>
              <a:t>an act to be regarded </a:t>
            </a:r>
            <a:r>
              <a:rPr lang="en-ZA" dirty="0" smtClean="0"/>
              <a:t>as fraudulent</a:t>
            </a:r>
            <a:r>
              <a:rPr lang="en-ZA" dirty="0"/>
              <a:t>, five conditions must be </a:t>
            </a:r>
            <a:r>
              <a:rPr lang="en-ZA" dirty="0" smtClean="0"/>
              <a:t>present:</a:t>
            </a:r>
          </a:p>
          <a:p>
            <a:pPr lvl="1"/>
            <a:r>
              <a:rPr lang="en-ZA" dirty="0" smtClean="0"/>
              <a:t>False representation (misrepresentation/omission)</a:t>
            </a:r>
          </a:p>
          <a:p>
            <a:pPr lvl="1"/>
            <a:r>
              <a:rPr lang="en-ZA" dirty="0" smtClean="0"/>
              <a:t>Material fact (it matters)</a:t>
            </a:r>
          </a:p>
          <a:p>
            <a:pPr lvl="1"/>
            <a:r>
              <a:rPr lang="en-ZA" dirty="0" smtClean="0"/>
              <a:t>Intent (intention to deceive)</a:t>
            </a:r>
          </a:p>
          <a:p>
            <a:pPr lvl="1"/>
            <a:r>
              <a:rPr lang="en-ZA" dirty="0" smtClean="0"/>
              <a:t>Justifiable reliance (it affects someone’s decision)</a:t>
            </a:r>
          </a:p>
          <a:p>
            <a:pPr lvl="1"/>
            <a:r>
              <a:rPr lang="en-ZA" dirty="0" smtClean="0"/>
              <a:t>Injury or loss (must have </a:t>
            </a:r>
            <a:r>
              <a:rPr lang="en-ZA" dirty="0" err="1" smtClean="0"/>
              <a:t>occured</a:t>
            </a:r>
            <a:r>
              <a:rPr lang="en-ZA" dirty="0" smtClean="0"/>
              <a:t>)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40682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Fraud in the business environment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363272" cy="4411662"/>
          </a:xfrm>
        </p:spPr>
        <p:txBody>
          <a:bodyPr/>
          <a:lstStyle/>
          <a:p>
            <a:r>
              <a:rPr lang="en-ZA" dirty="0" smtClean="0"/>
              <a:t>It is an intentional deception, misappropriation of a company’s assets, or manipulation of </a:t>
            </a:r>
            <a:r>
              <a:rPr lang="en-ZA" dirty="0"/>
              <a:t>its </a:t>
            </a:r>
            <a:r>
              <a:rPr lang="en-ZA" dirty="0" smtClean="0"/>
              <a:t>financial data to the advantage of the perpetrator</a:t>
            </a:r>
          </a:p>
          <a:p>
            <a:pPr lvl="1"/>
            <a:r>
              <a:rPr lang="en-ZA" b="1" dirty="0" smtClean="0"/>
              <a:t>Employee fraud</a:t>
            </a:r>
            <a:r>
              <a:rPr lang="en-ZA" dirty="0" smtClean="0"/>
              <a:t>: </a:t>
            </a:r>
            <a:r>
              <a:rPr lang="en-ZA" sz="2400" dirty="0"/>
              <a:t>usually </a:t>
            </a:r>
            <a:r>
              <a:rPr lang="en-ZA" sz="2400" dirty="0" smtClean="0"/>
              <a:t>involves </a:t>
            </a:r>
            <a:r>
              <a:rPr lang="en-ZA" sz="2400" dirty="0"/>
              <a:t>the stealing of firm </a:t>
            </a:r>
            <a:r>
              <a:rPr lang="en-ZA" sz="2400" dirty="0" smtClean="0"/>
              <a:t>assets: </a:t>
            </a:r>
            <a:r>
              <a:rPr lang="en-ZA" sz="2400" b="1" dirty="0" smtClean="0"/>
              <a:t>take</a:t>
            </a:r>
            <a:r>
              <a:rPr lang="en-ZA" sz="2400" dirty="0"/>
              <a:t>, </a:t>
            </a:r>
            <a:r>
              <a:rPr lang="en-ZA" sz="2400" b="1" dirty="0"/>
              <a:t>sell</a:t>
            </a:r>
            <a:r>
              <a:rPr lang="en-ZA" sz="2400" dirty="0"/>
              <a:t>, and </a:t>
            </a:r>
            <a:r>
              <a:rPr lang="en-ZA" sz="2400" b="1" dirty="0"/>
              <a:t>hide</a:t>
            </a:r>
            <a:r>
              <a:rPr lang="en-ZA" sz="2800" dirty="0"/>
              <a:t>.</a:t>
            </a:r>
            <a:endParaRPr lang="en-ZA" dirty="0" smtClean="0"/>
          </a:p>
          <a:p>
            <a:pPr lvl="1"/>
            <a:r>
              <a:rPr lang="en-ZA" b="1" dirty="0" smtClean="0"/>
              <a:t>Management fraud: </a:t>
            </a:r>
            <a:r>
              <a:rPr lang="en-ZA" sz="2400" dirty="0" smtClean="0"/>
              <a:t>not only lining</a:t>
            </a:r>
            <a:r>
              <a:rPr lang="en-ZA" sz="2400" dirty="0"/>
              <a:t> </a:t>
            </a:r>
            <a:r>
              <a:rPr lang="en-ZA" sz="2400" dirty="0" smtClean="0"/>
              <a:t>the </a:t>
            </a:r>
            <a:r>
              <a:rPr lang="en-ZA" sz="2400" dirty="0"/>
              <a:t>pockets of the perpetrator, but to present an </a:t>
            </a:r>
            <a:r>
              <a:rPr lang="en-ZA" sz="2400" dirty="0" smtClean="0"/>
              <a:t>overly</a:t>
            </a:r>
            <a:r>
              <a:rPr lang="en-ZA" sz="2400" dirty="0"/>
              <a:t> </a:t>
            </a:r>
            <a:r>
              <a:rPr lang="en-ZA" sz="2400" dirty="0" smtClean="0"/>
              <a:t>optimistic </a:t>
            </a:r>
            <a:r>
              <a:rPr lang="en-ZA" sz="2400" dirty="0"/>
              <a:t>picture of the firm in order to enhance share price </a:t>
            </a:r>
            <a:r>
              <a:rPr lang="en-ZA" sz="2400" dirty="0" smtClean="0"/>
              <a:t>or to </a:t>
            </a:r>
            <a:r>
              <a:rPr lang="en-ZA" sz="2400" dirty="0"/>
              <a:t>obtain more </a:t>
            </a:r>
            <a:r>
              <a:rPr lang="en-ZA" sz="2400" dirty="0" smtClean="0"/>
              <a:t>favourable </a:t>
            </a:r>
            <a:r>
              <a:rPr lang="en-ZA" sz="2400" dirty="0"/>
              <a:t>financing</a:t>
            </a:r>
            <a:endParaRPr lang="en-ZA" sz="2000" b="1" dirty="0"/>
          </a:p>
        </p:txBody>
      </p:sp>
    </p:spTree>
    <p:extLst>
      <p:ext uri="{BB962C8B-B14F-4D97-AF65-F5344CB8AC3E}">
        <p14:creationId xmlns:p14="http://schemas.microsoft.com/office/powerpoint/2010/main" val="8227525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Factors contributing to fraud: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Fraud Triangle:</a:t>
            </a:r>
          </a:p>
          <a:p>
            <a:pPr lvl="1"/>
            <a:r>
              <a:rPr lang="en-ZA" dirty="0" smtClean="0"/>
              <a:t>Pressure</a:t>
            </a:r>
            <a:r>
              <a:rPr lang="en-ZA" dirty="0"/>
              <a:t>, opportunity and ethics.</a:t>
            </a:r>
          </a:p>
          <a:p>
            <a:r>
              <a:rPr lang="en-ZA" dirty="0"/>
              <a:t>Financial Losses from </a:t>
            </a:r>
            <a:r>
              <a:rPr lang="en-ZA" dirty="0" smtClean="0"/>
              <a:t>Fraud</a:t>
            </a:r>
            <a:endParaRPr lang="en-ZA" dirty="0"/>
          </a:p>
          <a:p>
            <a:r>
              <a:rPr lang="en-ZA" dirty="0"/>
              <a:t>The Perpetrators of </a:t>
            </a:r>
            <a:r>
              <a:rPr lang="en-ZA" dirty="0" smtClean="0"/>
              <a:t>Frauds:</a:t>
            </a:r>
          </a:p>
          <a:p>
            <a:pPr lvl="1"/>
            <a:r>
              <a:rPr lang="en-ZA" sz="2800" dirty="0"/>
              <a:t>This section will be an eye-opener. Read carefully </a:t>
            </a:r>
            <a:r>
              <a:rPr lang="en-ZA" sz="2800" dirty="0" smtClean="0"/>
              <a:t>the narrative </a:t>
            </a:r>
            <a:r>
              <a:rPr lang="en-ZA" sz="2800" dirty="0"/>
              <a:t>that </a:t>
            </a:r>
            <a:r>
              <a:rPr lang="en-ZA" sz="2800" dirty="0" smtClean="0"/>
              <a:t>accompanies </a:t>
            </a:r>
            <a:r>
              <a:rPr lang="en-ZA" sz="2800" b="1" dirty="0"/>
              <a:t>Tables 3-2 to 3-7, </a:t>
            </a:r>
            <a:r>
              <a:rPr lang="en-ZA" sz="2800" b="1" dirty="0" smtClean="0"/>
              <a:t>on pages 120-122. </a:t>
            </a:r>
            <a:r>
              <a:rPr lang="en-ZA" sz="2800" dirty="0"/>
              <a:t>In particular, consider the issues </a:t>
            </a:r>
            <a:r>
              <a:rPr lang="en-ZA" sz="2800" dirty="0" smtClean="0"/>
              <a:t>of gender</a:t>
            </a:r>
            <a:r>
              <a:rPr lang="en-ZA" sz="2800" dirty="0"/>
              <a:t>, position, age, education, and collusion.</a:t>
            </a: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41848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SOX: Sarbanes-Oxley Act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ZA" dirty="0"/>
              <a:t>Creating an accounting oversight board</a:t>
            </a:r>
          </a:p>
          <a:p>
            <a:pPr lvl="0"/>
            <a:r>
              <a:rPr lang="en-ZA" dirty="0"/>
              <a:t>Auditor’s independence</a:t>
            </a:r>
          </a:p>
          <a:p>
            <a:pPr lvl="0"/>
            <a:r>
              <a:rPr lang="en-ZA" dirty="0"/>
              <a:t>Corporate governance and responsibilities</a:t>
            </a:r>
          </a:p>
          <a:p>
            <a:pPr lvl="0"/>
            <a:r>
              <a:rPr lang="en-ZA" dirty="0"/>
              <a:t>Disclosure requirements</a:t>
            </a:r>
          </a:p>
          <a:p>
            <a:pPr lvl="0"/>
            <a:r>
              <a:rPr lang="en-ZA" dirty="0"/>
              <a:t>Penalties for fraud and other violations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50291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Overview: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Ethics</a:t>
            </a:r>
          </a:p>
          <a:p>
            <a:r>
              <a:rPr lang="en-ZA" dirty="0" smtClean="0"/>
              <a:t>Fraud</a:t>
            </a:r>
          </a:p>
          <a:p>
            <a:r>
              <a:rPr lang="en-ZA" dirty="0" smtClean="0"/>
              <a:t>Internal control</a:t>
            </a:r>
          </a:p>
          <a:p>
            <a:pPr lvl="1"/>
            <a:r>
              <a:rPr lang="en-ZA" dirty="0" smtClean="0"/>
              <a:t>These </a:t>
            </a:r>
            <a:r>
              <a:rPr lang="en-ZA" dirty="0"/>
              <a:t>three topics </a:t>
            </a:r>
            <a:r>
              <a:rPr lang="en-ZA" dirty="0" smtClean="0"/>
              <a:t>are </a:t>
            </a:r>
            <a:r>
              <a:rPr lang="en-ZA" dirty="0"/>
              <a:t>closely related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60792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Corruption: page 125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ZA" dirty="0"/>
              <a:t>Bribery</a:t>
            </a:r>
          </a:p>
          <a:p>
            <a:pPr lvl="0"/>
            <a:r>
              <a:rPr lang="en-ZA" dirty="0"/>
              <a:t>Illegal gratuities</a:t>
            </a:r>
          </a:p>
          <a:p>
            <a:pPr lvl="0"/>
            <a:r>
              <a:rPr lang="en-ZA" dirty="0"/>
              <a:t>Conflict of interest</a:t>
            </a:r>
          </a:p>
          <a:p>
            <a:r>
              <a:rPr lang="en-ZA" dirty="0"/>
              <a:t>Economic extortion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1708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Asset misappropriation: </a:t>
            </a:r>
            <a:br>
              <a:rPr lang="en-ZA" dirty="0" smtClean="0"/>
            </a:br>
            <a:r>
              <a:rPr lang="en-ZA" dirty="0" smtClean="0"/>
              <a:t>p 126-128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ZA" dirty="0"/>
              <a:t>Skimming</a:t>
            </a:r>
          </a:p>
          <a:p>
            <a:pPr lvl="0"/>
            <a:r>
              <a:rPr lang="en-ZA" dirty="0"/>
              <a:t>Cash Larceny</a:t>
            </a:r>
          </a:p>
          <a:p>
            <a:pPr lvl="0"/>
            <a:r>
              <a:rPr lang="en-ZA" dirty="0"/>
              <a:t>Billing schemes</a:t>
            </a:r>
          </a:p>
          <a:p>
            <a:r>
              <a:rPr lang="en-ZA" dirty="0"/>
              <a:t>Cheque tampering</a:t>
            </a:r>
          </a:p>
          <a:p>
            <a:r>
              <a:rPr lang="en-ZA" dirty="0"/>
              <a:t>Payroll fraud</a:t>
            </a:r>
          </a:p>
          <a:p>
            <a:r>
              <a:rPr lang="en-ZA" dirty="0"/>
              <a:t>Expense reimbursements</a:t>
            </a:r>
          </a:p>
          <a:p>
            <a:r>
              <a:rPr lang="en-ZA" dirty="0"/>
              <a:t>Theft of </a:t>
            </a:r>
            <a:r>
              <a:rPr lang="en-ZA" dirty="0" smtClean="0"/>
              <a:t>cash</a:t>
            </a:r>
          </a:p>
          <a:p>
            <a:r>
              <a:rPr lang="en-ZA" dirty="0" smtClean="0"/>
              <a:t>Computer fraud: comp central to AIS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31986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Internal </a:t>
            </a:r>
            <a:r>
              <a:rPr lang="en-ZA" dirty="0" smtClean="0"/>
              <a:t>Control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Objectives:</a:t>
            </a:r>
          </a:p>
          <a:p>
            <a:pPr lvl="1"/>
            <a:r>
              <a:rPr lang="en-ZA" dirty="0"/>
              <a:t>Safeguard assets of the firm</a:t>
            </a:r>
          </a:p>
          <a:p>
            <a:pPr lvl="1"/>
            <a:r>
              <a:rPr lang="en-ZA" dirty="0"/>
              <a:t>Ensure accuracy and reliability of accounting records and info</a:t>
            </a:r>
          </a:p>
          <a:p>
            <a:pPr lvl="1"/>
            <a:r>
              <a:rPr lang="en-ZA" dirty="0"/>
              <a:t>Promote efficiency in firm’s operations</a:t>
            </a:r>
          </a:p>
          <a:p>
            <a:pPr lvl="1"/>
            <a:r>
              <a:rPr lang="en-ZA" dirty="0"/>
              <a:t>To measure compliance with management’s prescribed policies and </a:t>
            </a:r>
            <a:r>
              <a:rPr lang="en-ZA" dirty="0" smtClean="0"/>
              <a:t>procedures</a:t>
            </a:r>
          </a:p>
          <a:p>
            <a:r>
              <a:rPr lang="en-ZA" dirty="0"/>
              <a:t>Preventive, detective, corrective model</a:t>
            </a:r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2803862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80728"/>
            <a:ext cx="7126024" cy="5071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704561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</a:t>
            </a:r>
            <a:r>
              <a:rPr lang="en-ZA" dirty="0" smtClean="0"/>
              <a:t>tandard </a:t>
            </a:r>
            <a:r>
              <a:rPr lang="en-ZA" dirty="0"/>
              <a:t>model for an</a:t>
            </a:r>
            <a:br>
              <a:rPr lang="en-ZA" dirty="0"/>
            </a:br>
            <a:r>
              <a:rPr lang="en-ZA" dirty="0"/>
              <a:t>AIS</a:t>
            </a:r>
            <a:r>
              <a:rPr lang="en-ZA" b="0" dirty="0"/>
              <a:t>.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discussion of computer fraud </a:t>
            </a:r>
            <a:r>
              <a:rPr lang="en-ZA" dirty="0" smtClean="0"/>
              <a:t>techniques </a:t>
            </a:r>
            <a:r>
              <a:rPr lang="en-ZA" dirty="0"/>
              <a:t>looks at the types of fraud possible at each of </a:t>
            </a:r>
            <a:r>
              <a:rPr lang="en-ZA" dirty="0" smtClean="0"/>
              <a:t>the stages </a:t>
            </a:r>
            <a:r>
              <a:rPr lang="en-ZA" dirty="0"/>
              <a:t>in the system:</a:t>
            </a:r>
          </a:p>
          <a:p>
            <a:pPr lvl="1"/>
            <a:r>
              <a:rPr lang="en-ZA" i="1" dirty="0" smtClean="0"/>
              <a:t>data </a:t>
            </a:r>
            <a:r>
              <a:rPr lang="en-ZA" i="1" dirty="0"/>
              <a:t>collection (input),</a:t>
            </a:r>
          </a:p>
          <a:p>
            <a:pPr lvl="1"/>
            <a:r>
              <a:rPr lang="en-ZA" i="1" dirty="0" smtClean="0"/>
              <a:t>data </a:t>
            </a:r>
            <a:r>
              <a:rPr lang="en-ZA" i="1" dirty="0"/>
              <a:t>processing,</a:t>
            </a:r>
          </a:p>
          <a:p>
            <a:pPr lvl="1"/>
            <a:r>
              <a:rPr lang="en-ZA" i="1" dirty="0" smtClean="0"/>
              <a:t>database </a:t>
            </a:r>
            <a:r>
              <a:rPr lang="en-ZA" i="1" dirty="0"/>
              <a:t>management (storage)</a:t>
            </a:r>
            <a:r>
              <a:rPr lang="en-ZA" dirty="0"/>
              <a:t>, and</a:t>
            </a:r>
          </a:p>
          <a:p>
            <a:pPr lvl="1"/>
            <a:r>
              <a:rPr lang="en-ZA" dirty="0" smtClean="0"/>
              <a:t>i</a:t>
            </a:r>
            <a:r>
              <a:rPr lang="en-ZA" i="1" dirty="0" smtClean="0"/>
              <a:t>nformation </a:t>
            </a:r>
            <a:r>
              <a:rPr lang="en-ZA" i="1" dirty="0"/>
              <a:t>generation (output).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674900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SOX 302, 404, COSO </a:t>
            </a:r>
            <a:r>
              <a:rPr lang="en-ZA" dirty="0" smtClean="0"/>
              <a:t>Framework </a:t>
            </a:r>
            <a:r>
              <a:rPr lang="en-ZA" dirty="0"/>
              <a:t>/SAS 78</a:t>
            </a:r>
            <a:r>
              <a:rPr lang="en-ZA" dirty="0" smtClean="0"/>
              <a:t>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The COSO framework was the basis for SAS 78, but was designed as a management tool rather than an audit tool</a:t>
            </a:r>
          </a:p>
          <a:p>
            <a:r>
              <a:rPr lang="en-ZA" dirty="0" smtClean="0"/>
              <a:t>SAS 78 was developed for auditors. Describe the relationship between the firms </a:t>
            </a:r>
          </a:p>
          <a:p>
            <a:pPr lvl="1"/>
            <a:r>
              <a:rPr lang="en-ZA" dirty="0" smtClean="0"/>
              <a:t>Internal controls</a:t>
            </a:r>
          </a:p>
          <a:p>
            <a:pPr lvl="1"/>
            <a:r>
              <a:rPr lang="en-ZA" dirty="0" smtClean="0"/>
              <a:t>Assessment of risk</a:t>
            </a:r>
          </a:p>
          <a:p>
            <a:pPr lvl="1"/>
            <a:r>
              <a:rPr lang="en-ZA" dirty="0" smtClean="0"/>
              <a:t>Planning the audit procedures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78507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14474"/>
          </a:xfrm>
        </p:spPr>
        <p:txBody>
          <a:bodyPr/>
          <a:lstStyle/>
          <a:p>
            <a:r>
              <a:rPr lang="en-ZA" dirty="0" smtClean="0"/>
              <a:t>COSO/SAS 78 framework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896544"/>
          </a:xfrm>
        </p:spPr>
        <p:txBody>
          <a:bodyPr/>
          <a:lstStyle/>
          <a:p>
            <a:pPr lvl="0"/>
            <a:r>
              <a:rPr lang="en-ZA" sz="3200" dirty="0" smtClean="0"/>
              <a:t>Five components:</a:t>
            </a:r>
          </a:p>
          <a:p>
            <a:pPr lvl="1"/>
            <a:r>
              <a:rPr lang="en-ZA" sz="2800" dirty="0" smtClean="0"/>
              <a:t>Control </a:t>
            </a:r>
            <a:r>
              <a:rPr lang="en-ZA" sz="2800" dirty="0"/>
              <a:t>environment</a:t>
            </a:r>
          </a:p>
          <a:p>
            <a:pPr lvl="1"/>
            <a:r>
              <a:rPr lang="en-ZA" sz="2800" dirty="0"/>
              <a:t>Risk assessment</a:t>
            </a:r>
          </a:p>
          <a:p>
            <a:pPr lvl="1"/>
            <a:r>
              <a:rPr lang="en-ZA" sz="2800" dirty="0"/>
              <a:t>Info and communication</a:t>
            </a:r>
          </a:p>
          <a:p>
            <a:pPr lvl="1"/>
            <a:r>
              <a:rPr lang="en-ZA" sz="2800" dirty="0"/>
              <a:t>Monitoring</a:t>
            </a:r>
          </a:p>
          <a:p>
            <a:pPr lvl="1"/>
            <a:r>
              <a:rPr lang="en-ZA" sz="2800" dirty="0"/>
              <a:t>Control activities</a:t>
            </a:r>
          </a:p>
          <a:p>
            <a:pPr lvl="2"/>
            <a:r>
              <a:rPr lang="en-ZA" sz="2500" dirty="0"/>
              <a:t>IT controls</a:t>
            </a:r>
          </a:p>
          <a:p>
            <a:pPr lvl="2"/>
            <a:r>
              <a:rPr lang="en-ZA" sz="2500" dirty="0"/>
              <a:t>Physical controls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249647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Control Environment: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</a:t>
            </a:r>
            <a:r>
              <a:rPr lang="en-ZA" i="1" dirty="0"/>
              <a:t>control environment </a:t>
            </a:r>
            <a:r>
              <a:rPr lang="en-ZA" dirty="0"/>
              <a:t>is the </a:t>
            </a:r>
            <a:r>
              <a:rPr lang="en-ZA" dirty="0" smtClean="0"/>
              <a:t>atmosphere created </a:t>
            </a:r>
            <a:r>
              <a:rPr lang="en-ZA" dirty="0"/>
              <a:t>in the organization in support </a:t>
            </a:r>
            <a:r>
              <a:rPr lang="en-ZA" dirty="0" smtClean="0"/>
              <a:t>of control </a:t>
            </a:r>
            <a:r>
              <a:rPr lang="en-ZA" dirty="0"/>
              <a:t>objectives. </a:t>
            </a:r>
            <a:endParaRPr lang="en-ZA" dirty="0" smtClean="0"/>
          </a:p>
          <a:p>
            <a:r>
              <a:rPr lang="en-ZA" dirty="0" smtClean="0"/>
              <a:t>The </a:t>
            </a:r>
            <a:r>
              <a:rPr lang="en-ZA" dirty="0"/>
              <a:t>other four </a:t>
            </a:r>
            <a:r>
              <a:rPr lang="en-ZA" dirty="0" smtClean="0"/>
              <a:t>assume this environment!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1762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Risk Assessment: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i="1" dirty="0"/>
              <a:t>Risk assessment </a:t>
            </a:r>
            <a:r>
              <a:rPr lang="en-ZA" dirty="0"/>
              <a:t>is a necessary part </a:t>
            </a:r>
            <a:r>
              <a:rPr lang="en-ZA" dirty="0" smtClean="0"/>
              <a:t>of management’s </a:t>
            </a:r>
            <a:r>
              <a:rPr lang="en-ZA" dirty="0"/>
              <a:t>effort. </a:t>
            </a:r>
            <a:endParaRPr lang="en-ZA" dirty="0" smtClean="0"/>
          </a:p>
          <a:p>
            <a:r>
              <a:rPr lang="en-ZA" dirty="0" smtClean="0"/>
              <a:t>It </a:t>
            </a:r>
            <a:r>
              <a:rPr lang="en-ZA" dirty="0"/>
              <a:t>must </a:t>
            </a:r>
            <a:r>
              <a:rPr lang="en-ZA" dirty="0" smtClean="0"/>
              <a:t>identify, analyse, </a:t>
            </a:r>
            <a:r>
              <a:rPr lang="en-ZA" dirty="0"/>
              <a:t>and manage risks, not just hope </a:t>
            </a:r>
            <a:r>
              <a:rPr lang="en-ZA" dirty="0" smtClean="0"/>
              <a:t>that nothing </a:t>
            </a:r>
            <a:r>
              <a:rPr lang="en-ZA" dirty="0"/>
              <a:t>goes wrong.</a:t>
            </a:r>
          </a:p>
        </p:txBody>
      </p:sp>
    </p:spTree>
    <p:extLst>
      <p:ext uri="{BB962C8B-B14F-4D97-AF65-F5344CB8AC3E}">
        <p14:creationId xmlns:p14="http://schemas.microsoft.com/office/powerpoint/2010/main" val="3802097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Information and Communication: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i="1" dirty="0"/>
              <a:t>Information and communication </a:t>
            </a:r>
            <a:r>
              <a:rPr lang="en-ZA" dirty="0"/>
              <a:t>are </a:t>
            </a:r>
            <a:r>
              <a:rPr lang="en-ZA" dirty="0" smtClean="0"/>
              <a:t>the basis </a:t>
            </a:r>
            <a:r>
              <a:rPr lang="en-ZA" dirty="0"/>
              <a:t>of the accounting information system.</a:t>
            </a:r>
          </a:p>
          <a:p>
            <a:r>
              <a:rPr lang="en-ZA" dirty="0" smtClean="0"/>
              <a:t>Recording of the organizations transaction records and to account for the related assets and liabilities.</a:t>
            </a:r>
          </a:p>
          <a:p>
            <a:r>
              <a:rPr lang="en-ZA" dirty="0" smtClean="0"/>
              <a:t>It </a:t>
            </a:r>
            <a:r>
              <a:rPr lang="en-ZA" dirty="0"/>
              <a:t>is crucial that the quality of </a:t>
            </a:r>
            <a:r>
              <a:rPr lang="en-ZA" dirty="0" smtClean="0"/>
              <a:t>the information </a:t>
            </a:r>
            <a:r>
              <a:rPr lang="en-ZA" dirty="0"/>
              <a:t>generated be secured</a:t>
            </a:r>
            <a:r>
              <a:rPr lang="en-ZA" dirty="0" smtClean="0"/>
              <a:t>.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46888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Introduction: Ethics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i="1" dirty="0" smtClean="0"/>
              <a:t>Ethics </a:t>
            </a:r>
            <a:r>
              <a:rPr lang="en-ZA" dirty="0"/>
              <a:t>is a hallmark of the </a:t>
            </a:r>
            <a:r>
              <a:rPr lang="en-ZA" dirty="0" smtClean="0"/>
              <a:t>accounting profession</a:t>
            </a:r>
            <a:r>
              <a:rPr lang="en-ZA" dirty="0"/>
              <a:t>. The principles which guide a manager’s decision making are important to </a:t>
            </a:r>
            <a:r>
              <a:rPr lang="en-ZA" dirty="0" smtClean="0"/>
              <a:t>all affected</a:t>
            </a:r>
            <a:r>
              <a:rPr lang="en-ZA" dirty="0"/>
              <a:t>. </a:t>
            </a:r>
            <a:endParaRPr lang="en-ZA" dirty="0" smtClean="0"/>
          </a:p>
          <a:p>
            <a:r>
              <a:rPr lang="en-ZA" i="1" dirty="0" smtClean="0"/>
              <a:t>Computer </a:t>
            </a:r>
            <a:r>
              <a:rPr lang="en-ZA" dirty="0"/>
              <a:t>ethics involves questions related to the use of technology and its </a:t>
            </a:r>
            <a:r>
              <a:rPr lang="en-ZA" dirty="0" smtClean="0"/>
              <a:t>social impact</a:t>
            </a:r>
            <a:r>
              <a:rPr lang="en-ZA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86862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Monitoring: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Having a system of internal control is a start.</a:t>
            </a:r>
          </a:p>
          <a:p>
            <a:r>
              <a:rPr lang="en-ZA" i="1" dirty="0"/>
              <a:t>Monitoring </a:t>
            </a:r>
            <a:r>
              <a:rPr lang="en-ZA" dirty="0"/>
              <a:t>the system to assure that </a:t>
            </a:r>
            <a:r>
              <a:rPr lang="en-ZA" dirty="0" smtClean="0"/>
              <a:t>the internal controls </a:t>
            </a:r>
            <a:r>
              <a:rPr lang="en-ZA" dirty="0"/>
              <a:t>are functioning properly </a:t>
            </a:r>
            <a:r>
              <a:rPr lang="en-ZA" dirty="0" smtClean="0"/>
              <a:t>is required</a:t>
            </a:r>
            <a:r>
              <a:rPr lang="en-Z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142398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Control activities: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i="1" dirty="0"/>
              <a:t>Control activities </a:t>
            </a:r>
            <a:r>
              <a:rPr lang="en-ZA" dirty="0"/>
              <a:t>are outlined in SAS 78.</a:t>
            </a:r>
          </a:p>
          <a:p>
            <a:r>
              <a:rPr lang="en-ZA" dirty="0"/>
              <a:t>There are two categories: computer </a:t>
            </a:r>
            <a:r>
              <a:rPr lang="en-ZA" dirty="0" smtClean="0"/>
              <a:t>controls and </a:t>
            </a:r>
            <a:r>
              <a:rPr lang="en-ZA" dirty="0"/>
              <a:t>physical </a:t>
            </a:r>
            <a:r>
              <a:rPr lang="en-ZA" dirty="0" smtClean="0"/>
              <a:t>controls</a:t>
            </a:r>
            <a:r>
              <a:rPr lang="en-ZA" dirty="0"/>
              <a:t>. [Computer </a:t>
            </a:r>
            <a:r>
              <a:rPr lang="en-ZA" dirty="0" smtClean="0"/>
              <a:t>controls are </a:t>
            </a:r>
            <a:r>
              <a:rPr lang="en-ZA" dirty="0"/>
              <a:t>the topic of Chapters 15 and 17.]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074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Physical controls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3100" dirty="0"/>
              <a:t>Transaction authorization</a:t>
            </a:r>
          </a:p>
          <a:p>
            <a:r>
              <a:rPr lang="en-ZA" sz="3100" dirty="0"/>
              <a:t>Segregation of duties</a:t>
            </a:r>
          </a:p>
          <a:p>
            <a:r>
              <a:rPr lang="en-ZA" sz="3100" dirty="0"/>
              <a:t>Supervision</a:t>
            </a:r>
          </a:p>
          <a:p>
            <a:r>
              <a:rPr lang="en-ZA" sz="3100" dirty="0"/>
              <a:t>Accounting records</a:t>
            </a:r>
          </a:p>
          <a:p>
            <a:r>
              <a:rPr lang="en-ZA" sz="3100" dirty="0"/>
              <a:t>Access control</a:t>
            </a:r>
          </a:p>
          <a:p>
            <a:r>
              <a:rPr lang="en-ZA" sz="3100" dirty="0"/>
              <a:t>Independent verification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180732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Areas of Control: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/>
              <a:t>Transaction authorization</a:t>
            </a:r>
            <a:r>
              <a:rPr lang="en-ZA" dirty="0"/>
              <a:t>: </a:t>
            </a:r>
            <a:endParaRPr lang="en-ZA" dirty="0" smtClean="0"/>
          </a:p>
          <a:p>
            <a:pPr lvl="1"/>
            <a:r>
              <a:rPr lang="en-ZA" dirty="0" smtClean="0"/>
              <a:t>Only valid</a:t>
            </a:r>
            <a:r>
              <a:rPr lang="en-ZA" dirty="0"/>
              <a:t>, approved transactions </a:t>
            </a:r>
            <a:r>
              <a:rPr lang="en-ZA" dirty="0" smtClean="0"/>
              <a:t>should be </a:t>
            </a:r>
            <a:r>
              <a:rPr lang="en-ZA" dirty="0"/>
              <a:t>recorded.</a:t>
            </a:r>
          </a:p>
          <a:p>
            <a:r>
              <a:rPr lang="en-ZA" b="1" dirty="0" smtClean="0"/>
              <a:t>Segregation </a:t>
            </a:r>
            <a:r>
              <a:rPr lang="en-ZA" b="1" dirty="0"/>
              <a:t>of functions</a:t>
            </a:r>
            <a:r>
              <a:rPr lang="en-ZA" dirty="0"/>
              <a:t>: </a:t>
            </a:r>
            <a:endParaRPr lang="en-ZA" dirty="0" smtClean="0"/>
          </a:p>
          <a:p>
            <a:pPr lvl="1"/>
            <a:r>
              <a:rPr lang="en-ZA" dirty="0" smtClean="0"/>
              <a:t>the same person </a:t>
            </a:r>
            <a:r>
              <a:rPr lang="en-ZA" dirty="0"/>
              <a:t>should not be </a:t>
            </a:r>
            <a:r>
              <a:rPr lang="en-ZA" dirty="0" smtClean="0"/>
              <a:t>responsible for </a:t>
            </a:r>
            <a:r>
              <a:rPr lang="en-ZA" b="1" dirty="0"/>
              <a:t>authorization</a:t>
            </a:r>
            <a:r>
              <a:rPr lang="en-ZA" dirty="0"/>
              <a:t>, </a:t>
            </a:r>
            <a:r>
              <a:rPr lang="en-ZA" b="1" dirty="0" smtClean="0"/>
              <a:t>recordkeeping</a:t>
            </a:r>
            <a:r>
              <a:rPr lang="en-ZA" dirty="0" smtClean="0"/>
              <a:t>, and </a:t>
            </a:r>
            <a:r>
              <a:rPr lang="en-ZA" b="1" dirty="0"/>
              <a:t>custody of assets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30877380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Areas of Control: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/>
              <a:t>Supervision</a:t>
            </a:r>
            <a:r>
              <a:rPr lang="en-ZA" dirty="0" smtClean="0"/>
              <a:t>:</a:t>
            </a:r>
          </a:p>
          <a:p>
            <a:pPr lvl="1"/>
            <a:r>
              <a:rPr lang="en-ZA" dirty="0" smtClean="0"/>
              <a:t>when </a:t>
            </a:r>
            <a:r>
              <a:rPr lang="en-ZA" dirty="0"/>
              <a:t>there are </a:t>
            </a:r>
            <a:r>
              <a:rPr lang="en-ZA" dirty="0" smtClean="0"/>
              <a:t>too few </a:t>
            </a:r>
            <a:r>
              <a:rPr lang="en-ZA" dirty="0"/>
              <a:t>individuals to implement </a:t>
            </a:r>
            <a:r>
              <a:rPr lang="en-ZA" dirty="0" smtClean="0"/>
              <a:t>total segregation</a:t>
            </a:r>
            <a:r>
              <a:rPr lang="en-ZA" dirty="0"/>
              <a:t>, the </a:t>
            </a:r>
            <a:r>
              <a:rPr lang="en-ZA" i="1" dirty="0" smtClean="0"/>
              <a:t>compensating </a:t>
            </a:r>
            <a:r>
              <a:rPr lang="en-ZA" dirty="0" smtClean="0"/>
              <a:t>control </a:t>
            </a:r>
            <a:r>
              <a:rPr lang="en-ZA" dirty="0"/>
              <a:t>is good supervision.</a:t>
            </a:r>
          </a:p>
          <a:p>
            <a:r>
              <a:rPr lang="en-ZA" b="1" dirty="0" smtClean="0"/>
              <a:t>Accounting </a:t>
            </a:r>
            <a:r>
              <a:rPr lang="en-ZA" b="1" dirty="0"/>
              <a:t>records</a:t>
            </a:r>
            <a:r>
              <a:rPr lang="en-ZA" dirty="0"/>
              <a:t>: </a:t>
            </a:r>
            <a:endParaRPr lang="en-ZA" dirty="0" smtClean="0"/>
          </a:p>
          <a:p>
            <a:pPr lvl="1"/>
            <a:r>
              <a:rPr lang="en-ZA" dirty="0" smtClean="0"/>
              <a:t>implies the design </a:t>
            </a:r>
            <a:r>
              <a:rPr lang="en-ZA" dirty="0"/>
              <a:t>and use of </a:t>
            </a:r>
            <a:r>
              <a:rPr lang="en-ZA" dirty="0" smtClean="0"/>
              <a:t>adequate documents </a:t>
            </a:r>
            <a:r>
              <a:rPr lang="en-ZA" dirty="0"/>
              <a:t>and records to </a:t>
            </a:r>
            <a:r>
              <a:rPr lang="en-ZA" dirty="0" smtClean="0"/>
              <a:t>help ensure </a:t>
            </a:r>
            <a:r>
              <a:rPr lang="en-ZA" dirty="0"/>
              <a:t>the proper recording </a:t>
            </a:r>
            <a:r>
              <a:rPr lang="en-ZA" dirty="0" smtClean="0"/>
              <a:t>of transactions </a:t>
            </a:r>
            <a:r>
              <a:rPr lang="en-ZA" dirty="0"/>
              <a:t>and events.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759318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Areas of Controls: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/>
              <a:t>Access controls</a:t>
            </a:r>
            <a:r>
              <a:rPr lang="en-ZA" dirty="0"/>
              <a:t>: </a:t>
            </a:r>
            <a:endParaRPr lang="en-ZA" dirty="0" smtClean="0"/>
          </a:p>
          <a:p>
            <a:pPr lvl="1"/>
            <a:r>
              <a:rPr lang="en-ZA" dirty="0" smtClean="0"/>
              <a:t>assures that access </a:t>
            </a:r>
            <a:r>
              <a:rPr lang="en-ZA" dirty="0"/>
              <a:t>to assets is permitted only </a:t>
            </a:r>
            <a:r>
              <a:rPr lang="en-ZA" dirty="0" smtClean="0"/>
              <a:t>in accordance </a:t>
            </a:r>
            <a:r>
              <a:rPr lang="en-ZA" dirty="0"/>
              <a:t>with </a:t>
            </a:r>
            <a:r>
              <a:rPr lang="en-ZA" dirty="0" smtClean="0"/>
              <a:t>management’s authorization </a:t>
            </a:r>
            <a:r>
              <a:rPr lang="en-ZA" dirty="0"/>
              <a:t>(this refers to </a:t>
            </a:r>
            <a:r>
              <a:rPr lang="en-ZA" dirty="0" smtClean="0"/>
              <a:t>both physical </a:t>
            </a:r>
            <a:r>
              <a:rPr lang="en-ZA" dirty="0"/>
              <a:t>and logical assets). </a:t>
            </a:r>
            <a:r>
              <a:rPr lang="en-ZA" dirty="0" smtClean="0"/>
              <a:t>Again, the </a:t>
            </a:r>
            <a:r>
              <a:rPr lang="en-ZA" dirty="0"/>
              <a:t>integrity of the audit trail is </a:t>
            </a:r>
            <a:r>
              <a:rPr lang="en-ZA" dirty="0" smtClean="0"/>
              <a:t>the concern</a:t>
            </a:r>
            <a:r>
              <a:rPr lang="en-ZA" dirty="0"/>
              <a:t>.</a:t>
            </a:r>
          </a:p>
          <a:p>
            <a:r>
              <a:rPr lang="en-ZA" b="1" dirty="0" smtClean="0"/>
              <a:t>Independent </a:t>
            </a:r>
            <a:r>
              <a:rPr lang="en-ZA" b="1" dirty="0"/>
              <a:t>verification</a:t>
            </a:r>
            <a:r>
              <a:rPr lang="en-ZA" dirty="0"/>
              <a:t>: </a:t>
            </a:r>
            <a:endParaRPr lang="en-ZA" dirty="0" smtClean="0"/>
          </a:p>
          <a:p>
            <a:pPr lvl="1"/>
            <a:r>
              <a:rPr lang="en-ZA" dirty="0" smtClean="0"/>
              <a:t>to check on </a:t>
            </a:r>
            <a:r>
              <a:rPr lang="en-ZA" dirty="0"/>
              <a:t>the performance of </a:t>
            </a:r>
            <a:r>
              <a:rPr lang="en-ZA" dirty="0" smtClean="0"/>
              <a:t>individuals, the </a:t>
            </a:r>
            <a:r>
              <a:rPr lang="en-ZA" dirty="0"/>
              <a:t>integrity of processing, and </a:t>
            </a:r>
            <a:r>
              <a:rPr lang="en-ZA" dirty="0" smtClean="0"/>
              <a:t>the correctness </a:t>
            </a:r>
            <a:r>
              <a:rPr lang="en-ZA" dirty="0"/>
              <a:t>of data.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789486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Conclusion: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Importance of the </a:t>
            </a:r>
            <a:r>
              <a:rPr lang="en-ZA" b="1" dirty="0"/>
              <a:t>Internal Control </a:t>
            </a:r>
            <a:r>
              <a:rPr lang="en-ZA" b="1" dirty="0" smtClean="0"/>
              <a:t>Structure</a:t>
            </a:r>
            <a:r>
              <a:rPr lang="en-ZA" dirty="0" smtClean="0"/>
              <a:t> as </a:t>
            </a:r>
            <a:r>
              <a:rPr lang="en-ZA" dirty="0"/>
              <a:t>part of the preparation for a financial </a:t>
            </a:r>
            <a:r>
              <a:rPr lang="en-ZA" dirty="0" smtClean="0"/>
              <a:t>statement audit</a:t>
            </a:r>
            <a:r>
              <a:rPr lang="en-ZA" dirty="0"/>
              <a:t>, the auditors must </a:t>
            </a:r>
            <a:r>
              <a:rPr lang="en-ZA" b="1" i="1" dirty="0"/>
              <a:t>evaluate the system </a:t>
            </a:r>
            <a:r>
              <a:rPr lang="en-ZA" b="1" i="1" dirty="0" smtClean="0"/>
              <a:t>of internal </a:t>
            </a:r>
            <a:r>
              <a:rPr lang="en-ZA" b="1" i="1" dirty="0"/>
              <a:t>control</a:t>
            </a:r>
            <a:r>
              <a:rPr lang="en-ZA" dirty="0"/>
              <a:t>. </a:t>
            </a:r>
            <a:endParaRPr lang="en-ZA" dirty="0" smtClean="0"/>
          </a:p>
          <a:p>
            <a:r>
              <a:rPr lang="en-ZA" dirty="0" smtClean="0"/>
              <a:t>This </a:t>
            </a:r>
            <a:r>
              <a:rPr lang="en-ZA" dirty="0"/>
              <a:t>must occur before </a:t>
            </a:r>
            <a:r>
              <a:rPr lang="en-ZA" dirty="0" smtClean="0"/>
              <a:t>the planning </a:t>
            </a:r>
            <a:r>
              <a:rPr lang="en-ZA" dirty="0"/>
              <a:t>of the rest of the audit.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59006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Introduction: Fraud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i="1" dirty="0"/>
              <a:t>Fraud </a:t>
            </a:r>
            <a:r>
              <a:rPr lang="en-ZA" dirty="0"/>
              <a:t>is a serious problem for most businesses today and often technology compounds </a:t>
            </a:r>
            <a:r>
              <a:rPr lang="en-ZA" dirty="0" smtClean="0"/>
              <a:t>the problem</a:t>
            </a:r>
            <a:r>
              <a:rPr lang="en-ZA" dirty="0"/>
              <a:t>. </a:t>
            </a:r>
            <a:endParaRPr lang="en-ZA" dirty="0" smtClean="0"/>
          </a:p>
          <a:p>
            <a:r>
              <a:rPr lang="en-ZA" dirty="0" smtClean="0"/>
              <a:t>In </a:t>
            </a:r>
            <a:r>
              <a:rPr lang="en-ZA" dirty="0"/>
              <a:t>addition, the role of the independent </a:t>
            </a:r>
            <a:r>
              <a:rPr lang="en-ZA" dirty="0" smtClean="0"/>
              <a:t>auditor/IT forensics </a:t>
            </a:r>
            <a:r>
              <a:rPr lang="en-ZA" dirty="0"/>
              <a:t>in the detection of fraud is </a:t>
            </a:r>
            <a:r>
              <a:rPr lang="en-ZA" dirty="0" smtClean="0"/>
              <a:t>often questioned</a:t>
            </a:r>
            <a:r>
              <a:rPr lang="en-ZA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370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Introduction: Internal Controls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Because managers and accountants need to be confident that the information produced by </a:t>
            </a:r>
            <a:r>
              <a:rPr lang="en-ZA" dirty="0" smtClean="0"/>
              <a:t>the accounting </a:t>
            </a:r>
            <a:r>
              <a:rPr lang="en-ZA" dirty="0"/>
              <a:t>system is both accurate and reliable, the importance of </a:t>
            </a:r>
            <a:r>
              <a:rPr lang="en-ZA" b="1" i="1" dirty="0"/>
              <a:t>internal control </a:t>
            </a:r>
            <a:r>
              <a:rPr lang="en-ZA" dirty="0"/>
              <a:t>is great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0438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Outcomes/Objectives: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sz="1800" dirty="0"/>
              <a:t>to understand the </a:t>
            </a:r>
            <a:r>
              <a:rPr lang="en-ZA" sz="1800" b="1" dirty="0"/>
              <a:t>broad issues </a:t>
            </a:r>
            <a:r>
              <a:rPr lang="en-ZA" sz="1800" dirty="0"/>
              <a:t>pertaining to business ethics;</a:t>
            </a:r>
          </a:p>
          <a:p>
            <a:r>
              <a:rPr lang="en-ZA" sz="1800" dirty="0" smtClean="0"/>
              <a:t>to </a:t>
            </a:r>
            <a:r>
              <a:rPr lang="en-ZA" sz="1800" dirty="0"/>
              <a:t>know why the subject of ethics is </a:t>
            </a:r>
            <a:r>
              <a:rPr lang="en-ZA" sz="1800" b="1" dirty="0"/>
              <a:t>important</a:t>
            </a:r>
            <a:r>
              <a:rPr lang="en-ZA" sz="1800" dirty="0"/>
              <a:t> to the study of accounting </a:t>
            </a:r>
            <a:r>
              <a:rPr lang="en-ZA" sz="1800" dirty="0" smtClean="0"/>
              <a:t>information systems</a:t>
            </a:r>
            <a:r>
              <a:rPr lang="en-ZA" sz="1800" dirty="0"/>
              <a:t>;</a:t>
            </a:r>
          </a:p>
          <a:p>
            <a:r>
              <a:rPr lang="en-ZA" sz="1800" dirty="0" smtClean="0"/>
              <a:t>to </a:t>
            </a:r>
            <a:r>
              <a:rPr lang="en-ZA" sz="1800" dirty="0"/>
              <a:t>have a basic understanding of ethical issues relating to the use of </a:t>
            </a:r>
            <a:r>
              <a:rPr lang="en-ZA" sz="1800" b="1" dirty="0" smtClean="0"/>
              <a:t>IT</a:t>
            </a:r>
            <a:endParaRPr lang="en-ZA" sz="1800" b="1" dirty="0"/>
          </a:p>
          <a:p>
            <a:r>
              <a:rPr lang="en-ZA" sz="1800" dirty="0" smtClean="0"/>
              <a:t>to </a:t>
            </a:r>
            <a:r>
              <a:rPr lang="en-ZA" sz="1800" dirty="0"/>
              <a:t>be able to distinguish between </a:t>
            </a:r>
            <a:r>
              <a:rPr lang="en-ZA" sz="1800" b="1" dirty="0"/>
              <a:t>management</a:t>
            </a:r>
            <a:r>
              <a:rPr lang="en-ZA" sz="1800" dirty="0"/>
              <a:t> fraud and </a:t>
            </a:r>
            <a:r>
              <a:rPr lang="en-ZA" sz="1800" b="1" dirty="0"/>
              <a:t>employee</a:t>
            </a:r>
            <a:r>
              <a:rPr lang="en-ZA" sz="1800" dirty="0"/>
              <a:t> fraud;</a:t>
            </a:r>
          </a:p>
          <a:p>
            <a:r>
              <a:rPr lang="en-ZA" sz="1800" dirty="0" smtClean="0"/>
              <a:t>to </a:t>
            </a:r>
            <a:r>
              <a:rPr lang="en-ZA" sz="1800" dirty="0"/>
              <a:t>be familiar with the common </a:t>
            </a:r>
            <a:r>
              <a:rPr lang="en-ZA" sz="1800" b="1" dirty="0"/>
              <a:t>fraud techniques </a:t>
            </a:r>
            <a:r>
              <a:rPr lang="en-ZA" sz="1800" dirty="0"/>
              <a:t>used in both manual systems </a:t>
            </a:r>
            <a:r>
              <a:rPr lang="en-ZA" sz="1800" dirty="0" smtClean="0"/>
              <a:t>and computer-based </a:t>
            </a:r>
            <a:r>
              <a:rPr lang="en-ZA" sz="1800" dirty="0"/>
              <a:t>systems;</a:t>
            </a:r>
          </a:p>
          <a:p>
            <a:r>
              <a:rPr lang="en-ZA" sz="1800" dirty="0" smtClean="0"/>
              <a:t>to </a:t>
            </a:r>
            <a:r>
              <a:rPr lang="en-ZA" sz="1800" dirty="0"/>
              <a:t>be aware of the </a:t>
            </a:r>
            <a:r>
              <a:rPr lang="en-ZA" sz="1800" b="1" dirty="0"/>
              <a:t>gap</a:t>
            </a:r>
            <a:r>
              <a:rPr lang="en-ZA" sz="1800" dirty="0"/>
              <a:t> that exists between the expectations of users of </a:t>
            </a:r>
            <a:r>
              <a:rPr lang="en-ZA" sz="1800" dirty="0" smtClean="0"/>
              <a:t>financial statements </a:t>
            </a:r>
            <a:r>
              <a:rPr lang="en-ZA" sz="1800" dirty="0"/>
              <a:t>and the ability of auditors to detect fraud;</a:t>
            </a:r>
          </a:p>
          <a:p>
            <a:r>
              <a:rPr lang="en-ZA" sz="1800" dirty="0" smtClean="0"/>
              <a:t>to </a:t>
            </a:r>
            <a:r>
              <a:rPr lang="en-ZA" sz="1800" dirty="0"/>
              <a:t>understand the </a:t>
            </a:r>
            <a:r>
              <a:rPr lang="en-ZA" sz="1800" b="1" dirty="0"/>
              <a:t>internal control structure </a:t>
            </a:r>
            <a:r>
              <a:rPr lang="en-ZA" sz="1800" dirty="0"/>
              <a:t>defined by SAS 78; and</a:t>
            </a:r>
          </a:p>
          <a:p>
            <a:r>
              <a:rPr lang="en-ZA" sz="1800" dirty="0" smtClean="0"/>
              <a:t>to </a:t>
            </a:r>
            <a:r>
              <a:rPr lang="en-ZA" sz="1800" dirty="0"/>
              <a:t>recognize on a fundamental level the </a:t>
            </a:r>
            <a:r>
              <a:rPr lang="en-ZA" sz="1800" b="1" dirty="0"/>
              <a:t>implications</a:t>
            </a:r>
            <a:r>
              <a:rPr lang="en-ZA" sz="1800" dirty="0"/>
              <a:t> of the use of </a:t>
            </a:r>
            <a:r>
              <a:rPr lang="en-ZA" sz="1800" dirty="0" smtClean="0"/>
              <a:t>IT</a:t>
            </a:r>
            <a:r>
              <a:rPr lang="en-ZA" sz="1800" dirty="0"/>
              <a:t> </a:t>
            </a:r>
            <a:r>
              <a:rPr lang="en-ZA" sz="1800" dirty="0" smtClean="0"/>
              <a:t>for </a:t>
            </a:r>
            <a:r>
              <a:rPr lang="en-ZA" sz="1800" dirty="0"/>
              <a:t>the internal control structure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592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Ethics: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Highlight the organization’s conflicting responsibilities to its:</a:t>
            </a:r>
          </a:p>
          <a:p>
            <a:pPr lvl="1"/>
            <a:r>
              <a:rPr lang="en-ZA" dirty="0" smtClean="0"/>
              <a:t>Employees, Shareholders, Customers, General public</a:t>
            </a:r>
          </a:p>
          <a:p>
            <a:r>
              <a:rPr lang="en-ZA" dirty="0" smtClean="0"/>
              <a:t>Managers have an ethical responsibility to seek a balance between</a:t>
            </a:r>
          </a:p>
          <a:p>
            <a:pPr lvl="1"/>
            <a:r>
              <a:rPr lang="en-ZA" dirty="0" smtClean="0"/>
              <a:t>Risk and Benefits as a result from their decisions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123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Business Ethics: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Managers </a:t>
            </a:r>
            <a:r>
              <a:rPr lang="en-ZA" dirty="0"/>
              <a:t>make decisions  </a:t>
            </a:r>
            <a:r>
              <a:rPr lang="en-ZA" dirty="0">
                <a:sym typeface="Wingdings"/>
              </a:rPr>
              <a:t></a:t>
            </a:r>
            <a:r>
              <a:rPr lang="en-ZA" dirty="0"/>
              <a:t> choices </a:t>
            </a:r>
            <a:r>
              <a:rPr lang="en-ZA" dirty="0">
                <a:sym typeface="Wingdings"/>
              </a:rPr>
              <a:t></a:t>
            </a:r>
            <a:r>
              <a:rPr lang="en-ZA" dirty="0"/>
              <a:t> risks/benefits </a:t>
            </a:r>
            <a:r>
              <a:rPr lang="en-ZA" dirty="0">
                <a:sym typeface="Wingdings"/>
              </a:rPr>
              <a:t>:</a:t>
            </a:r>
            <a:r>
              <a:rPr lang="en-ZA" dirty="0" smtClean="0"/>
              <a:t> </a:t>
            </a:r>
            <a:r>
              <a:rPr lang="en-ZA" dirty="0"/>
              <a:t>conflicting </a:t>
            </a:r>
            <a:r>
              <a:rPr lang="en-ZA" dirty="0" smtClean="0"/>
              <a:t>responsibilities</a:t>
            </a:r>
          </a:p>
          <a:p>
            <a:r>
              <a:rPr lang="en-ZA" b="1" dirty="0"/>
              <a:t>Business </a:t>
            </a:r>
            <a:r>
              <a:rPr lang="en-ZA" b="1" dirty="0" smtClean="0"/>
              <a:t>ethics </a:t>
            </a:r>
            <a:r>
              <a:rPr lang="en-ZA" dirty="0" smtClean="0"/>
              <a:t>assist in the “how </a:t>
            </a:r>
            <a:r>
              <a:rPr lang="en-ZA" dirty="0"/>
              <a:t>to take </a:t>
            </a:r>
            <a:r>
              <a:rPr lang="en-ZA" dirty="0" smtClean="0"/>
              <a:t>these decisions”. </a:t>
            </a:r>
          </a:p>
          <a:p>
            <a:pPr lvl="1"/>
            <a:r>
              <a:rPr lang="en-ZA" dirty="0" smtClean="0"/>
              <a:t>Finding the answers to two questions:</a:t>
            </a:r>
          </a:p>
          <a:p>
            <a:pPr lvl="2"/>
            <a:r>
              <a:rPr lang="en-ZA" dirty="0" smtClean="0"/>
              <a:t>How do managers decide what is right in conducting their business?</a:t>
            </a:r>
          </a:p>
          <a:p>
            <a:pPr lvl="2"/>
            <a:r>
              <a:rPr lang="en-ZA" dirty="0" smtClean="0"/>
              <a:t>Once managers have recognised what is right, how do they achieve it? (Constitution; </a:t>
            </a:r>
            <a:r>
              <a:rPr lang="en-ZA" dirty="0" err="1" smtClean="0"/>
              <a:t>Gau</a:t>
            </a:r>
            <a:r>
              <a:rPr lang="en-ZA" dirty="0" smtClean="0"/>
              <a:t>-Train: V/D Merwe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4726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Proportionality: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 smtClean="0"/>
              <a:t>Justice</a:t>
            </a:r>
            <a:r>
              <a:rPr lang="en-ZA" dirty="0" smtClean="0"/>
              <a:t>: the benefit of the decision should be distributed fairly to those who share the risks. Those who do not benefit should not carry the burden of the risk</a:t>
            </a:r>
          </a:p>
          <a:p>
            <a:r>
              <a:rPr lang="en-ZA" b="1" dirty="0" smtClean="0"/>
              <a:t>Minimize risk</a:t>
            </a:r>
            <a:r>
              <a:rPr lang="en-ZA" dirty="0" smtClean="0"/>
              <a:t>: even if judged acceptable by the principles, the decision should be implemented so as to minimize all of the risks and avoid any unnecessary risks.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4708941"/>
      </p:ext>
    </p:extLst>
  </p:cSld>
  <p:clrMapOvr>
    <a:masterClrMapping/>
  </p:clrMapOvr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1091</TotalTime>
  <Words>1457</Words>
  <Application>Microsoft Office PowerPoint</Application>
  <PresentationFormat>On-screen Show (4:3)</PresentationFormat>
  <Paragraphs>175</Paragraphs>
  <Slides>36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Wingdings</vt:lpstr>
      <vt:lpstr>Ch3</vt:lpstr>
      <vt:lpstr>Bitmap Image</vt:lpstr>
      <vt:lpstr> </vt:lpstr>
      <vt:lpstr>Overview:</vt:lpstr>
      <vt:lpstr>Introduction: Ethics</vt:lpstr>
      <vt:lpstr>Introduction: Fraud</vt:lpstr>
      <vt:lpstr>Introduction: Internal Controls</vt:lpstr>
      <vt:lpstr>Outcomes/Objectives:</vt:lpstr>
      <vt:lpstr>Ethics:</vt:lpstr>
      <vt:lpstr>Business Ethics:</vt:lpstr>
      <vt:lpstr>Proportionality:</vt:lpstr>
      <vt:lpstr>PowerPoint Presentation</vt:lpstr>
      <vt:lpstr>Computer Ethics:</vt:lpstr>
      <vt:lpstr>Computer ethics:</vt:lpstr>
      <vt:lpstr>SOX Section 406/King III</vt:lpstr>
      <vt:lpstr>Fraud</vt:lpstr>
      <vt:lpstr>Concept:</vt:lpstr>
      <vt:lpstr>Definition of Fraud</vt:lpstr>
      <vt:lpstr>Fraud in the business environment</vt:lpstr>
      <vt:lpstr>Factors contributing to fraud:</vt:lpstr>
      <vt:lpstr>SOX: Sarbanes-Oxley Act</vt:lpstr>
      <vt:lpstr>Corruption: page 125</vt:lpstr>
      <vt:lpstr>Asset misappropriation:  p 126-128</vt:lpstr>
      <vt:lpstr>Internal Control</vt:lpstr>
      <vt:lpstr>PowerPoint Presentation</vt:lpstr>
      <vt:lpstr>Standard model for an AIS.</vt:lpstr>
      <vt:lpstr>SOX 302, 404, COSO Framework /SAS 78:</vt:lpstr>
      <vt:lpstr>COSO/SAS 78 framework</vt:lpstr>
      <vt:lpstr>Control Environment:</vt:lpstr>
      <vt:lpstr>Risk Assessment:</vt:lpstr>
      <vt:lpstr>Information and Communication:</vt:lpstr>
      <vt:lpstr>Monitoring:</vt:lpstr>
      <vt:lpstr>Control activities:</vt:lpstr>
      <vt:lpstr>Physical controls</vt:lpstr>
      <vt:lpstr>Areas of Control:</vt:lpstr>
      <vt:lpstr>Areas of Control:</vt:lpstr>
      <vt:lpstr>Areas of Controls:</vt:lpstr>
      <vt:lpstr>Conclusion:</vt:lpstr>
    </vt:vector>
  </TitlesOfParts>
  <Company>Unizulu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</dc:title>
  <dc:creator>F Nel</dc:creator>
  <cp:lastModifiedBy>Barend Frederik Nel</cp:lastModifiedBy>
  <cp:revision>77</cp:revision>
  <cp:lastPrinted>1601-01-01T00:00:00Z</cp:lastPrinted>
  <dcterms:created xsi:type="dcterms:W3CDTF">2013-06-30T08:46:22Z</dcterms:created>
  <dcterms:modified xsi:type="dcterms:W3CDTF">2017-08-29T07:03:30Z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